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notesSlides/notesSlide6.xml" ContentType="application/vnd.openxmlformats-officedocument.presentationml.notes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notesSlides/notesSlide7.xml" ContentType="application/vnd.openxmlformats-officedocument.presentationml.notes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notesSlides/notesSlide10.xml" ContentType="application/vnd.openxmlformats-officedocument.presentationml.notesSlid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4.xml" ContentType="application/vnd.openxmlformats-officedocument.presentationml.notesSlide+xml"/>
  <Override PartName="/ppt/slideLayouts/slideLayout25.xml" ContentType="application/vnd.openxmlformats-officedocument.presentationml.slideLayout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Masters/notesMaster1.xml" ContentType="application/vnd.openxmlformats-officedocument.presentationml.notesMaster+xml"/>
  <Override PartName="/ppt/charts/chart14.xml" ContentType="application/vnd.openxmlformats-officedocument.drawingml.chart+xml"/>
  <Override PartName="/ppt/theme/theme1.xml" ContentType="application/vnd.openxmlformats-officedocument.theme+xml"/>
  <Override PartName="/ppt/charts/chart9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9.xml" ContentType="application/vnd.openxmlformats-officedocument.themeOverride+xml"/>
  <Override PartName="/ppt/charts/style2.xml" ContentType="application/vnd.ms-office.chartstyle+xml"/>
  <Override PartName="/ppt/charts/colors2.xml" ContentType="application/vnd.ms-office.chartcolorstyle+xml"/>
  <Override PartName="/ppt/theme/themeOverride12.xml" ContentType="application/vnd.openxmlformats-officedocument.themeOverrid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Override30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theme/theme5.xml" ContentType="application/vnd.openxmlformats-officedocument.theme+xml"/>
  <Override PartName="/ppt/theme/theme6.xml" ContentType="application/vnd.openxmlformats-officedocument.them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41.xml" ContentType="application/vnd.openxmlformats-officedocument.drawingml.chart+xml"/>
  <Override PartName="/ppt/charts/style12.xml" ContentType="application/vnd.ms-office.chartstyle+xml"/>
  <Override PartName="/ppt/charts/chart10.xml" ContentType="application/vnd.openxmlformats-officedocument.drawingml.chart+xml"/>
  <Override PartName="/ppt/charts/colors12.xml" ContentType="application/vnd.ms-office.chartcolorstyl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theme/themeOverride31.xml" ContentType="application/vnd.openxmlformats-officedocument.themeOverride+xml"/>
  <Override PartName="/ppt/charts/chart11.xml" ContentType="application/vnd.openxmlformats-officedocument.drawingml.chart+xml"/>
  <Override PartName="/ppt/charts/chart1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3.xml" ContentType="application/vnd.openxmlformats-officedocument.themeOverride+xml"/>
  <Override PartName="/ppt/theme/theme7.xml" ContentType="application/vnd.openxmlformats-officedocument.theme+xml"/>
  <Override PartName="/ppt/charts/chart16.xml" ContentType="application/vnd.openxmlformats-officedocument.drawingml.chart+xml"/>
  <Override PartName="/ppt/charts/chart12.xml" ContentType="application/vnd.openxmlformats-officedocument.drawingml.chart+xml"/>
  <Override PartName="/ppt/theme/themeOverride10.xml" ContentType="application/vnd.openxmlformats-officedocument.themeOverride+xml"/>
  <Override PartName="/ppt/charts/chart13.xml" ContentType="application/vnd.openxmlformats-officedocument.drawingml.chart+xml"/>
  <Override PartName="/ppt/theme/themeOverride11.xml" ContentType="application/vnd.openxmlformats-officedocument.themeOverride+xml"/>
  <Override PartName="/ppt/charts/chart40.xml" ContentType="application/vnd.openxmlformats-officedocument.drawingml.chart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charts/style11.xml" ContentType="application/vnd.ms-office.chartstyle+xml"/>
  <Override PartName="/ppt/charts/colors11.xml" ContentType="application/vnd.ms-office.chartcolorstyle+xml"/>
  <Override PartName="/ppt/charts/chart42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32.xml" ContentType="application/vnd.openxmlformats-officedocument.themeOverride+xml"/>
  <Override PartName="/ppt/charts/chart43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33.xml" ContentType="application/vnd.openxmlformats-officedocument.themeOverride+xml"/>
  <Override PartName="/ppt/charts/chart44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34.xml" ContentType="application/vnd.openxmlformats-officedocument.themeOverride+xml"/>
  <Override PartName="/ppt/charts/chart45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35.xml" ContentType="application/vnd.openxmlformats-officedocument.themeOverride+xml"/>
  <Override PartName="/ppt/theme/themeOverride18.xml" ContentType="application/vnd.openxmlformats-officedocument.themeOverr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theme/themeOverride19.xml" ContentType="application/vnd.openxmlformats-officedocument.themeOverride+xml"/>
  <Override PartName="/ppt/charts/chart25.xml" ContentType="application/vnd.openxmlformats-officedocument.drawingml.chart+xml"/>
  <Override PartName="/ppt/charts/chart24.xml" ContentType="application/vnd.openxmlformats-officedocument.drawingml.chart+xml"/>
  <Override PartName="/ppt/charts/chart23.xml" ContentType="application/vnd.openxmlformats-officedocument.drawingml.chart+xml"/>
  <Override PartName="/ppt/charts/chart22.xml" ContentType="application/vnd.openxmlformats-officedocument.drawingml.chart+xml"/>
  <Override PartName="/ppt/charts/chart21.xml" ContentType="application/vnd.openxmlformats-officedocument.drawingml.chart+xml"/>
  <Override PartName="/ppt/charts/colors8.xml" ContentType="application/vnd.ms-office.chartcolorstyle+xml"/>
  <Override PartName="/ppt/charts/style8.xml" ContentType="application/vnd.ms-office.chartstyle+xml"/>
  <Override PartName="/ppt/charts/chart20.xml" ContentType="application/vnd.openxmlformats-officedocument.drawingml.chart+xml"/>
  <Override PartName="/ppt/theme/themeOverride17.xml" ContentType="application/vnd.openxmlformats-officedocument.themeOverride+xml"/>
  <Override PartName="/ppt/charts/colors7.xml" ContentType="application/vnd.ms-office.chartcolorstyle+xml"/>
  <Override PartName="/ppt/charts/style7.xml" ContentType="application/vnd.ms-office.chartstyle+xml"/>
  <Override PartName="/ppt/charts/chart19.xml" ContentType="application/vnd.openxmlformats-officedocument.drawingml.chart+xml"/>
  <Override PartName="/ppt/theme/themeOverride16.xml" ContentType="application/vnd.openxmlformats-officedocument.themeOverride+xml"/>
  <Override PartName="/ppt/charts/colors6.xml" ContentType="application/vnd.ms-office.chartcolorstyle+xml"/>
  <Override PartName="/ppt/charts/style6.xml" ContentType="application/vnd.ms-office.chartstyle+xml"/>
  <Override PartName="/ppt/charts/chart18.xml" ContentType="application/vnd.openxmlformats-officedocument.drawingml.chart+xml"/>
  <Override PartName="/ppt/theme/themeOverride15.xml" ContentType="application/vnd.openxmlformats-officedocument.themeOverride+xml"/>
  <Override PartName="/ppt/charts/colors5.xml" ContentType="application/vnd.ms-office.chartcolorstyle+xml"/>
  <Override PartName="/ppt/charts/style5.xml" ContentType="application/vnd.ms-office.chartstyle+xml"/>
  <Override PartName="/ppt/charts/chart17.xml" ContentType="application/vnd.openxmlformats-officedocument.drawingml.chart+xml"/>
  <Override PartName="/ppt/theme/themeOverride14.xml" ContentType="application/vnd.openxmlformats-officedocument.themeOverride+xml"/>
  <Override PartName="/ppt/charts/colors4.xml" ContentType="application/vnd.ms-office.chartcolorstyle+xml"/>
  <Override PartName="/ppt/charts/style4.xml" ContentType="application/vnd.ms-office.chartstyle+xml"/>
  <Override PartName="/ppt/charts/chart28.xml" ContentType="application/vnd.openxmlformats-officedocument.drawingml.chart+xml"/>
  <Override PartName="/ppt/theme/themeOverride20.xml" ContentType="application/vnd.openxmlformats-officedocument.themeOverride+xml"/>
  <Override PartName="/ppt/charts/chart29.xml" ContentType="application/vnd.openxmlformats-officedocument.drawingml.chart+xml"/>
  <Override PartName="/ppt/theme/themeOverride21.xml" ContentType="application/vnd.openxmlformats-officedocument.themeOverride+xml"/>
  <Override PartName="/ppt/charts/chart30.xml" ContentType="application/vnd.openxmlformats-officedocument.drawingml.chart+xml"/>
  <Override PartName="/ppt/theme/themeOverride22.xml" ContentType="application/vnd.openxmlformats-officedocument.themeOverride+xml"/>
  <Override PartName="/ppt/charts/chart31.xml" ContentType="application/vnd.openxmlformats-officedocument.drawingml.chart+xml"/>
  <Override PartName="/ppt/theme/themeOverride23.xml" ContentType="application/vnd.openxmlformats-officedocument.themeOverride+xml"/>
  <Override PartName="/ppt/charts/chart32.xml" ContentType="application/vnd.openxmlformats-officedocument.drawingml.chart+xml"/>
  <Override PartName="/ppt/theme/themeOverride24.xml" ContentType="application/vnd.openxmlformats-officedocument.themeOverride+xml"/>
  <Override PartName="/ppt/charts/chart33.xml" ContentType="application/vnd.openxmlformats-officedocument.drawingml.chart+xml"/>
  <Override PartName="/ppt/theme/themeOverride25.xml" ContentType="application/vnd.openxmlformats-officedocument.themeOverride+xml"/>
  <Override PartName="/ppt/charts/chart37.xml" ContentType="application/vnd.openxmlformats-officedocument.drawingml.chart+xml"/>
  <Override PartName="/ppt/charts/chart3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heme/themeOverride26.xml" ContentType="application/vnd.openxmlformats-officedocument.themeOverride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theme/themeOverride27.xml" ContentType="application/vnd.openxmlformats-officedocument.themeOverride+xml"/>
  <Override PartName="/ppt/charts/chart38.xml" ContentType="application/vnd.openxmlformats-officedocument.drawingml.chart+xml"/>
  <Override PartName="/ppt/theme/themeOverride28.xml" ContentType="application/vnd.openxmlformats-officedocument.themeOverride+xml"/>
  <Override PartName="/ppt/charts/chart39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heme/themeOverride29.xml" ContentType="application/vnd.openxmlformats-officedocument.themeOverr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175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.xml" ContentType="application/vnd.openxmlformats-officedocument.presentationml.tag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177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274.xml" ContentType="application/vnd.openxmlformats-officedocument.presentationml.tags+xml"/>
  <Override PartName="/ppt/tags/tag178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179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180.xml" ContentType="application/vnd.openxmlformats-officedocument.presentationml.tags+xml"/>
  <Override PartName="/ppt/tags/tag28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82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181.xml" ContentType="application/vnd.openxmlformats-officedocument.presentationml.tags+xml"/>
  <Override PartName="/ppt/tags/tag2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6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162.xml" ContentType="application/vnd.openxmlformats-officedocument.presentationml.tags+xml"/>
  <Override PartName="/ppt/tags/tag161.xml" ContentType="application/vnd.openxmlformats-officedocument.presentationml.tags+xml"/>
  <Override PartName="/ppt/tags/tag160.xml" ContentType="application/vnd.openxmlformats-officedocument.presentationml.tags+xml"/>
  <Override PartName="/ppt/tags/tag159.xml" ContentType="application/vnd.openxmlformats-officedocument.presentationml.tags+xml"/>
  <Override PartName="/ppt/tags/tag158.xml" ContentType="application/vnd.openxmlformats-officedocument.presentationml.tags+xml"/>
  <Override PartName="/ppt/tags/tag157.xml" ContentType="application/vnd.openxmlformats-officedocument.presentationml.tags+xml"/>
  <Override PartName="/ppt/tags/tag156.xml" ContentType="application/vnd.openxmlformats-officedocument.presentationml.tags+xml"/>
  <Override PartName="/ppt/tags/tag155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154.xml" ContentType="application/vnd.openxmlformats-officedocument.presentationml.tags+xml"/>
  <Override PartName="/ppt/tags/tag176.xml" ContentType="application/vnd.openxmlformats-officedocument.presentationml.tags+xml"/>
  <Override PartName="/ppt/tags/tag36.xml" ContentType="application/vnd.openxmlformats-officedocument.presentationml.tags+xml"/>
  <Override PartName="/ppt/tags/tag153.xml" ContentType="application/vnd.openxmlformats-officedocument.presentationml.tags+xml"/>
  <Override PartName="/ppt/tags/tag152.xml" ContentType="application/vnd.openxmlformats-officedocument.presentationml.tags+xml"/>
  <Override PartName="/ppt/tags/tag151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150.xml" ContentType="application/vnd.openxmlformats-officedocument.presentationml.tags+xml"/>
  <Override PartName="/ppt/tags/tag149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148.xml" ContentType="application/vnd.openxmlformats-officedocument.presentationml.tags+xml"/>
  <Override PartName="/ppt/tags/tag147.xml" ContentType="application/vnd.openxmlformats-officedocument.presentationml.tags+xml"/>
  <Override PartName="/ppt/tags/tag146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64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79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165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215.xml" ContentType="application/vnd.openxmlformats-officedocument.presentationml.tags+xml"/>
  <Override PartName="/ppt/tags/tag89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166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167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168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232.xml" ContentType="application/vnd.openxmlformats-officedocument.presentationml.tags+xml"/>
  <Override PartName="/ppt/tags/tag99.xml" ContentType="application/vnd.openxmlformats-officedocument.presentationml.tags+xml"/>
  <Override PartName="/ppt/tags/tag233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234.xml" ContentType="application/vnd.openxmlformats-officedocument.presentationml.tags+xml"/>
  <Override PartName="/ppt/tags/tag103.xml" ContentType="application/vnd.openxmlformats-officedocument.presentationml.tags+xml"/>
  <Override PartName="/ppt/tags/tag235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236.xml" ContentType="application/vnd.openxmlformats-officedocument.presentationml.tags+xml"/>
  <Override PartName="/ppt/tags/tag107.xml" ContentType="application/vnd.openxmlformats-officedocument.presentationml.tags+xml"/>
  <Override PartName="/ppt/tags/tag237.xml" ContentType="application/vnd.openxmlformats-officedocument.presentationml.tags+xml"/>
  <Override PartName="/ppt/tags/tag108.xml" ContentType="application/vnd.openxmlformats-officedocument.presentationml.tags+xml"/>
  <Override PartName="/ppt/tags/tag238.xml" ContentType="application/vnd.openxmlformats-officedocument.presentationml.tags+xml"/>
  <Override PartName="/ppt/tags/tag130.xml" ContentType="application/vnd.openxmlformats-officedocument.presentationml.tags+xml"/>
  <Override PartName="/ppt/tags/tag239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69.xml" ContentType="application/vnd.openxmlformats-officedocument.presentationml.tags+xml"/>
  <Override PartName="/ppt/tags/tag111.xml" ContentType="application/vnd.openxmlformats-officedocument.presentationml.tags+xml"/>
  <Override PartName="/ppt/tags/tag122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127.xml" ContentType="application/vnd.openxmlformats-officedocument.presentationml.tags+xml"/>
  <Override PartName="/ppt/tags/tag244.xml" ContentType="application/vnd.openxmlformats-officedocument.presentationml.tags+xml"/>
  <Override PartName="/ppt/tags/tag128.xml" ContentType="application/vnd.openxmlformats-officedocument.presentationml.tags+xml"/>
  <Override PartName="/ppt/tags/tag170.xml" ContentType="application/vnd.openxmlformats-officedocument.presentationml.tags+xml"/>
  <Override PartName="/ppt/tags/tag129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245.xml" ContentType="application/vnd.openxmlformats-officedocument.presentationml.tags+xml"/>
  <Override PartName="/ppt/tags/tag144.xml" ContentType="application/vnd.openxmlformats-officedocument.presentationml.tags+xml"/>
  <Override PartName="/ppt/tags/tag246.xml" ContentType="application/vnd.openxmlformats-officedocument.presentationml.tags+xml"/>
  <Override PartName="/ppt/tags/tag145.xml" ContentType="application/vnd.openxmlformats-officedocument.presentationml.tags+xml"/>
  <Override PartName="/ppt/tags/tag171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47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173.xml" ContentType="application/vnd.openxmlformats-officedocument.presentationml.tags+xml"/>
  <Override PartName="/ppt/tags/tag250.xml" ContentType="application/vnd.openxmlformats-officedocument.presentationml.tags+xml"/>
  <Override PartName="/ppt/tags/tag258.xml" ContentType="application/vnd.openxmlformats-officedocument.presentationml.tags+xml"/>
  <Override PartName="/ppt/tags/tag251.xml" ContentType="application/vnd.openxmlformats-officedocument.presentationml.tags+xml"/>
  <Override PartName="/ppt/tags/tag259.xml" ContentType="application/vnd.openxmlformats-officedocument.presentationml.tags+xml"/>
  <Override PartName="/ppt/tags/tag252.xml" ContentType="application/vnd.openxmlformats-officedocument.presentationml.tags+xml"/>
  <Override PartName="/ppt/tags/tag260.xml" ContentType="application/vnd.openxmlformats-officedocument.presentationml.tags+xml"/>
  <Override PartName="/ppt/tags/tag172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174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03.xml" ContentType="application/vnd.openxmlformats-officedocument.presentationml.tag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  <p:sldMasterId id="2147483686" r:id="rId3"/>
    <p:sldMasterId id="2147483710" r:id="rId4"/>
    <p:sldMasterId id="2147483715" r:id="rId5"/>
    <p:sldMasterId id="2147483737" r:id="rId6"/>
  </p:sldMasterIdLst>
  <p:notesMasterIdLst>
    <p:notesMasterId r:id="rId61"/>
  </p:notesMasterIdLst>
  <p:sldIdLst>
    <p:sldId id="266" r:id="rId7"/>
    <p:sldId id="5117" r:id="rId8"/>
    <p:sldId id="2145707024" r:id="rId9"/>
    <p:sldId id="5060" r:id="rId10"/>
    <p:sldId id="345" r:id="rId11"/>
    <p:sldId id="5061" r:id="rId12"/>
    <p:sldId id="348" r:id="rId13"/>
    <p:sldId id="5936" r:id="rId14"/>
    <p:sldId id="5157" r:id="rId15"/>
    <p:sldId id="5938" r:id="rId16"/>
    <p:sldId id="2147479077" r:id="rId17"/>
    <p:sldId id="2147479078" r:id="rId18"/>
    <p:sldId id="5941" r:id="rId19"/>
    <p:sldId id="2145707028" r:id="rId20"/>
    <p:sldId id="2147479074" r:id="rId21"/>
    <p:sldId id="2145707029" r:id="rId22"/>
    <p:sldId id="2145707030" r:id="rId23"/>
    <p:sldId id="2145707031" r:id="rId24"/>
    <p:sldId id="2145707032" r:id="rId25"/>
    <p:sldId id="2145707033" r:id="rId26"/>
    <p:sldId id="2145707034" r:id="rId27"/>
    <p:sldId id="2147479075" r:id="rId28"/>
    <p:sldId id="2145707035" r:id="rId29"/>
    <p:sldId id="2145707036" r:id="rId30"/>
    <p:sldId id="2147479076" r:id="rId31"/>
    <p:sldId id="2145707025" r:id="rId32"/>
    <p:sldId id="5279" r:id="rId33"/>
    <p:sldId id="5280" r:id="rId34"/>
    <p:sldId id="5281" r:id="rId35"/>
    <p:sldId id="5282" r:id="rId36"/>
    <p:sldId id="5931" r:id="rId37"/>
    <p:sldId id="2147479079" r:id="rId38"/>
    <p:sldId id="5933" r:id="rId39"/>
    <p:sldId id="5270" r:id="rId40"/>
    <p:sldId id="5935" r:id="rId41"/>
    <p:sldId id="5469" r:id="rId42"/>
    <p:sldId id="5287" r:id="rId43"/>
    <p:sldId id="5496" r:id="rId44"/>
    <p:sldId id="5134" r:id="rId45"/>
    <p:sldId id="5506" r:id="rId46"/>
    <p:sldId id="5019" r:id="rId47"/>
    <p:sldId id="2147479069" r:id="rId48"/>
    <p:sldId id="5178" r:id="rId49"/>
    <p:sldId id="2147479073" r:id="rId50"/>
    <p:sldId id="294" r:id="rId51"/>
    <p:sldId id="5486" r:id="rId52"/>
    <p:sldId id="5278" r:id="rId53"/>
    <p:sldId id="5929" r:id="rId54"/>
    <p:sldId id="5930" r:id="rId55"/>
    <p:sldId id="5924" r:id="rId56"/>
    <p:sldId id="5925" r:id="rId57"/>
    <p:sldId id="5470" r:id="rId58"/>
    <p:sldId id="5352" r:id="rId59"/>
    <p:sldId id="2145707027" r:id="rId60"/>
  </p:sldIdLst>
  <p:sldSz cx="12192000" cy="6858000"/>
  <p:notesSz cx="6669088" cy="9872663"/>
  <p:custDataLst>
    <p:tags r:id="rId62"/>
  </p:custDataLst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E8EC"/>
    <a:srgbClr val="2C2F7A"/>
    <a:srgbClr val="E7E6E6"/>
    <a:srgbClr val="D71440"/>
    <a:srgbClr val="F9C3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5172" autoAdjust="0"/>
  </p:normalViewPr>
  <p:slideViewPr>
    <p:cSldViewPr snapToGrid="0">
      <p:cViewPr varScale="1">
        <p:scale>
          <a:sx n="109" d="100"/>
          <a:sy n="109" d="100"/>
        </p:scale>
        <p:origin x="522" y="10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63" Type="http://schemas.openxmlformats.org/officeDocument/2006/relationships/presProps" Target="presProps.xml"/><Relationship Id="rId68" Type="http://schemas.openxmlformats.org/officeDocument/2006/relationships/customXml" Target="../customXml/item2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slide" Target="slides/slide50.xml"/><Relationship Id="rId64" Type="http://schemas.openxmlformats.org/officeDocument/2006/relationships/viewProps" Target="viewProps.xml"/><Relationship Id="rId69" Type="http://schemas.openxmlformats.org/officeDocument/2006/relationships/customXml" Target="../customXml/item3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slide" Target="slides/slide53.xml"/><Relationship Id="rId67" Type="http://schemas.openxmlformats.org/officeDocument/2006/relationships/customXml" Target="../customXml/item1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62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slide" Target="slides/slide5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60" Type="http://schemas.openxmlformats.org/officeDocument/2006/relationships/slide" Target="slides/slide54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0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6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7.xm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18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19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20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.xlsx"/><Relationship Id="rId1" Type="http://schemas.openxmlformats.org/officeDocument/2006/relationships/themeOverride" Target="../theme/themeOverride2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.xlsx"/><Relationship Id="rId1" Type="http://schemas.openxmlformats.org/officeDocument/2006/relationships/themeOverride" Target="../theme/themeOverride22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.xlsx"/><Relationship Id="rId1" Type="http://schemas.openxmlformats.org/officeDocument/2006/relationships/themeOverride" Target="../theme/themeOverride23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.xlsx"/><Relationship Id="rId1" Type="http://schemas.openxmlformats.org/officeDocument/2006/relationships/themeOverride" Target="../theme/themeOverride24.xml"/></Relationships>
</file>

<file path=ppt/charts/_rels/chart3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2.xlsx"/><Relationship Id="rId1" Type="http://schemas.openxmlformats.org/officeDocument/2006/relationships/themeOverride" Target="../theme/themeOverrid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6.xm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6.xlsx"/><Relationship Id="rId1" Type="http://schemas.openxmlformats.org/officeDocument/2006/relationships/themeOverride" Target="../theme/themeOverride27.xml"/></Relationships>
</file>

<file path=ppt/charts/_rels/chart3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7.xlsx"/><Relationship Id="rId1" Type="http://schemas.openxmlformats.org/officeDocument/2006/relationships/themeOverride" Target="../theme/themeOverride2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9.xm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0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1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2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package" Target="../embeddings/Microsoft_Excel_Worksheet41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3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4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Microsoft_Excel_Worksheet43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5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package" Target="../embeddings/Microsoft_Excel_Worksheet44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31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prostaty (C61)</c:v>
                </c:pt>
                <c:pt idx="2">
                  <c:v>ZN tlustého střeva a konečníku (C18–C20)</c:v>
                </c:pt>
                <c:pt idx="3">
                  <c:v>ZN prsu (C50) u žen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dělohy (C54, C55)</c:v>
                </c:pt>
                <c:pt idx="10">
                  <c:v>non-Hodgkinův lymfom (C82–C86)</c:v>
                </c:pt>
                <c:pt idx="11">
                  <c:v>ZN hlavy a krku (C00–C14, C30–C31)</c:v>
                </c:pt>
                <c:pt idx="12">
                  <c:v>ZN žaludku (C16)</c:v>
                </c:pt>
                <c:pt idx="13">
                  <c:v>ZN štítné žlázy (C73)</c:v>
                </c:pt>
                <c:pt idx="14">
                  <c:v>leukémie (C91–C95)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vaječníku (C56)</c:v>
                </c:pt>
                <c:pt idx="18">
                  <c:v>ZN žlučníku a žlučových cest (C23, C24)</c:v>
                </c:pt>
                <c:pt idx="19">
                  <c:v>ZN jícnu (C15)</c:v>
                </c:pt>
                <c:pt idx="20">
                  <c:v>mnohočetný myelom (C90)</c:v>
                </c:pt>
                <c:pt idx="21">
                  <c:v>ZN hrdla děložního (C53)</c:v>
                </c:pt>
                <c:pt idx="22">
                  <c:v>ZN hrtanu (C32)</c:v>
                </c:pt>
                <c:pt idx="23">
                  <c:v>ZN poj. a měk. tkání a perif. nervů (C47, C49)</c:v>
                </c:pt>
                <c:pt idx="24">
                  <c:v>ZN varlete (C62)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258.59050000000002</c:v>
                </c:pt>
                <c:pt idx="1">
                  <c:v>72.364440000000002</c:v>
                </c:pt>
                <c:pt idx="2">
                  <c:v>71.527680000000004</c:v>
                </c:pt>
                <c:pt idx="3">
                  <c:v>68.676490000000001</c:v>
                </c:pt>
                <c:pt idx="4">
                  <c:v>63.438980000000001</c:v>
                </c:pt>
                <c:pt idx="5">
                  <c:v>34.648159999999997</c:v>
                </c:pt>
                <c:pt idx="6">
                  <c:v>26.807379999999998</c:v>
                </c:pt>
                <c:pt idx="7">
                  <c:v>25.07188</c:v>
                </c:pt>
                <c:pt idx="8">
                  <c:v>18.68769</c:v>
                </c:pt>
                <c:pt idx="9">
                  <c:v>18.346789999999999</c:v>
                </c:pt>
                <c:pt idx="10">
                  <c:v>16.797229999999999</c:v>
                </c:pt>
                <c:pt idx="11">
                  <c:v>16.549299999999999</c:v>
                </c:pt>
                <c:pt idx="12">
                  <c:v>14.59685</c:v>
                </c:pt>
                <c:pt idx="13">
                  <c:v>11.497730000000001</c:v>
                </c:pt>
                <c:pt idx="14">
                  <c:v>11.18782</c:v>
                </c:pt>
                <c:pt idx="15">
                  <c:v>9.9171820000000004</c:v>
                </c:pt>
                <c:pt idx="16">
                  <c:v>9.1114110000000004</c:v>
                </c:pt>
                <c:pt idx="17">
                  <c:v>8.9254639999999998</c:v>
                </c:pt>
                <c:pt idx="18">
                  <c:v>8.1196929999999998</c:v>
                </c:pt>
                <c:pt idx="19">
                  <c:v>7.7168070000000002</c:v>
                </c:pt>
                <c:pt idx="20">
                  <c:v>7.0350010000000003</c:v>
                </c:pt>
                <c:pt idx="21">
                  <c:v>6.3841859999999997</c:v>
                </c:pt>
                <c:pt idx="22">
                  <c:v>4.5557059999999998</c:v>
                </c:pt>
                <c:pt idx="23">
                  <c:v>3.9978639999999999</c:v>
                </c:pt>
                <c:pt idx="24">
                  <c:v>3.8738990000000002</c:v>
                </c:pt>
                <c:pt idx="25">
                  <c:v>3.4090310000000001</c:v>
                </c:pt>
                <c:pt idx="26">
                  <c:v>34.05932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E5-4FAB-BF16-DD089BAC2FD6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CC9900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prostaty (C61)</c:v>
                </c:pt>
                <c:pt idx="2">
                  <c:v>ZN tlustého střeva a konečníku (C18–C20)</c:v>
                </c:pt>
                <c:pt idx="3">
                  <c:v>ZN prsu (C50) u žen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dělohy (C54, C55)</c:v>
                </c:pt>
                <c:pt idx="10">
                  <c:v>non-Hodgkinův lymfom (C82–C86)</c:v>
                </c:pt>
                <c:pt idx="11">
                  <c:v>ZN hlavy a krku (C00–C14, C30–C31)</c:v>
                </c:pt>
                <c:pt idx="12">
                  <c:v>ZN žaludku (C16)</c:v>
                </c:pt>
                <c:pt idx="13">
                  <c:v>ZN štítné žlázy (C73)</c:v>
                </c:pt>
                <c:pt idx="14">
                  <c:v>leukémie (C91–C95)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vaječníku (C56)</c:v>
                </c:pt>
                <c:pt idx="18">
                  <c:v>ZN žlučníku a žlučových cest (C23, C24)</c:v>
                </c:pt>
                <c:pt idx="19">
                  <c:v>ZN jícnu (C15)</c:v>
                </c:pt>
                <c:pt idx="20">
                  <c:v>mnohočetný myelom (C90)</c:v>
                </c:pt>
                <c:pt idx="21">
                  <c:v>ZN hrdla děložního (C53)</c:v>
                </c:pt>
                <c:pt idx="22">
                  <c:v>ZN hrtanu (C32)</c:v>
                </c:pt>
                <c:pt idx="23">
                  <c:v>ZN poj. a měk. tkání a perif. nervů (C47, C49)</c:v>
                </c:pt>
                <c:pt idx="24">
                  <c:v>ZN varlete (C62)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248.97069999999999</c:v>
                </c:pt>
                <c:pt idx="1">
                  <c:v>76.426100000000005</c:v>
                </c:pt>
                <c:pt idx="2">
                  <c:v>66.623810000000006</c:v>
                </c:pt>
                <c:pt idx="3">
                  <c:v>71.938919999999996</c:v>
                </c:pt>
                <c:pt idx="4">
                  <c:v>61.803959999999996</c:v>
                </c:pt>
                <c:pt idx="5">
                  <c:v>30.133870000000002</c:v>
                </c:pt>
                <c:pt idx="6">
                  <c:v>25.665369999999999</c:v>
                </c:pt>
                <c:pt idx="7">
                  <c:v>24.22072</c:v>
                </c:pt>
                <c:pt idx="8">
                  <c:v>20.33905</c:v>
                </c:pt>
                <c:pt idx="9">
                  <c:v>18.27768</c:v>
                </c:pt>
                <c:pt idx="10">
                  <c:v>18.161809999999999</c:v>
                </c:pt>
                <c:pt idx="11">
                  <c:v>19.213989999999999</c:v>
                </c:pt>
                <c:pt idx="12">
                  <c:v>14.04279</c:v>
                </c:pt>
                <c:pt idx="13">
                  <c:v>10.80775</c:v>
                </c:pt>
                <c:pt idx="14">
                  <c:v>14.55486</c:v>
                </c:pt>
                <c:pt idx="15">
                  <c:v>10.041510000000001</c:v>
                </c:pt>
                <c:pt idx="16">
                  <c:v>8.7164710000000003</c:v>
                </c:pt>
                <c:pt idx="17">
                  <c:v>9.0416559999999997</c:v>
                </c:pt>
                <c:pt idx="18">
                  <c:v>7.8493089999999999</c:v>
                </c:pt>
                <c:pt idx="19">
                  <c:v>7.4381550000000001</c:v>
                </c:pt>
                <c:pt idx="20">
                  <c:v>6.7391920000000001</c:v>
                </c:pt>
                <c:pt idx="21">
                  <c:v>7.2045440000000003</c:v>
                </c:pt>
                <c:pt idx="22">
                  <c:v>4.2311509999999997</c:v>
                </c:pt>
                <c:pt idx="23">
                  <c:v>3.4219249999999999</c:v>
                </c:pt>
                <c:pt idx="24">
                  <c:v>4.7002410000000001</c:v>
                </c:pt>
                <c:pt idx="25">
                  <c:v>2.8612600000000001</c:v>
                </c:pt>
                <c:pt idx="26">
                  <c:v>35.832090000000001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BE5-4FAB-BF16-DD089BAC2FD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3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  <c:majorUnit val="50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756914697373464"/>
          <c:y val="9.5982142857142863E-2"/>
          <c:w val="0.78270063975706416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Kohorta 2010-2014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0.90710000000000002</c:v>
                </c:pt>
                <c:pt idx="1">
                  <c:v>0.95709999999999995</c:v>
                </c:pt>
                <c:pt idx="2">
                  <c:v>0.9486</c:v>
                </c:pt>
                <c:pt idx="3">
                  <c:v>0.83940000000000003</c:v>
                </c:pt>
                <c:pt idx="4">
                  <c:v>0.85729999999999995</c:v>
                </c:pt>
                <c:pt idx="5">
                  <c:v>0.80740000000000001</c:v>
                </c:pt>
                <c:pt idx="6">
                  <c:v>0.78700000000000003</c:v>
                </c:pt>
                <c:pt idx="7">
                  <c:v>0.68110000000000004</c:v>
                </c:pt>
                <c:pt idx="8">
                  <c:v>0.62860000000000005</c:v>
                </c:pt>
                <c:pt idx="9">
                  <c:v>0.63739999999999997</c:v>
                </c:pt>
                <c:pt idx="10">
                  <c:v>0.6381</c:v>
                </c:pt>
                <c:pt idx="11">
                  <c:v>0.57369999999999999</c:v>
                </c:pt>
                <c:pt idx="12">
                  <c:v>0.56759999999999999</c:v>
                </c:pt>
                <c:pt idx="13">
                  <c:v>0.49769999999999998</c:v>
                </c:pt>
                <c:pt idx="14">
                  <c:v>0.47720000000000001</c:v>
                </c:pt>
                <c:pt idx="15">
                  <c:v>0.38080000000000003</c:v>
                </c:pt>
                <c:pt idx="16">
                  <c:v>0.37140000000000001</c:v>
                </c:pt>
                <c:pt idx="17">
                  <c:v>0.3997</c:v>
                </c:pt>
                <c:pt idx="18">
                  <c:v>0.21010000000000001</c:v>
                </c:pt>
                <c:pt idx="19">
                  <c:v>0.1676</c:v>
                </c:pt>
                <c:pt idx="20">
                  <c:v>0.1069</c:v>
                </c:pt>
                <c:pt idx="21">
                  <c:v>0.1089</c:v>
                </c:pt>
                <c:pt idx="22">
                  <c:v>9.4899999999999998E-2</c:v>
                </c:pt>
                <c:pt idx="23">
                  <c:v>5.2900000000000003E-2</c:v>
                </c:pt>
                <c:pt idx="24">
                  <c:v>6.1199999999999997E-2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Kohorta 2015-2019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xVal>
            <c:numRef>
              <c:f>Sheet1!$A$27:$A$51</c:f>
              <c:numCache>
                <c:formatCode>General</c:formatCode>
                <c:ptCount val="25"/>
                <c:pt idx="0">
                  <c:v>0.95140000000000002</c:v>
                </c:pt>
                <c:pt idx="1">
                  <c:v>0.97819999999999996</c:v>
                </c:pt>
                <c:pt idx="2">
                  <c:v>0.96350000000000002</c:v>
                </c:pt>
                <c:pt idx="3">
                  <c:v>0.90339999999999998</c:v>
                </c:pt>
                <c:pt idx="4">
                  <c:v>0.89129999999999998</c:v>
                </c:pt>
                <c:pt idx="5">
                  <c:v>0.86639999999999995</c:v>
                </c:pt>
                <c:pt idx="6">
                  <c:v>0.81499999999999995</c:v>
                </c:pt>
                <c:pt idx="7">
                  <c:v>0.7419</c:v>
                </c:pt>
                <c:pt idx="8">
                  <c:v>0.6411</c:v>
                </c:pt>
                <c:pt idx="9">
                  <c:v>0.67269999999999996</c:v>
                </c:pt>
                <c:pt idx="10">
                  <c:v>0.64680000000000004</c:v>
                </c:pt>
                <c:pt idx="11">
                  <c:v>0.61150000000000004</c:v>
                </c:pt>
                <c:pt idx="12">
                  <c:v>0.58199999999999996</c:v>
                </c:pt>
                <c:pt idx="13">
                  <c:v>0.55630000000000002</c:v>
                </c:pt>
                <c:pt idx="14">
                  <c:v>0.52710000000000001</c:v>
                </c:pt>
                <c:pt idx="15">
                  <c:v>0.48120000000000002</c:v>
                </c:pt>
                <c:pt idx="16">
                  <c:v>0.35799999999999998</c:v>
                </c:pt>
                <c:pt idx="17">
                  <c:v>0.44019999999999998</c:v>
                </c:pt>
                <c:pt idx="18">
                  <c:v>0.26569999999999999</c:v>
                </c:pt>
                <c:pt idx="19">
                  <c:v>0.2089</c:v>
                </c:pt>
                <c:pt idx="20">
                  <c:v>0.1653</c:v>
                </c:pt>
                <c:pt idx="21">
                  <c:v>0.1459</c:v>
                </c:pt>
                <c:pt idx="22">
                  <c:v>0.15129999999999999</c:v>
                </c:pt>
                <c:pt idx="23">
                  <c:v>9.8199999999999996E-2</c:v>
                </c:pt>
                <c:pt idx="24">
                  <c:v>0.10879999999999999</c:v>
                </c:pt>
              </c:numCache>
            </c:numRef>
          </c:xVal>
          <c:yVal>
            <c:numRef>
              <c:f>Sheet1!$C$27:$C$51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455-4B86-BABD-9343ACD16095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Perioda 2020-2022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solidFill>
                <a:srgbClr val="FFC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Sheet1!$A$52:$A$76</c:f>
              <c:numCache>
                <c:formatCode>General</c:formatCode>
                <c:ptCount val="25"/>
                <c:pt idx="0">
                  <c:v>0.98480000000000001</c:v>
                </c:pt>
                <c:pt idx="1">
                  <c:v>0.97829999999999995</c:v>
                </c:pt>
                <c:pt idx="2">
                  <c:v>0.96719999999999995</c:v>
                </c:pt>
                <c:pt idx="3">
                  <c:v>0.92600000000000005</c:v>
                </c:pt>
                <c:pt idx="4">
                  <c:v>0.91039999999999999</c:v>
                </c:pt>
                <c:pt idx="5">
                  <c:v>0.87719999999999998</c:v>
                </c:pt>
                <c:pt idx="6">
                  <c:v>0.82589999999999997</c:v>
                </c:pt>
                <c:pt idx="7">
                  <c:v>0.80579999999999996</c:v>
                </c:pt>
                <c:pt idx="8">
                  <c:v>0.70220000000000005</c:v>
                </c:pt>
                <c:pt idx="9">
                  <c:v>0.69399999999999995</c:v>
                </c:pt>
                <c:pt idx="10">
                  <c:v>0.67710000000000004</c:v>
                </c:pt>
                <c:pt idx="11">
                  <c:v>0.64710000000000001</c:v>
                </c:pt>
                <c:pt idx="12">
                  <c:v>0.61339999999999995</c:v>
                </c:pt>
                <c:pt idx="13">
                  <c:v>0.58230000000000004</c:v>
                </c:pt>
                <c:pt idx="14">
                  <c:v>0.56179999999999997</c:v>
                </c:pt>
                <c:pt idx="15">
                  <c:v>0.52270000000000005</c:v>
                </c:pt>
                <c:pt idx="16">
                  <c:v>0.4743</c:v>
                </c:pt>
                <c:pt idx="17">
                  <c:v>0.47189999999999999</c:v>
                </c:pt>
                <c:pt idx="18">
                  <c:v>0.31480000000000002</c:v>
                </c:pt>
                <c:pt idx="19">
                  <c:v>0.247</c:v>
                </c:pt>
                <c:pt idx="20">
                  <c:v>0.2072</c:v>
                </c:pt>
                <c:pt idx="21">
                  <c:v>0.18770000000000001</c:v>
                </c:pt>
                <c:pt idx="22">
                  <c:v>0.1767</c:v>
                </c:pt>
                <c:pt idx="23">
                  <c:v>0.14000000000000001</c:v>
                </c:pt>
                <c:pt idx="24">
                  <c:v>0.1232</c:v>
                </c:pt>
              </c:numCache>
            </c:numRef>
          </c:xVal>
          <c:yVal>
            <c:numRef>
              <c:f>Sheet1!$D$52:$D$76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455-4B86-BABD-9343ACD16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3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Sheet1!$A$59:$A$77</c15:sqref>
                        </c15:formulaRef>
                      </c:ext>
                    </c:extLst>
                    <c:numCache>
                      <c:formatCode>General</c:formatCode>
                      <c:ptCount val="19"/>
                      <c:pt idx="0">
                        <c:v>0.80579999999999996</c:v>
                      </c:pt>
                      <c:pt idx="1">
                        <c:v>0.70220000000000005</c:v>
                      </c:pt>
                      <c:pt idx="2">
                        <c:v>0.69399999999999995</c:v>
                      </c:pt>
                      <c:pt idx="3">
                        <c:v>0.67710000000000004</c:v>
                      </c:pt>
                      <c:pt idx="4">
                        <c:v>0.64710000000000001</c:v>
                      </c:pt>
                      <c:pt idx="5">
                        <c:v>0.61339999999999995</c:v>
                      </c:pt>
                      <c:pt idx="6">
                        <c:v>0.58230000000000004</c:v>
                      </c:pt>
                      <c:pt idx="7">
                        <c:v>0.56179999999999997</c:v>
                      </c:pt>
                      <c:pt idx="8">
                        <c:v>0.52270000000000005</c:v>
                      </c:pt>
                      <c:pt idx="9">
                        <c:v>0.4743</c:v>
                      </c:pt>
                      <c:pt idx="10">
                        <c:v>0.47189999999999999</c:v>
                      </c:pt>
                      <c:pt idx="11">
                        <c:v>0.31480000000000002</c:v>
                      </c:pt>
                      <c:pt idx="12">
                        <c:v>0.247</c:v>
                      </c:pt>
                      <c:pt idx="13">
                        <c:v>0.2072</c:v>
                      </c:pt>
                      <c:pt idx="14">
                        <c:v>0.18770000000000001</c:v>
                      </c:pt>
                      <c:pt idx="15">
                        <c:v>0.1767</c:v>
                      </c:pt>
                      <c:pt idx="16">
                        <c:v>0.14000000000000001</c:v>
                      </c:pt>
                      <c:pt idx="17">
                        <c:v>0.1232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0F5-4966-9C6C-4ADAFC8366C3}"/>
                  </c:ext>
                </c:extLst>
              </c15:ser>
            </c15:filteredScatterSeries>
            <c15:filteredScatterSeries>
              <c15:ser>
                <c:idx val="1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Sheet1!$A$78:$A$96</c15:sqref>
                        </c15:formulaRef>
                      </c:ext>
                    </c:extLst>
                    <c:numCache>
                      <c:formatCode>General</c:formatCode>
                      <c:ptCount val="19"/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0A-45F8-A7D3-F9E8CAE758E8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0"/>
            <c:spPr>
              <a:solidFill>
                <a:srgbClr val="002060"/>
              </a:solidFill>
              <a:ln>
                <a:solidFill>
                  <a:schemeClr val="tx1"/>
                </a:solidFill>
              </a:ln>
            </c:spPr>
          </c:marker>
          <c:dPt>
            <c:idx val="7"/>
            <c:marker>
              <c:spPr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8EC-4B35-832F-C40E600460FC}"/>
              </c:ext>
            </c:extLst>
          </c:dPt>
          <c:dPt>
            <c:idx val="8"/>
            <c:bubble3D val="0"/>
            <c:extLst>
              <c:ext xmlns:c16="http://schemas.microsoft.com/office/drawing/2014/chart" uri="{C3380CC4-5D6E-409C-BE32-E72D297353CC}">
                <c16:uniqueId val="{00000000-FB68-4A8D-9473-EEB04198498B}"/>
              </c:ext>
            </c:extLst>
          </c:dPt>
          <c:xVal>
            <c:numRef>
              <c:f>Sheet1!$A$2:$A$266</c:f>
              <c:numCache>
                <c:formatCode>General</c:formatCode>
                <c:ptCount val="265"/>
                <c:pt idx="0">
                  <c:v>0.94399999999999995</c:v>
                </c:pt>
                <c:pt idx="1">
                  <c:v>0.93899999999999995</c:v>
                </c:pt>
                <c:pt idx="2">
                  <c:v>0.93</c:v>
                </c:pt>
                <c:pt idx="3">
                  <c:v>0.92800000000000005</c:v>
                </c:pt>
                <c:pt idx="4">
                  <c:v>0.92200000000000004</c:v>
                </c:pt>
                <c:pt idx="5">
                  <c:v>0.91800000000000004</c:v>
                </c:pt>
                <c:pt idx="6">
                  <c:v>0.91200000000000003</c:v>
                </c:pt>
                <c:pt idx="7">
                  <c:v>0.91039999999999999</c:v>
                </c:pt>
                <c:pt idx="8">
                  <c:v>0.90800000000000003</c:v>
                </c:pt>
                <c:pt idx="9">
                  <c:v>0.9</c:v>
                </c:pt>
                <c:pt idx="10">
                  <c:v>0.89800000000000002</c:v>
                </c:pt>
                <c:pt idx="11">
                  <c:v>0.88800000000000001</c:v>
                </c:pt>
                <c:pt idx="12">
                  <c:v>0.88100000000000001</c:v>
                </c:pt>
                <c:pt idx="13">
                  <c:v>0.875</c:v>
                </c:pt>
                <c:pt idx="14">
                  <c:v>0.86899999999999999</c:v>
                </c:pt>
                <c:pt idx="15">
                  <c:v>0.878</c:v>
                </c:pt>
                <c:pt idx="16">
                  <c:v>0.89900000000000002</c:v>
                </c:pt>
                <c:pt idx="17">
                  <c:v>0.86699999999999999</c:v>
                </c:pt>
                <c:pt idx="18">
                  <c:v>0.86499999999999999</c:v>
                </c:pt>
                <c:pt idx="19">
                  <c:v>0.88100000000000001</c:v>
                </c:pt>
                <c:pt idx="20">
                  <c:v>0.85699999999999998</c:v>
                </c:pt>
                <c:pt idx="21">
                  <c:v>0.84499999999999997</c:v>
                </c:pt>
                <c:pt idx="22">
                  <c:v>0.90342913275853798</c:v>
                </c:pt>
                <c:pt idx="23">
                  <c:v>0.86499999999999999</c:v>
                </c:pt>
                <c:pt idx="24">
                  <c:v>0.83799999999999997</c:v>
                </c:pt>
                <c:pt idx="25">
                  <c:v>0.82299999999999995</c:v>
                </c:pt>
                <c:pt idx="26">
                  <c:v>0.84199999999999997</c:v>
                </c:pt>
                <c:pt idx="27">
                  <c:v>0.78200000000000003</c:v>
                </c:pt>
                <c:pt idx="28">
                  <c:v>0.80900000000000005</c:v>
                </c:pt>
                <c:pt idx="29">
                  <c:v>0.81299999999999994</c:v>
                </c:pt>
                <c:pt idx="30">
                  <c:v>0.99299999999999999</c:v>
                </c:pt>
                <c:pt idx="31">
                  <c:v>0.97199999999999998</c:v>
                </c:pt>
                <c:pt idx="32">
                  <c:v>0.98</c:v>
                </c:pt>
                <c:pt idx="33">
                  <c:v>0.97699999999999998</c:v>
                </c:pt>
                <c:pt idx="34">
                  <c:v>0.95799999999999996</c:v>
                </c:pt>
                <c:pt idx="35">
                  <c:v>0.96599999999999997</c:v>
                </c:pt>
                <c:pt idx="36">
                  <c:v>0.96299999999999997</c:v>
                </c:pt>
                <c:pt idx="37">
                  <c:v>0.91689110249444905</c:v>
                </c:pt>
                <c:pt idx="38">
                  <c:v>0.94499999999999995</c:v>
                </c:pt>
                <c:pt idx="39">
                  <c:v>0.94799999999999995</c:v>
                </c:pt>
                <c:pt idx="40">
                  <c:v>0.95499999999999996</c:v>
                </c:pt>
                <c:pt idx="41">
                  <c:v>0.92700000000000005</c:v>
                </c:pt>
                <c:pt idx="42">
                  <c:v>0.95499999999999996</c:v>
                </c:pt>
                <c:pt idx="43">
                  <c:v>0.92900000000000005</c:v>
                </c:pt>
                <c:pt idx="44">
                  <c:v>0.91600000000000004</c:v>
                </c:pt>
              </c:numCache>
            </c:numRef>
          </c:xVal>
          <c:yVal>
            <c:numRef>
              <c:f>Sheet1!$B$2:$B$266</c:f>
              <c:numCache>
                <c:formatCode>General</c:formatCode>
                <c:ptCount val="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0"/>
          <c:order val="2"/>
          <c:tx>
            <c:strRef>
              <c:f>Sheet1!$C$1</c:f>
              <c:strCache>
                <c:ptCount val="1"/>
                <c:pt idx="0">
                  <c:v>ČR_low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Sheet1!$A$17:$A$31</c:f>
              <c:numCache>
                <c:formatCode>General</c:formatCode>
                <c:ptCount val="15"/>
                <c:pt idx="0">
                  <c:v>0.878</c:v>
                </c:pt>
                <c:pt idx="1">
                  <c:v>0.89900000000000002</c:v>
                </c:pt>
                <c:pt idx="2">
                  <c:v>0.86699999999999999</c:v>
                </c:pt>
                <c:pt idx="3">
                  <c:v>0.86499999999999999</c:v>
                </c:pt>
                <c:pt idx="4">
                  <c:v>0.88100000000000001</c:v>
                </c:pt>
                <c:pt idx="5">
                  <c:v>0.85699999999999998</c:v>
                </c:pt>
                <c:pt idx="6">
                  <c:v>0.84499999999999997</c:v>
                </c:pt>
                <c:pt idx="7">
                  <c:v>0.90342913275853798</c:v>
                </c:pt>
                <c:pt idx="8">
                  <c:v>0.86499999999999999</c:v>
                </c:pt>
                <c:pt idx="9">
                  <c:v>0.83799999999999997</c:v>
                </c:pt>
                <c:pt idx="10">
                  <c:v>0.82299999999999995</c:v>
                </c:pt>
                <c:pt idx="11">
                  <c:v>0.84199999999999997</c:v>
                </c:pt>
                <c:pt idx="12">
                  <c:v>0.78200000000000003</c:v>
                </c:pt>
                <c:pt idx="13">
                  <c:v>0.80900000000000005</c:v>
                </c:pt>
                <c:pt idx="14">
                  <c:v>0.81299999999999994</c:v>
                </c:pt>
              </c:numCache>
            </c:numRef>
          </c:xVal>
          <c:yVal>
            <c:numRef>
              <c:f>Sheet1!$C$17:$C$31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E6-46C6-BA62-E0C855890E1D}"/>
            </c:ext>
          </c:extLst>
        </c:ser>
        <c:ser>
          <c:idx val="1"/>
          <c:order val="3"/>
          <c:tx>
            <c:strRef>
              <c:f>Sheet1!$D$1</c:f>
              <c:strCache>
                <c:ptCount val="1"/>
                <c:pt idx="0">
                  <c:v>ČR_upp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Sheet1!$A$32:$A$56</c:f>
              <c:numCache>
                <c:formatCode>General</c:formatCode>
                <c:ptCount val="25"/>
                <c:pt idx="0">
                  <c:v>0.99299999999999999</c:v>
                </c:pt>
                <c:pt idx="1">
                  <c:v>0.97199999999999998</c:v>
                </c:pt>
                <c:pt idx="2">
                  <c:v>0.98</c:v>
                </c:pt>
                <c:pt idx="3">
                  <c:v>0.97699999999999998</c:v>
                </c:pt>
                <c:pt idx="4">
                  <c:v>0.95799999999999996</c:v>
                </c:pt>
                <c:pt idx="5">
                  <c:v>0.96599999999999997</c:v>
                </c:pt>
                <c:pt idx="6">
                  <c:v>0.96299999999999997</c:v>
                </c:pt>
                <c:pt idx="7">
                  <c:v>0.91689110249444905</c:v>
                </c:pt>
                <c:pt idx="8">
                  <c:v>0.94499999999999995</c:v>
                </c:pt>
                <c:pt idx="9">
                  <c:v>0.94799999999999995</c:v>
                </c:pt>
                <c:pt idx="10">
                  <c:v>0.95499999999999996</c:v>
                </c:pt>
                <c:pt idx="11">
                  <c:v>0.92700000000000005</c:v>
                </c:pt>
                <c:pt idx="12">
                  <c:v>0.95499999999999996</c:v>
                </c:pt>
                <c:pt idx="13">
                  <c:v>0.92900000000000005</c:v>
                </c:pt>
                <c:pt idx="14">
                  <c:v>0.91600000000000004</c:v>
                </c:pt>
              </c:numCache>
            </c:numRef>
          </c:xVal>
          <c:yVal>
            <c:numRef>
              <c:f>Sheet1!$D$32:$D$56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E6-46C6-BA62-E0C855890E1D}"/>
            </c:ext>
          </c:extLst>
        </c:ser>
        <c:ser>
          <c:idx val="2"/>
          <c:order val="4"/>
          <c:tx>
            <c:strRef>
              <c:f>Sheet1!$E$1</c:f>
              <c:strCache>
                <c:ptCount val="1"/>
                <c:pt idx="0">
                  <c:v>CZ</c:v>
                </c:pt>
              </c:strCache>
            </c:strRef>
          </c:tx>
          <c:spPr>
            <a:ln w="50800">
              <a:solidFill>
                <a:schemeClr val="tx1"/>
              </a:solidFill>
              <a:prstDash val="dash"/>
            </a:ln>
          </c:spPr>
          <c:marker>
            <c:symbol val="none"/>
          </c:marker>
          <c:xVal>
            <c:numRef>
              <c:f>Sheet1!$A$57:$A$81</c:f>
              <c:numCache>
                <c:formatCode>General</c:formatCode>
                <c:ptCount val="25"/>
              </c:numCache>
            </c:numRef>
          </c:xVal>
          <c:yVal>
            <c:numRef>
              <c:f>Sheet1!$E$57:$E$81</c:f>
              <c:numCache>
                <c:formatCode>General</c:formatCode>
                <c:ptCount val="25"/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77E6-46C6-BA62-E0C855890E1D}"/>
            </c:ext>
          </c:extLst>
        </c:ser>
        <c:ser>
          <c:idx val="3"/>
          <c:order val="5"/>
          <c:tx>
            <c:strRef>
              <c:f>Sheet1!$F$1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Sheet1!$A$82:$A$106</c:f>
              <c:numCache>
                <c:formatCode>General</c:formatCode>
                <c:ptCount val="25"/>
              </c:numCache>
            </c:numRef>
          </c:xVal>
          <c:yVal>
            <c:numRef>
              <c:f>Sheet1!$F$82:$F$106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7E6-46C6-BA62-E0C855890E1D}"/>
            </c:ext>
          </c:extLst>
        </c:ser>
        <c:ser>
          <c:idx val="5"/>
          <c:order val="6"/>
          <c:tx>
            <c:strRef>
              <c:f>Sheet1!$G$1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Sheet1!$A$107:$A$131</c:f>
              <c:numCache>
                <c:formatCode>General</c:formatCode>
                <c:ptCount val="25"/>
              </c:numCache>
            </c:numRef>
          </c:xVal>
          <c:yVal>
            <c:numRef>
              <c:f>Sheet1!$G$107:$G$131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7E6-46C6-BA62-E0C855890E1D}"/>
            </c:ext>
          </c:extLst>
        </c:ser>
        <c:ser>
          <c:idx val="6"/>
          <c:order val="7"/>
          <c:tx>
            <c:strRef>
              <c:f>Sheet1!$E:$E</c:f>
              <c:strCache>
                <c:ptCount val="1048576"/>
                <c:pt idx="0">
                  <c:v>CZ</c:v>
                </c:pt>
                <c:pt idx="1">
                  <c:v>0.9104</c:v>
                </c:pt>
                <c:pt idx="2">
                  <c:v>0.9104</c:v>
                </c:pt>
                <c:pt idx="3">
                  <c:v>0.9104</c:v>
                </c:pt>
                <c:pt idx="4">
                  <c:v>0.9104</c:v>
                </c:pt>
                <c:pt idx="5">
                  <c:v>0.9104</c:v>
                </c:pt>
                <c:pt idx="6">
                  <c:v>0.9104</c:v>
                </c:pt>
                <c:pt idx="7">
                  <c:v>0.9104</c:v>
                </c:pt>
                <c:pt idx="8">
                  <c:v>0.9104</c:v>
                </c:pt>
                <c:pt idx="9">
                  <c:v>0.9104</c:v>
                </c:pt>
                <c:pt idx="10">
                  <c:v>0.9104</c:v>
                </c:pt>
                <c:pt idx="11">
                  <c:v>0.9104</c:v>
                </c:pt>
                <c:pt idx="12">
                  <c:v>0.9104</c:v>
                </c:pt>
                <c:pt idx="13">
                  <c:v>0.9104</c:v>
                </c:pt>
                <c:pt idx="14">
                  <c:v>0.9104</c:v>
                </c:pt>
                <c:pt idx="15">
                  <c:v>0.9104</c:v>
                </c:pt>
                <c:pt idx="16">
                  <c:v>0.9104</c:v>
                </c:pt>
                <c:pt idx="17">
                  <c:v>0.9104</c:v>
                </c:pt>
                <c:pt idx="18">
                  <c:v>0.9104</c:v>
                </c:pt>
                <c:pt idx="19">
                  <c:v>0.9104</c:v>
                </c:pt>
                <c:pt idx="20">
                  <c:v>0.9104</c:v>
                </c:pt>
                <c:pt idx="21">
                  <c:v>0.9104</c:v>
                </c:pt>
                <c:pt idx="22">
                  <c:v>0.9104</c:v>
                </c:pt>
                <c:pt idx="23">
                  <c:v>0.9104</c:v>
                </c:pt>
                <c:pt idx="24">
                  <c:v>0.9104</c:v>
                </c:pt>
                <c:pt idx="25">
                  <c:v>0.9104</c:v>
                </c:pt>
                <c:pt idx="26">
                  <c:v>0.9104</c:v>
                </c:pt>
                <c:pt idx="27">
                  <c:v>0.9104</c:v>
                </c:pt>
                <c:pt idx="28">
                  <c:v>0.9104</c:v>
                </c:pt>
                <c:pt idx="29">
                  <c:v>0.9104</c:v>
                </c:pt>
                <c:pt idx="30">
                  <c:v>0.9104</c:v>
                </c:pt>
                <c:pt idx="31">
                  <c:v>0.9104</c:v>
                </c:pt>
                <c:pt idx="32">
                  <c:v>0.9104</c:v>
                </c:pt>
                <c:pt idx="33">
                  <c:v>0.9104</c:v>
                </c:pt>
                <c:pt idx="34">
                  <c:v>0.9104</c:v>
                </c:pt>
                <c:pt idx="35">
                  <c:v>0.9104</c:v>
                </c:pt>
                <c:pt idx="36">
                  <c:v>0.9104</c:v>
                </c:pt>
                <c:pt idx="37">
                  <c:v>0.9104</c:v>
                </c:pt>
                <c:pt idx="38">
                  <c:v>0.9104</c:v>
                </c:pt>
                <c:pt idx="39">
                  <c:v>0.9104</c:v>
                </c:pt>
                <c:pt idx="40">
                  <c:v>0.9104</c:v>
                </c:pt>
                <c:pt idx="41">
                  <c:v>0.9104</c:v>
                </c:pt>
                <c:pt idx="42">
                  <c:v>0.9104</c:v>
                </c:pt>
                <c:pt idx="43">
                  <c:v>0.9104</c:v>
                </c:pt>
                <c:pt idx="44">
                  <c:v>0.9104</c:v>
                </c:pt>
                <c:pt idx="45">
                  <c:v>0.9104</c:v>
                </c:pt>
              </c:strCache>
            </c:strRef>
          </c:tx>
          <c:spPr>
            <a:ln w="19050" cap="sq">
              <a:solidFill>
                <a:srgbClr val="C00000"/>
              </a:solidFill>
              <a:prstDash val="dash"/>
              <a:miter lim="800000"/>
            </a:ln>
          </c:spPr>
          <c:marker>
            <c:symbol val="none"/>
          </c:marker>
          <c:xVal>
            <c:numRef>
              <c:f>Sheet1!$E$2:$E$16</c:f>
              <c:numCache>
                <c:formatCode>General</c:formatCode>
                <c:ptCount val="15"/>
                <c:pt idx="0">
                  <c:v>0.91039999999999999</c:v>
                </c:pt>
                <c:pt idx="1">
                  <c:v>0.91039999999999999</c:v>
                </c:pt>
                <c:pt idx="2">
                  <c:v>0.91039999999999999</c:v>
                </c:pt>
                <c:pt idx="3">
                  <c:v>0.91039999999999999</c:v>
                </c:pt>
                <c:pt idx="4">
                  <c:v>0.91039999999999999</c:v>
                </c:pt>
                <c:pt idx="5">
                  <c:v>0.91039999999999999</c:v>
                </c:pt>
                <c:pt idx="6">
                  <c:v>0.91039999999999999</c:v>
                </c:pt>
                <c:pt idx="7">
                  <c:v>0.91039999999999999</c:v>
                </c:pt>
                <c:pt idx="8">
                  <c:v>0.91039999999999999</c:v>
                </c:pt>
                <c:pt idx="9">
                  <c:v>0.91039999999999999</c:v>
                </c:pt>
                <c:pt idx="10">
                  <c:v>0.91039999999999999</c:v>
                </c:pt>
                <c:pt idx="11">
                  <c:v>0.91039999999999999</c:v>
                </c:pt>
                <c:pt idx="12">
                  <c:v>0.91039999999999999</c:v>
                </c:pt>
                <c:pt idx="13">
                  <c:v>0.91039999999999999</c:v>
                </c:pt>
                <c:pt idx="14">
                  <c:v>0.91039999999999999</c:v>
                </c:pt>
              </c:numCache>
            </c:numRef>
          </c:xVal>
          <c:yVal>
            <c:numRef>
              <c:f>Sheet1!$B$2:$B$16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B8EC-4B35-832F-C40E600460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4"/>
                <c:order val="1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square"/>
                  <c:size val="10"/>
                  <c:spPr>
                    <a:solidFill>
                      <a:srgbClr val="FF0000"/>
                    </a:solidFill>
                    <a:ln w="6350">
                      <a:solidFill>
                        <a:schemeClr val="tx1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Sheet1!$A$2:$A$266</c15:sqref>
                        </c15:formulaRef>
                      </c:ext>
                    </c:extLst>
                    <c:numCache>
                      <c:formatCode>General</c:formatCode>
                      <c:ptCount val="265"/>
                      <c:pt idx="0">
                        <c:v>0.94399999999999995</c:v>
                      </c:pt>
                      <c:pt idx="1">
                        <c:v>0.93899999999999995</c:v>
                      </c:pt>
                      <c:pt idx="2">
                        <c:v>0.93</c:v>
                      </c:pt>
                      <c:pt idx="3">
                        <c:v>0.92800000000000005</c:v>
                      </c:pt>
                      <c:pt idx="4">
                        <c:v>0.92200000000000004</c:v>
                      </c:pt>
                      <c:pt idx="5">
                        <c:v>0.91800000000000004</c:v>
                      </c:pt>
                      <c:pt idx="6">
                        <c:v>0.91200000000000003</c:v>
                      </c:pt>
                      <c:pt idx="7">
                        <c:v>0.91039999999999999</c:v>
                      </c:pt>
                      <c:pt idx="8">
                        <c:v>0.90800000000000003</c:v>
                      </c:pt>
                      <c:pt idx="9">
                        <c:v>0.9</c:v>
                      </c:pt>
                      <c:pt idx="10">
                        <c:v>0.89800000000000002</c:v>
                      </c:pt>
                      <c:pt idx="11">
                        <c:v>0.88800000000000001</c:v>
                      </c:pt>
                      <c:pt idx="12">
                        <c:v>0.88100000000000001</c:v>
                      </c:pt>
                      <c:pt idx="13">
                        <c:v>0.875</c:v>
                      </c:pt>
                      <c:pt idx="14">
                        <c:v>0.86899999999999999</c:v>
                      </c:pt>
                      <c:pt idx="15">
                        <c:v>0.878</c:v>
                      </c:pt>
                      <c:pt idx="16">
                        <c:v>0.89900000000000002</c:v>
                      </c:pt>
                      <c:pt idx="17">
                        <c:v>0.86699999999999999</c:v>
                      </c:pt>
                      <c:pt idx="18">
                        <c:v>0.86499999999999999</c:v>
                      </c:pt>
                      <c:pt idx="19">
                        <c:v>0.88100000000000001</c:v>
                      </c:pt>
                      <c:pt idx="20">
                        <c:v>0.85699999999999998</c:v>
                      </c:pt>
                      <c:pt idx="21">
                        <c:v>0.84499999999999997</c:v>
                      </c:pt>
                      <c:pt idx="22">
                        <c:v>0.90342913275853798</c:v>
                      </c:pt>
                      <c:pt idx="23">
                        <c:v>0.86499999999999999</c:v>
                      </c:pt>
                      <c:pt idx="24">
                        <c:v>0.83799999999999997</c:v>
                      </c:pt>
                      <c:pt idx="25">
                        <c:v>0.82299999999999995</c:v>
                      </c:pt>
                      <c:pt idx="26">
                        <c:v>0.84199999999999997</c:v>
                      </c:pt>
                      <c:pt idx="27">
                        <c:v>0.78200000000000003</c:v>
                      </c:pt>
                      <c:pt idx="28">
                        <c:v>0.80900000000000005</c:v>
                      </c:pt>
                      <c:pt idx="29">
                        <c:v>0.81299999999999994</c:v>
                      </c:pt>
                      <c:pt idx="30">
                        <c:v>0.99299999999999999</c:v>
                      </c:pt>
                      <c:pt idx="31">
                        <c:v>0.97199999999999998</c:v>
                      </c:pt>
                      <c:pt idx="32">
                        <c:v>0.98</c:v>
                      </c:pt>
                      <c:pt idx="33">
                        <c:v>0.97699999999999998</c:v>
                      </c:pt>
                      <c:pt idx="34">
                        <c:v>0.95799999999999996</c:v>
                      </c:pt>
                      <c:pt idx="35">
                        <c:v>0.96599999999999997</c:v>
                      </c:pt>
                      <c:pt idx="36">
                        <c:v>0.96299999999999997</c:v>
                      </c:pt>
                      <c:pt idx="37">
                        <c:v>0.91689110249444905</c:v>
                      </c:pt>
                      <c:pt idx="38">
                        <c:v>0.94499999999999995</c:v>
                      </c:pt>
                      <c:pt idx="39">
                        <c:v>0.94799999999999995</c:v>
                      </c:pt>
                      <c:pt idx="40">
                        <c:v>0.95499999999999996</c:v>
                      </c:pt>
                      <c:pt idx="41">
                        <c:v>0.92700000000000005</c:v>
                      </c:pt>
                      <c:pt idx="42">
                        <c:v>0.95499999999999996</c:v>
                      </c:pt>
                      <c:pt idx="43">
                        <c:v>0.92900000000000005</c:v>
                      </c:pt>
                      <c:pt idx="44">
                        <c:v>0.91600000000000004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92BF-4A47-AE06-D2CDCCFC9767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553250647036122"/>
          <c:y val="0.1513741818872098"/>
          <c:w val="0.63946058329738675"/>
          <c:h val="0.8082071259377863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Hl. m. Praha</c:v>
                </c:pt>
                <c:pt idx="1">
                  <c:v>Středočeský kraj</c:v>
                </c:pt>
                <c:pt idx="2">
                  <c:v>Jihomoravský kraj</c:v>
                </c:pt>
                <c:pt idx="3">
                  <c:v>Moravskoslezský kraj</c:v>
                </c:pt>
                <c:pt idx="4">
                  <c:v>Ústecký kraj</c:v>
                </c:pt>
                <c:pt idx="5">
                  <c:v>Jihočeský kraj</c:v>
                </c:pt>
                <c:pt idx="6">
                  <c:v>Zlínský kraj</c:v>
                </c:pt>
                <c:pt idx="7">
                  <c:v>Královéhradecký kraj</c:v>
                </c:pt>
                <c:pt idx="8">
                  <c:v>Olomoucký kraj</c:v>
                </c:pt>
                <c:pt idx="9">
                  <c:v>Plzeňský kraj</c:v>
                </c:pt>
                <c:pt idx="10">
                  <c:v>Pardubický kraj</c:v>
                </c:pt>
                <c:pt idx="11">
                  <c:v>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787.8</c:v>
                </c:pt>
                <c:pt idx="1">
                  <c:v>631.20000000000005</c:v>
                </c:pt>
                <c:pt idx="2">
                  <c:v>754</c:v>
                </c:pt>
                <c:pt idx="3">
                  <c:v>602.4</c:v>
                </c:pt>
                <c:pt idx="4">
                  <c:v>412</c:v>
                </c:pt>
                <c:pt idx="5">
                  <c:v>306.8</c:v>
                </c:pt>
                <c:pt idx="6">
                  <c:v>323.8</c:v>
                </c:pt>
                <c:pt idx="7">
                  <c:v>283.60000000000002</c:v>
                </c:pt>
                <c:pt idx="8">
                  <c:v>308.2</c:v>
                </c:pt>
                <c:pt idx="9">
                  <c:v>376</c:v>
                </c:pt>
                <c:pt idx="10">
                  <c:v>324.60000000000002</c:v>
                </c:pt>
                <c:pt idx="11">
                  <c:v>226.6</c:v>
                </c:pt>
                <c:pt idx="12">
                  <c:v>228.8</c:v>
                </c:pt>
                <c:pt idx="13">
                  <c:v>89.6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BE-4860-B2D7-6FDE2933679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Hl. m. Praha</c:v>
                </c:pt>
                <c:pt idx="1">
                  <c:v>Středočeský kraj</c:v>
                </c:pt>
                <c:pt idx="2">
                  <c:v>Jihomoravský kraj</c:v>
                </c:pt>
                <c:pt idx="3">
                  <c:v>Moravskoslezský kraj</c:v>
                </c:pt>
                <c:pt idx="4">
                  <c:v>Ústecký kraj</c:v>
                </c:pt>
                <c:pt idx="5">
                  <c:v>Jihočeský kraj</c:v>
                </c:pt>
                <c:pt idx="6">
                  <c:v>Zlínský kraj</c:v>
                </c:pt>
                <c:pt idx="7">
                  <c:v>Královéhradecký kraj</c:v>
                </c:pt>
                <c:pt idx="8">
                  <c:v>Olomoucký kraj</c:v>
                </c:pt>
                <c:pt idx="9">
                  <c:v>Plzeňský kraj</c:v>
                </c:pt>
                <c:pt idx="10">
                  <c:v>Pardubický kraj</c:v>
                </c:pt>
                <c:pt idx="11">
                  <c:v>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159.19999999999999</c:v>
                </c:pt>
                <c:pt idx="1">
                  <c:v>306.2</c:v>
                </c:pt>
                <c:pt idx="2">
                  <c:v>123.4</c:v>
                </c:pt>
                <c:pt idx="3">
                  <c:v>183.6</c:v>
                </c:pt>
                <c:pt idx="4">
                  <c:v>129.80000000000001</c:v>
                </c:pt>
                <c:pt idx="5">
                  <c:v>122.4</c:v>
                </c:pt>
                <c:pt idx="6">
                  <c:v>95.8</c:v>
                </c:pt>
                <c:pt idx="7">
                  <c:v>127.8</c:v>
                </c:pt>
                <c:pt idx="8">
                  <c:v>100</c:v>
                </c:pt>
                <c:pt idx="9">
                  <c:v>26.2</c:v>
                </c:pt>
                <c:pt idx="10">
                  <c:v>32</c:v>
                </c:pt>
                <c:pt idx="11">
                  <c:v>96.8</c:v>
                </c:pt>
                <c:pt idx="12">
                  <c:v>74.599999999999994</c:v>
                </c:pt>
                <c:pt idx="13">
                  <c:v>92.2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BE-4860-B2D7-6FDE29336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  <c:min val="0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5593775753963336"/>
          <c:y val="2.0546647505874042E-2"/>
          <c:w val="0.51641109212886238"/>
          <c:h val="5.3728242120119181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778507191182152"/>
          <c:y val="0.13329213538786594"/>
          <c:w val="0.65522854138760855"/>
          <c:h val="0.8435122520901595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Pardubický kraj</c:v>
                </c:pt>
                <c:pt idx="2">
                  <c:v>Jihomoravský kraj</c:v>
                </c:pt>
                <c:pt idx="3">
                  <c:v>Hl. m. Praha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Moravskoslezský kraj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Liberecký kraj</c:v>
                </c:pt>
                <c:pt idx="10">
                  <c:v>Jihočeský kraj</c:v>
                </c:pt>
                <c:pt idx="11">
                  <c:v>Vysočina</c:v>
                </c:pt>
                <c:pt idx="12">
                  <c:v>Královéhradecký kraj</c:v>
                </c:pt>
                <c:pt idx="13">
                  <c:v>Středočeský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0.93485827946295375</c:v>
                </c:pt>
                <c:pt idx="1">
                  <c:v>0.91026360067302303</c:v>
                </c:pt>
                <c:pt idx="2">
                  <c:v>0.85935719170275815</c:v>
                </c:pt>
                <c:pt idx="3">
                  <c:v>0.83189017951425548</c:v>
                </c:pt>
                <c:pt idx="4">
                  <c:v>0.77168732125834127</c:v>
                </c:pt>
                <c:pt idx="5">
                  <c:v>0.77102943171029437</c:v>
                </c:pt>
                <c:pt idx="6">
                  <c:v>0.76641221374045798</c:v>
                </c:pt>
                <c:pt idx="7">
                  <c:v>0.76042820228866748</c:v>
                </c:pt>
                <c:pt idx="8">
                  <c:v>0.75502204801567863</c:v>
                </c:pt>
                <c:pt idx="9">
                  <c:v>0.75411997363216887</c:v>
                </c:pt>
                <c:pt idx="10">
                  <c:v>0.71481826654240443</c:v>
                </c:pt>
                <c:pt idx="11">
                  <c:v>0.70068027210884354</c:v>
                </c:pt>
                <c:pt idx="12">
                  <c:v>0.68935342732134175</c:v>
                </c:pt>
                <c:pt idx="13">
                  <c:v>0.67335182419458073</c:v>
                </c:pt>
                <c:pt idx="14">
                  <c:v>0.49284928492849278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F8-4F61-ACC2-1879E8EAC35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Pardubický kraj</c:v>
                </c:pt>
                <c:pt idx="2">
                  <c:v>Jihomoravský kraj</c:v>
                </c:pt>
                <c:pt idx="3">
                  <c:v>Hl. m. Praha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Moravskoslezský kraj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Liberecký kraj</c:v>
                </c:pt>
                <c:pt idx="10">
                  <c:v>Jihočeský kraj</c:v>
                </c:pt>
                <c:pt idx="11">
                  <c:v>Vysočina</c:v>
                </c:pt>
                <c:pt idx="12">
                  <c:v>Královéhradecký kraj</c:v>
                </c:pt>
                <c:pt idx="13">
                  <c:v>Středočeský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6.5141720537046241E-2</c:v>
                </c:pt>
                <c:pt idx="1">
                  <c:v>8.9736399326976996E-2</c:v>
                </c:pt>
                <c:pt idx="2">
                  <c:v>0.14064280829724185</c:v>
                </c:pt>
                <c:pt idx="3">
                  <c:v>0.16810982048574444</c:v>
                </c:pt>
                <c:pt idx="4">
                  <c:v>0.2283126787416587</c:v>
                </c:pt>
                <c:pt idx="5">
                  <c:v>0.22897056828970569</c:v>
                </c:pt>
                <c:pt idx="6">
                  <c:v>0.23358778625954199</c:v>
                </c:pt>
                <c:pt idx="7">
                  <c:v>0.23957179771133263</c:v>
                </c:pt>
                <c:pt idx="8">
                  <c:v>0.24497795198432143</c:v>
                </c:pt>
                <c:pt idx="9">
                  <c:v>0.24588002636783124</c:v>
                </c:pt>
                <c:pt idx="10">
                  <c:v>0.28518173345759551</c:v>
                </c:pt>
                <c:pt idx="11">
                  <c:v>0.29931972789115646</c:v>
                </c:pt>
                <c:pt idx="12">
                  <c:v>0.31064657267865819</c:v>
                </c:pt>
                <c:pt idx="13">
                  <c:v>0.32664817580541922</c:v>
                </c:pt>
                <c:pt idx="14">
                  <c:v>0.50715071507150711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8F8-4F61-ACC2-1879E8EAC3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998560763986897"/>
          <c:y val="9.647896535196222E-3"/>
          <c:w val="0.52372979580969747"/>
          <c:h val="5.6577425868895158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6598C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0"/>
              <a:lstStyle/>
              <a:p>
                <a:pPr algn="ctr">
                  <a:defRPr lang="en-US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2.1538461538461538E-2</c:v>
                </c:pt>
                <c:pt idx="1">
                  <c:v>3.7940379403794036E-2</c:v>
                </c:pt>
                <c:pt idx="2">
                  <c:v>0.25831202046035806</c:v>
                </c:pt>
                <c:pt idx="3">
                  <c:v>0.56571428571428573</c:v>
                </c:pt>
                <c:pt idx="4">
                  <c:v>0.5984455958549223</c:v>
                </c:pt>
                <c:pt idx="5">
                  <c:v>0.62204724409448819</c:v>
                </c:pt>
                <c:pt idx="6">
                  <c:v>0.65873015873015872</c:v>
                </c:pt>
                <c:pt idx="7">
                  <c:v>0.69750000000000001</c:v>
                </c:pt>
                <c:pt idx="8">
                  <c:v>0.75549450549450547</c:v>
                </c:pt>
                <c:pt idx="9">
                  <c:v>0.73414634146341462</c:v>
                </c:pt>
                <c:pt idx="10">
                  <c:v>0.72520661157024791</c:v>
                </c:pt>
                <c:pt idx="11">
                  <c:v>0.76237623762376239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26-4FF8-9B74-4D4161884DF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0.19816940287665263</c:v>
                </c:pt>
                <c:pt idx="1">
                  <c:v>0.29697986577181207</c:v>
                </c:pt>
                <c:pt idx="2">
                  <c:v>0.38049957422651148</c:v>
                </c:pt>
                <c:pt idx="3">
                  <c:v>0.45758426966292137</c:v>
                </c:pt>
                <c:pt idx="4">
                  <c:v>0.49080348499515974</c:v>
                </c:pt>
                <c:pt idx="5">
                  <c:v>0.58953974895397487</c:v>
                </c:pt>
                <c:pt idx="6">
                  <c:v>0.67292225201072386</c:v>
                </c:pt>
                <c:pt idx="7">
                  <c:v>0.72365751386446642</c:v>
                </c:pt>
                <c:pt idx="8">
                  <c:v>0.72844827586206895</c:v>
                </c:pt>
                <c:pt idx="9">
                  <c:v>0.74366458803237367</c:v>
                </c:pt>
                <c:pt idx="10">
                  <c:v>0.76534485015050391</c:v>
                </c:pt>
                <c:pt idx="11">
                  <c:v>0.80933165195460277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0F-4F58-A914-5187636E9B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Rok diagnózy</a:t>
                </a:r>
                <a:r>
                  <a:rPr lang="cs-CZ" baseline="0" dirty="0"/>
                  <a:t> dle NOR</a:t>
                </a:r>
                <a:endParaRPr lang="cs-CZ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ysClr val="window" lastClr="FFFFFF">
                <a:lumMod val="50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4.7619047619047616E-2</c:v>
                </c:pt>
                <c:pt idx="1">
                  <c:v>0</c:v>
                </c:pt>
                <c:pt idx="2">
                  <c:v>0.42857142857142855</c:v>
                </c:pt>
                <c:pt idx="3">
                  <c:v>0.33333333333333331</c:v>
                </c:pt>
                <c:pt idx="4">
                  <c:v>0.36363636363636365</c:v>
                </c:pt>
                <c:pt idx="5">
                  <c:v>0.2857142857142857</c:v>
                </c:pt>
                <c:pt idx="6">
                  <c:v>0.41666666666666669</c:v>
                </c:pt>
                <c:pt idx="7">
                  <c:v>0.7142857142857143</c:v>
                </c:pt>
                <c:pt idx="8">
                  <c:v>0</c:v>
                </c:pt>
                <c:pt idx="9">
                  <c:v>0.54545454545454541</c:v>
                </c:pt>
                <c:pt idx="10">
                  <c:v>0.2</c:v>
                </c:pt>
                <c:pt idx="11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59-487A-8993-27DA4317F24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0.10928961748633879</c:v>
                </c:pt>
                <c:pt idx="1">
                  <c:v>0.22807017543859648</c:v>
                </c:pt>
                <c:pt idx="2">
                  <c:v>0.22272727272727272</c:v>
                </c:pt>
                <c:pt idx="3">
                  <c:v>0.52247191011235961</c:v>
                </c:pt>
                <c:pt idx="4">
                  <c:v>0.53809523809523807</c:v>
                </c:pt>
                <c:pt idx="5">
                  <c:v>0.43736263736263736</c:v>
                </c:pt>
                <c:pt idx="6">
                  <c:v>0.57374100719424459</c:v>
                </c:pt>
                <c:pt idx="7">
                  <c:v>0.54085603112840464</c:v>
                </c:pt>
                <c:pt idx="8">
                  <c:v>0.49327354260089684</c:v>
                </c:pt>
                <c:pt idx="9">
                  <c:v>0.63194444444444442</c:v>
                </c:pt>
                <c:pt idx="10">
                  <c:v>0.59011627906976749</c:v>
                </c:pt>
                <c:pt idx="11">
                  <c:v>0.57839721254355403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159-487A-8993-27DA4317F2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</c:v>
                </c:pt>
                <c:pt idx="1">
                  <c:v>0</c:v>
                </c:pt>
                <c:pt idx="2">
                  <c:v>0.11538461538461539</c:v>
                </c:pt>
                <c:pt idx="3">
                  <c:v>0.36363636363636365</c:v>
                </c:pt>
                <c:pt idx="4">
                  <c:v>0.375</c:v>
                </c:pt>
                <c:pt idx="5">
                  <c:v>0.28125</c:v>
                </c:pt>
                <c:pt idx="6">
                  <c:v>0.4</c:v>
                </c:pt>
                <c:pt idx="7">
                  <c:v>0.48484848484848486</c:v>
                </c:pt>
                <c:pt idx="8">
                  <c:v>0.55555555555555558</c:v>
                </c:pt>
                <c:pt idx="9">
                  <c:v>0.63888888888888884</c:v>
                </c:pt>
                <c:pt idx="10">
                  <c:v>0.48275862068965519</c:v>
                </c:pt>
                <c:pt idx="11">
                  <c:v>0.71794871794871795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35-42C4-81CA-9E62B57FBB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9.1796875E-2</c:v>
                </c:pt>
                <c:pt idx="1">
                  <c:v>0.16837782340862423</c:v>
                </c:pt>
                <c:pt idx="2">
                  <c:v>0.26849894291754756</c:v>
                </c:pt>
                <c:pt idx="3">
                  <c:v>0.29898989898989897</c:v>
                </c:pt>
                <c:pt idx="4">
                  <c:v>0.30232558139534882</c:v>
                </c:pt>
                <c:pt idx="5">
                  <c:v>0.33181818181818185</c:v>
                </c:pt>
                <c:pt idx="6">
                  <c:v>0.46650717703349281</c:v>
                </c:pt>
                <c:pt idx="7">
                  <c:v>0.50198412698412698</c:v>
                </c:pt>
                <c:pt idx="8">
                  <c:v>0.49896907216494846</c:v>
                </c:pt>
                <c:pt idx="9">
                  <c:v>0.53036437246963564</c:v>
                </c:pt>
                <c:pt idx="10">
                  <c:v>0.55711422845691383</c:v>
                </c:pt>
                <c:pt idx="11">
                  <c:v>0.62833675564681724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335-42C4-81CA-9E62B57FBB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</c:v>
                </c:pt>
                <c:pt idx="1">
                  <c:v>0.05</c:v>
                </c:pt>
                <c:pt idx="2">
                  <c:v>0.17499999999999999</c:v>
                </c:pt>
                <c:pt idx="3">
                  <c:v>0.55102040816326525</c:v>
                </c:pt>
                <c:pt idx="4">
                  <c:v>0.56097560975609762</c:v>
                </c:pt>
                <c:pt idx="5">
                  <c:v>0.80434782608695654</c:v>
                </c:pt>
                <c:pt idx="6">
                  <c:v>0.73469387755102045</c:v>
                </c:pt>
                <c:pt idx="7">
                  <c:v>0.64102564102564108</c:v>
                </c:pt>
                <c:pt idx="8">
                  <c:v>0.77142857142857146</c:v>
                </c:pt>
                <c:pt idx="9">
                  <c:v>0.65789473684210531</c:v>
                </c:pt>
                <c:pt idx="10">
                  <c:v>0.76190476190476186</c:v>
                </c:pt>
                <c:pt idx="11">
                  <c:v>0.76470588235294112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098-495E-9CEA-5FAD8A54DE7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0.20895522388059701</c:v>
                </c:pt>
                <c:pt idx="1">
                  <c:v>0.31021437578814626</c:v>
                </c:pt>
                <c:pt idx="2">
                  <c:v>0.35679012345679012</c:v>
                </c:pt>
                <c:pt idx="3">
                  <c:v>0.4156010230179028</c:v>
                </c:pt>
                <c:pt idx="4">
                  <c:v>0.44400000000000001</c:v>
                </c:pt>
                <c:pt idx="5">
                  <c:v>0.57530529172320222</c:v>
                </c:pt>
                <c:pt idx="6">
                  <c:v>0.58562691131498468</c:v>
                </c:pt>
                <c:pt idx="7">
                  <c:v>0.6681096681096681</c:v>
                </c:pt>
                <c:pt idx="8">
                  <c:v>0.66210045662100458</c:v>
                </c:pt>
                <c:pt idx="9">
                  <c:v>0.68279569892473113</c:v>
                </c:pt>
                <c:pt idx="10">
                  <c:v>0.71369863013698631</c:v>
                </c:pt>
                <c:pt idx="11">
                  <c:v>0.78404401650618982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98-495E-9CEA-5FAD8A54DE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5.2631578947368418E-2</c:v>
                </c:pt>
                <c:pt idx="1">
                  <c:v>4.6875E-2</c:v>
                </c:pt>
                <c:pt idx="2">
                  <c:v>0.22480620155038761</c:v>
                </c:pt>
                <c:pt idx="3">
                  <c:v>0.64220183486238536</c:v>
                </c:pt>
                <c:pt idx="4">
                  <c:v>0.5714285714285714</c:v>
                </c:pt>
                <c:pt idx="5">
                  <c:v>0.625</c:v>
                </c:pt>
                <c:pt idx="6">
                  <c:v>0.76851851851851849</c:v>
                </c:pt>
                <c:pt idx="7">
                  <c:v>0.6696428571428571</c:v>
                </c:pt>
                <c:pt idx="8">
                  <c:v>0.80645161290322576</c:v>
                </c:pt>
                <c:pt idx="9">
                  <c:v>0.734375</c:v>
                </c:pt>
                <c:pt idx="10">
                  <c:v>0.76571428571428568</c:v>
                </c:pt>
                <c:pt idx="11">
                  <c:v>0.80136986301369861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FC-427C-B853-E98F5FE566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0.20008972633467922</c:v>
                </c:pt>
                <c:pt idx="1">
                  <c:v>0.29141104294478526</c:v>
                </c:pt>
                <c:pt idx="2">
                  <c:v>0.38606741573033709</c:v>
                </c:pt>
                <c:pt idx="3">
                  <c:v>0.46251129177958444</c:v>
                </c:pt>
                <c:pt idx="4">
                  <c:v>0.49612403100775193</c:v>
                </c:pt>
                <c:pt idx="5">
                  <c:v>0.607176581680831</c:v>
                </c:pt>
                <c:pt idx="6">
                  <c:v>0.7060505002382087</c:v>
                </c:pt>
                <c:pt idx="7">
                  <c:v>0.74914529914529915</c:v>
                </c:pt>
                <c:pt idx="8">
                  <c:v>0.74978127734033251</c:v>
                </c:pt>
                <c:pt idx="9">
                  <c:v>0.76265418970650789</c:v>
                </c:pt>
                <c:pt idx="10">
                  <c:v>0.78609846917666526</c:v>
                </c:pt>
                <c:pt idx="11">
                  <c:v>0.83760683760683763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FC-427C-B853-E98F5FE566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6.9444444444444441E-3</c:v>
                </c:pt>
                <c:pt idx="1">
                  <c:v>3.9215686274509803E-2</c:v>
                </c:pt>
                <c:pt idx="2">
                  <c:v>0.30890052356020942</c:v>
                </c:pt>
                <c:pt idx="3">
                  <c:v>0.57333333333333336</c:v>
                </c:pt>
                <c:pt idx="4">
                  <c:v>0.68108108108108112</c:v>
                </c:pt>
                <c:pt idx="5">
                  <c:v>0.66081871345029242</c:v>
                </c:pt>
                <c:pt idx="6">
                  <c:v>0.6333333333333333</c:v>
                </c:pt>
                <c:pt idx="7">
                  <c:v>0.75</c:v>
                </c:pt>
                <c:pt idx="8">
                  <c:v>0.77011494252873558</c:v>
                </c:pt>
                <c:pt idx="9">
                  <c:v>0.77889447236180909</c:v>
                </c:pt>
                <c:pt idx="10">
                  <c:v>0.74137931034482762</c:v>
                </c:pt>
                <c:pt idx="11">
                  <c:v>0.75265017667844525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429-46A2-A117-779CC24A81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0.21698717948717949</c:v>
                </c:pt>
                <c:pt idx="1">
                  <c:v>0.31929824561403508</c:v>
                </c:pt>
                <c:pt idx="2">
                  <c:v>0.40794544915505487</c:v>
                </c:pt>
                <c:pt idx="3">
                  <c:v>0.48313253012048191</c:v>
                </c:pt>
                <c:pt idx="4">
                  <c:v>0.51833670228125905</c:v>
                </c:pt>
                <c:pt idx="5">
                  <c:v>0.63516230968112608</c:v>
                </c:pt>
                <c:pt idx="6">
                  <c:v>0.71105896157230863</c:v>
                </c:pt>
                <c:pt idx="7">
                  <c:v>0.76006528835690967</c:v>
                </c:pt>
                <c:pt idx="8">
                  <c:v>0.77538370720188898</c:v>
                </c:pt>
                <c:pt idx="9">
                  <c:v>0.78450430435990004</c:v>
                </c:pt>
                <c:pt idx="10">
                  <c:v>0.8062700964630225</c:v>
                </c:pt>
                <c:pt idx="11">
                  <c:v>0.83341535433070868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FB-4F9D-B7CC-0C1E50BB7B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Sheet1!$B$2:$AV$2</c:f>
              <c:numCache>
                <c:formatCode>General</c:formatCode>
                <c:ptCount val="47"/>
                <c:pt idx="0">
                  <c:v>39.902520000000003</c:v>
                </c:pt>
                <c:pt idx="1">
                  <c:v>38.04439</c:v>
                </c:pt>
                <c:pt idx="2">
                  <c:v>34.87923</c:v>
                </c:pt>
                <c:pt idx="3">
                  <c:v>37.389470000000003</c:v>
                </c:pt>
                <c:pt idx="4">
                  <c:v>40.566409999999998</c:v>
                </c:pt>
                <c:pt idx="5">
                  <c:v>43.175699999999999</c:v>
                </c:pt>
                <c:pt idx="6">
                  <c:v>41.976460000000003</c:v>
                </c:pt>
                <c:pt idx="7">
                  <c:v>41.394159999999999</c:v>
                </c:pt>
                <c:pt idx="8">
                  <c:v>42.741370000000003</c:v>
                </c:pt>
                <c:pt idx="9">
                  <c:v>51.913849999999996</c:v>
                </c:pt>
                <c:pt idx="10">
                  <c:v>50.819989999999997</c:v>
                </c:pt>
                <c:pt idx="11">
                  <c:v>53.403039999999997</c:v>
                </c:pt>
                <c:pt idx="12">
                  <c:v>52.430280000000003</c:v>
                </c:pt>
                <c:pt idx="13">
                  <c:v>50.439689999999999</c:v>
                </c:pt>
                <c:pt idx="14">
                  <c:v>59.4148</c:v>
                </c:pt>
                <c:pt idx="15">
                  <c:v>61.22343</c:v>
                </c:pt>
                <c:pt idx="16">
                  <c:v>67.563400000000001</c:v>
                </c:pt>
                <c:pt idx="17">
                  <c:v>69.432050000000004</c:v>
                </c:pt>
                <c:pt idx="18">
                  <c:v>71.270189999999999</c:v>
                </c:pt>
                <c:pt idx="19">
                  <c:v>67.567570000000003</c:v>
                </c:pt>
                <c:pt idx="20">
                  <c:v>70.659630000000007</c:v>
                </c:pt>
                <c:pt idx="21">
                  <c:v>69.581000000000003</c:v>
                </c:pt>
                <c:pt idx="22">
                  <c:v>79.010249999999999</c:v>
                </c:pt>
                <c:pt idx="23">
                  <c:v>73.610600000000005</c:v>
                </c:pt>
                <c:pt idx="24">
                  <c:v>81.278260000000003</c:v>
                </c:pt>
                <c:pt idx="25">
                  <c:v>95.744519999999994</c:v>
                </c:pt>
                <c:pt idx="26">
                  <c:v>97.323750000000004</c:v>
                </c:pt>
                <c:pt idx="27">
                  <c:v>90.885069999999999</c:v>
                </c:pt>
                <c:pt idx="28">
                  <c:v>95.446680000000001</c:v>
                </c:pt>
                <c:pt idx="29">
                  <c:v>99.174869999999999</c:v>
                </c:pt>
                <c:pt idx="30">
                  <c:v>109.5556</c:v>
                </c:pt>
                <c:pt idx="31">
                  <c:v>103.2817</c:v>
                </c:pt>
                <c:pt idx="32">
                  <c:v>98.232129999999998</c:v>
                </c:pt>
                <c:pt idx="33">
                  <c:v>110.00830000000001</c:v>
                </c:pt>
                <c:pt idx="34">
                  <c:v>112.50149999999999</c:v>
                </c:pt>
                <c:pt idx="35">
                  <c:v>102.1874</c:v>
                </c:pt>
                <c:pt idx="36">
                  <c:v>115.5489</c:v>
                </c:pt>
                <c:pt idx="37">
                  <c:v>122.2694</c:v>
                </c:pt>
                <c:pt idx="38">
                  <c:v>108.92</c:v>
                </c:pt>
                <c:pt idx="39">
                  <c:v>120.5513</c:v>
                </c:pt>
                <c:pt idx="40">
                  <c:v>118.8917</c:v>
                </c:pt>
                <c:pt idx="41">
                  <c:v>118.685</c:v>
                </c:pt>
                <c:pt idx="42">
                  <c:v>125.15219999999999</c:v>
                </c:pt>
                <c:pt idx="43">
                  <c:v>106.1564</c:v>
                </c:pt>
                <c:pt idx="44">
                  <c:v>121.15389999999999</c:v>
                </c:pt>
                <c:pt idx="45">
                  <c:v>128.0292</c:v>
                </c:pt>
                <c:pt idx="46">
                  <c:v>133.51220000000001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FDD-4191-A44E-6DDA4A55BD7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C9900">
                <a:alpha val="30000"/>
              </a:srgbClr>
            </a:solidFill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Sheet1!$B$3:$AV$3</c:f>
              <c:numCache>
                <c:formatCode>General</c:formatCode>
                <c:ptCount val="47"/>
                <c:pt idx="0">
                  <c:v>40.14472</c:v>
                </c:pt>
                <c:pt idx="1">
                  <c:v>40.08222</c:v>
                </c:pt>
                <c:pt idx="2">
                  <c:v>46.308320000000002</c:v>
                </c:pt>
                <c:pt idx="3">
                  <c:v>41.98565</c:v>
                </c:pt>
                <c:pt idx="4">
                  <c:v>42.158110000000001</c:v>
                </c:pt>
                <c:pt idx="5">
                  <c:v>32.409730000000003</c:v>
                </c:pt>
                <c:pt idx="6">
                  <c:v>40.913559999999997</c:v>
                </c:pt>
                <c:pt idx="7">
                  <c:v>49.222020000000001</c:v>
                </c:pt>
                <c:pt idx="8">
                  <c:v>39.321260000000002</c:v>
                </c:pt>
                <c:pt idx="9">
                  <c:v>31.007750000000001</c:v>
                </c:pt>
                <c:pt idx="10">
                  <c:v>37.723770000000002</c:v>
                </c:pt>
                <c:pt idx="11">
                  <c:v>33.561340000000001</c:v>
                </c:pt>
                <c:pt idx="12">
                  <c:v>41.884430000000002</c:v>
                </c:pt>
                <c:pt idx="13">
                  <c:v>44.287280000000003</c:v>
                </c:pt>
                <c:pt idx="14">
                  <c:v>38.226750000000003</c:v>
                </c:pt>
                <c:pt idx="15">
                  <c:v>37.104990000000001</c:v>
                </c:pt>
                <c:pt idx="16">
                  <c:v>32.970610000000001</c:v>
                </c:pt>
                <c:pt idx="17">
                  <c:v>34.998640000000002</c:v>
                </c:pt>
                <c:pt idx="18">
                  <c:v>35.159930000000003</c:v>
                </c:pt>
                <c:pt idx="19">
                  <c:v>37.712769999999999</c:v>
                </c:pt>
                <c:pt idx="20">
                  <c:v>32.681739999999998</c:v>
                </c:pt>
                <c:pt idx="21">
                  <c:v>35.967089999999999</c:v>
                </c:pt>
                <c:pt idx="22">
                  <c:v>43.337029999999999</c:v>
                </c:pt>
                <c:pt idx="23">
                  <c:v>49.949599999999997</c:v>
                </c:pt>
                <c:pt idx="24">
                  <c:v>53.334960000000002</c:v>
                </c:pt>
                <c:pt idx="25">
                  <c:v>42.920780000000001</c:v>
                </c:pt>
                <c:pt idx="26">
                  <c:v>50.249009999999998</c:v>
                </c:pt>
                <c:pt idx="27">
                  <c:v>43.745049999999999</c:v>
                </c:pt>
                <c:pt idx="28">
                  <c:v>39.633560000000003</c:v>
                </c:pt>
                <c:pt idx="29">
                  <c:v>38.895530000000001</c:v>
                </c:pt>
                <c:pt idx="30">
                  <c:v>38.931199999999997</c:v>
                </c:pt>
                <c:pt idx="31">
                  <c:v>49.590350000000001</c:v>
                </c:pt>
                <c:pt idx="32">
                  <c:v>45.356169999999999</c:v>
                </c:pt>
                <c:pt idx="33">
                  <c:v>37.874890000000001</c:v>
                </c:pt>
                <c:pt idx="34">
                  <c:v>33.773269999999997</c:v>
                </c:pt>
                <c:pt idx="35">
                  <c:v>51.074069999999999</c:v>
                </c:pt>
                <c:pt idx="36">
                  <c:v>41.149549999999998</c:v>
                </c:pt>
                <c:pt idx="37">
                  <c:v>34.475529999999999</c:v>
                </c:pt>
                <c:pt idx="38">
                  <c:v>49.308100000000003</c:v>
                </c:pt>
                <c:pt idx="39">
                  <c:v>34.537979999999997</c:v>
                </c:pt>
                <c:pt idx="40">
                  <c:v>40.194659999999999</c:v>
                </c:pt>
                <c:pt idx="41">
                  <c:v>40.049990000000001</c:v>
                </c:pt>
                <c:pt idx="42">
                  <c:v>29.863769999999999</c:v>
                </c:pt>
                <c:pt idx="43">
                  <c:v>39.823779999999999</c:v>
                </c:pt>
                <c:pt idx="44">
                  <c:v>42.837769999999999</c:v>
                </c:pt>
                <c:pt idx="45">
                  <c:v>29.624130000000001</c:v>
                </c:pt>
                <c:pt idx="46">
                  <c:v>34.550840000000001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DD-4191-A44E-6DDA4A55BD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Sheet1!$B$4:$AV$4</c:f>
              <c:numCache>
                <c:formatCode>General</c:formatCode>
                <c:ptCount val="47"/>
                <c:pt idx="0">
                  <c:v>53.589480000000002</c:v>
                </c:pt>
                <c:pt idx="1">
                  <c:v>52.263770000000001</c:v>
                </c:pt>
                <c:pt idx="2">
                  <c:v>52.269030000000001</c:v>
                </c:pt>
                <c:pt idx="3">
                  <c:v>53.257620000000003</c:v>
                </c:pt>
                <c:pt idx="4">
                  <c:v>55.621510000000001</c:v>
                </c:pt>
                <c:pt idx="5">
                  <c:v>57.426729999999999</c:v>
                </c:pt>
                <c:pt idx="6">
                  <c:v>56.794800000000002</c:v>
                </c:pt>
                <c:pt idx="7">
                  <c:v>60.323560000000001</c:v>
                </c:pt>
                <c:pt idx="8">
                  <c:v>58.799500000000002</c:v>
                </c:pt>
                <c:pt idx="9">
                  <c:v>60.80986</c:v>
                </c:pt>
                <c:pt idx="10">
                  <c:v>66.976039999999998</c:v>
                </c:pt>
                <c:pt idx="11">
                  <c:v>63.31908</c:v>
                </c:pt>
                <c:pt idx="12">
                  <c:v>66.848190000000002</c:v>
                </c:pt>
                <c:pt idx="13">
                  <c:v>65.486930000000001</c:v>
                </c:pt>
                <c:pt idx="14">
                  <c:v>72.647350000000003</c:v>
                </c:pt>
                <c:pt idx="15">
                  <c:v>76.385800000000003</c:v>
                </c:pt>
                <c:pt idx="16">
                  <c:v>78.872230000000002</c:v>
                </c:pt>
                <c:pt idx="17">
                  <c:v>87.454660000000004</c:v>
                </c:pt>
                <c:pt idx="18">
                  <c:v>86.656940000000006</c:v>
                </c:pt>
                <c:pt idx="19">
                  <c:v>86.460509999999999</c:v>
                </c:pt>
                <c:pt idx="20">
                  <c:v>87.169910000000002</c:v>
                </c:pt>
                <c:pt idx="21">
                  <c:v>90.043180000000007</c:v>
                </c:pt>
                <c:pt idx="22">
                  <c:v>97.178749999999994</c:v>
                </c:pt>
                <c:pt idx="23">
                  <c:v>95.293599999999998</c:v>
                </c:pt>
                <c:pt idx="24">
                  <c:v>100.7008</c:v>
                </c:pt>
                <c:pt idx="25">
                  <c:v>106.52809999999999</c:v>
                </c:pt>
                <c:pt idx="26">
                  <c:v>114.1692</c:v>
                </c:pt>
                <c:pt idx="27">
                  <c:v>110.82689999999999</c:v>
                </c:pt>
                <c:pt idx="28">
                  <c:v>109.5819</c:v>
                </c:pt>
                <c:pt idx="29">
                  <c:v>115.0829</c:v>
                </c:pt>
                <c:pt idx="30">
                  <c:v>127.6092</c:v>
                </c:pt>
                <c:pt idx="31">
                  <c:v>123.5056</c:v>
                </c:pt>
                <c:pt idx="32">
                  <c:v>114.99760000000001</c:v>
                </c:pt>
                <c:pt idx="33">
                  <c:v>125.10120000000001</c:v>
                </c:pt>
                <c:pt idx="34">
                  <c:v>125.6254</c:v>
                </c:pt>
                <c:pt idx="35">
                  <c:v>130.32</c:v>
                </c:pt>
                <c:pt idx="36">
                  <c:v>136.24719999999999</c:v>
                </c:pt>
                <c:pt idx="37">
                  <c:v>133.95230000000001</c:v>
                </c:pt>
                <c:pt idx="38">
                  <c:v>134.988</c:v>
                </c:pt>
                <c:pt idx="39">
                  <c:v>137.0556</c:v>
                </c:pt>
                <c:pt idx="40">
                  <c:v>135.78720000000001</c:v>
                </c:pt>
                <c:pt idx="41">
                  <c:v>134.15350000000001</c:v>
                </c:pt>
                <c:pt idx="42">
                  <c:v>140.65690000000001</c:v>
                </c:pt>
                <c:pt idx="43">
                  <c:v>131.47819999999999</c:v>
                </c:pt>
                <c:pt idx="44">
                  <c:v>145.2817</c:v>
                </c:pt>
                <c:pt idx="45">
                  <c:v>143.24160000000001</c:v>
                </c:pt>
                <c:pt idx="46">
                  <c:v>147.02940000000001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FDD-4191-A44E-6DDA4A55BD78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31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Sheet1!$B$5:$AV$5</c:f>
              <c:numCache>
                <c:formatCode>General</c:formatCode>
                <c:ptCount val="47"/>
                <c:pt idx="0">
                  <c:v>51.765189999999997</c:v>
                </c:pt>
                <c:pt idx="1">
                  <c:v>41.765059999999998</c:v>
                </c:pt>
                <c:pt idx="2">
                  <c:v>47.282829999999997</c:v>
                </c:pt>
                <c:pt idx="3">
                  <c:v>51.516390000000001</c:v>
                </c:pt>
                <c:pt idx="4">
                  <c:v>57.242440000000002</c:v>
                </c:pt>
                <c:pt idx="5">
                  <c:v>50.797199999999997</c:v>
                </c:pt>
                <c:pt idx="6">
                  <c:v>50.736789999999999</c:v>
                </c:pt>
                <c:pt idx="7">
                  <c:v>62.099600000000002</c:v>
                </c:pt>
                <c:pt idx="8">
                  <c:v>57.948619999999998</c:v>
                </c:pt>
                <c:pt idx="9">
                  <c:v>51.913849999999996</c:v>
                </c:pt>
                <c:pt idx="10">
                  <c:v>59.47692</c:v>
                </c:pt>
                <c:pt idx="11">
                  <c:v>60.92268</c:v>
                </c:pt>
                <c:pt idx="12">
                  <c:v>65.845439999999996</c:v>
                </c:pt>
                <c:pt idx="13">
                  <c:v>56.81747</c:v>
                </c:pt>
                <c:pt idx="14">
                  <c:v>72.707819999999998</c:v>
                </c:pt>
                <c:pt idx="15">
                  <c:v>81.745069999999998</c:v>
                </c:pt>
                <c:pt idx="16">
                  <c:v>68.381219999999999</c:v>
                </c:pt>
                <c:pt idx="17">
                  <c:v>86.755799999999994</c:v>
                </c:pt>
                <c:pt idx="18">
                  <c:v>75.428470000000004</c:v>
                </c:pt>
                <c:pt idx="19">
                  <c:v>83.960949999999997</c:v>
                </c:pt>
                <c:pt idx="20">
                  <c:v>81.132980000000003</c:v>
                </c:pt>
                <c:pt idx="21">
                  <c:v>82.699510000000004</c:v>
                </c:pt>
                <c:pt idx="22">
                  <c:v>89.656859999999995</c:v>
                </c:pt>
                <c:pt idx="23">
                  <c:v>99.781610000000001</c:v>
                </c:pt>
                <c:pt idx="24">
                  <c:v>89.533670000000001</c:v>
                </c:pt>
                <c:pt idx="25">
                  <c:v>100.2672</c:v>
                </c:pt>
                <c:pt idx="26">
                  <c:v>111.6075</c:v>
                </c:pt>
                <c:pt idx="27">
                  <c:v>100.2212</c:v>
                </c:pt>
                <c:pt idx="28">
                  <c:v>103.52419999999999</c:v>
                </c:pt>
                <c:pt idx="29">
                  <c:v>102.6739</c:v>
                </c:pt>
                <c:pt idx="30">
                  <c:v>136.6909</c:v>
                </c:pt>
                <c:pt idx="31">
                  <c:v>112.7911</c:v>
                </c:pt>
                <c:pt idx="32">
                  <c:v>98.232129999999998</c:v>
                </c:pt>
                <c:pt idx="33">
                  <c:v>113.1729</c:v>
                </c:pt>
                <c:pt idx="34">
                  <c:v>118.98860000000001</c:v>
                </c:pt>
                <c:pt idx="35">
                  <c:v>102.1874</c:v>
                </c:pt>
                <c:pt idx="36">
                  <c:v>115.5489</c:v>
                </c:pt>
                <c:pt idx="37">
                  <c:v>122.2694</c:v>
                </c:pt>
                <c:pt idx="38">
                  <c:v>108.92</c:v>
                </c:pt>
                <c:pt idx="39">
                  <c:v>120.8715</c:v>
                </c:pt>
                <c:pt idx="40">
                  <c:v>118.8917</c:v>
                </c:pt>
                <c:pt idx="41">
                  <c:v>118.685</c:v>
                </c:pt>
                <c:pt idx="42">
                  <c:v>125.15219999999999</c:v>
                </c:pt>
                <c:pt idx="43">
                  <c:v>115.1564</c:v>
                </c:pt>
                <c:pt idx="44">
                  <c:v>129.37090000000001</c:v>
                </c:pt>
                <c:pt idx="45">
                  <c:v>150.917</c:v>
                </c:pt>
                <c:pt idx="46">
                  <c:v>156.9556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FDD-4191-A44E-6DDA4A55BD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7305578298246284E-2"/>
          <c:y val="8.9209977715476965E-2"/>
          <c:w val="0.90502323617343194"/>
          <c:h val="0.8201672168676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Typ I - FN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3DE-4B2D-A144-D6A891202155}"/>
              </c:ext>
            </c:extLst>
          </c:dPt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List1!$B$2:$B$100</c:f>
              <c:numCache>
                <c:formatCode>General</c:formatCode>
                <c:ptCount val="99"/>
                <c:pt idx="0">
                  <c:v>0</c:v>
                </c:pt>
                <c:pt idx="1">
                  <c:v>454.8</c:v>
                </c:pt>
                <c:pt idx="2">
                  <c:v>0</c:v>
                </c:pt>
                <c:pt idx="3">
                  <c:v>343.2</c:v>
                </c:pt>
                <c:pt idx="4">
                  <c:v>327.39999999999998</c:v>
                </c:pt>
                <c:pt idx="5">
                  <c:v>281</c:v>
                </c:pt>
                <c:pt idx="6">
                  <c:v>0</c:v>
                </c:pt>
                <c:pt idx="7">
                  <c:v>0</c:v>
                </c:pt>
                <c:pt idx="8">
                  <c:v>213.2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157.19999999999999</c:v>
                </c:pt>
                <c:pt idx="14">
                  <c:v>0</c:v>
                </c:pt>
                <c:pt idx="15">
                  <c:v>127</c:v>
                </c:pt>
                <c:pt idx="16">
                  <c:v>118.6</c:v>
                </c:pt>
                <c:pt idx="17">
                  <c:v>0</c:v>
                </c:pt>
                <c:pt idx="18">
                  <c:v>113.4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84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9.4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0.2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DE-4B2D-A144-D6A89120215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Typ I - Spec ZZ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List1!$C$2:$C$100</c:f>
              <c:numCache>
                <c:formatCode>General</c:formatCode>
                <c:ptCount val="99"/>
                <c:pt idx="0">
                  <c:v>942</c:v>
                </c:pt>
                <c:pt idx="1">
                  <c:v>0</c:v>
                </c:pt>
                <c:pt idx="2">
                  <c:v>357.4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117.6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3DE-4B2D-A144-D6A89120215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Typ I - VK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List1!$D$2:$D$100</c:f>
              <c:numCache>
                <c:formatCode>General</c:formatCode>
                <c:ptCount val="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236.8</c:v>
                </c:pt>
                <c:pt idx="8">
                  <c:v>0</c:v>
                </c:pt>
                <c:pt idx="9">
                  <c:v>211.4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132.6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103</c:v>
                </c:pt>
                <c:pt idx="22">
                  <c:v>0</c:v>
                </c:pt>
                <c:pt idx="23">
                  <c:v>98.8</c:v>
                </c:pt>
                <c:pt idx="24">
                  <c:v>96.4</c:v>
                </c:pt>
                <c:pt idx="25">
                  <c:v>0</c:v>
                </c:pt>
                <c:pt idx="26">
                  <c:v>93.2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44.6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1.2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3DE-4B2D-A144-D6A891202155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Typ II</c:v>
                </c:pt>
              </c:strCache>
            </c:strRef>
          </c:tx>
          <c:spPr>
            <a:solidFill>
              <a:srgbClr val="A6A6A6"/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List1!$E$2:$E$100</c:f>
              <c:numCache>
                <c:formatCode>General</c:formatCode>
                <c:ptCount val="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256.60000000000002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175.6</c:v>
                </c:pt>
                <c:pt idx="11">
                  <c:v>172</c:v>
                </c:pt>
                <c:pt idx="12">
                  <c:v>161.6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113</c:v>
                </c:pt>
                <c:pt idx="20">
                  <c:v>103.6</c:v>
                </c:pt>
                <c:pt idx="21">
                  <c:v>0</c:v>
                </c:pt>
                <c:pt idx="22">
                  <c:v>101.2</c:v>
                </c:pt>
                <c:pt idx="23">
                  <c:v>0</c:v>
                </c:pt>
                <c:pt idx="24">
                  <c:v>0</c:v>
                </c:pt>
                <c:pt idx="25">
                  <c:v>94.6</c:v>
                </c:pt>
                <c:pt idx="26">
                  <c:v>0</c:v>
                </c:pt>
                <c:pt idx="27">
                  <c:v>91.2</c:v>
                </c:pt>
                <c:pt idx="28">
                  <c:v>85</c:v>
                </c:pt>
                <c:pt idx="29">
                  <c:v>0</c:v>
                </c:pt>
                <c:pt idx="30">
                  <c:v>72.2</c:v>
                </c:pt>
                <c:pt idx="31">
                  <c:v>70.400000000000006</c:v>
                </c:pt>
                <c:pt idx="32">
                  <c:v>66.8</c:v>
                </c:pt>
                <c:pt idx="33">
                  <c:v>64.8</c:v>
                </c:pt>
                <c:pt idx="34">
                  <c:v>64.2</c:v>
                </c:pt>
                <c:pt idx="35">
                  <c:v>60.2</c:v>
                </c:pt>
                <c:pt idx="36">
                  <c:v>59.2</c:v>
                </c:pt>
                <c:pt idx="37">
                  <c:v>57.6</c:v>
                </c:pt>
                <c:pt idx="38">
                  <c:v>57.2</c:v>
                </c:pt>
                <c:pt idx="39">
                  <c:v>56.2</c:v>
                </c:pt>
                <c:pt idx="40">
                  <c:v>55.4</c:v>
                </c:pt>
                <c:pt idx="41">
                  <c:v>55</c:v>
                </c:pt>
                <c:pt idx="42">
                  <c:v>50.8</c:v>
                </c:pt>
                <c:pt idx="43">
                  <c:v>48.8</c:v>
                </c:pt>
                <c:pt idx="44">
                  <c:v>48.6</c:v>
                </c:pt>
                <c:pt idx="45">
                  <c:v>47.4</c:v>
                </c:pt>
                <c:pt idx="46">
                  <c:v>46.6</c:v>
                </c:pt>
                <c:pt idx="47">
                  <c:v>45.2</c:v>
                </c:pt>
                <c:pt idx="48">
                  <c:v>0</c:v>
                </c:pt>
                <c:pt idx="49">
                  <c:v>43.8</c:v>
                </c:pt>
                <c:pt idx="50">
                  <c:v>37.799999999999997</c:v>
                </c:pt>
                <c:pt idx="51">
                  <c:v>32.799999999999997</c:v>
                </c:pt>
                <c:pt idx="52">
                  <c:v>27.6</c:v>
                </c:pt>
                <c:pt idx="53">
                  <c:v>25.6</c:v>
                </c:pt>
                <c:pt idx="54">
                  <c:v>25.4</c:v>
                </c:pt>
                <c:pt idx="55">
                  <c:v>21.6</c:v>
                </c:pt>
                <c:pt idx="56">
                  <c:v>16.399999999999999</c:v>
                </c:pt>
                <c:pt idx="57">
                  <c:v>15.6</c:v>
                </c:pt>
                <c:pt idx="58">
                  <c:v>13.8</c:v>
                </c:pt>
                <c:pt idx="59">
                  <c:v>12.6</c:v>
                </c:pt>
                <c:pt idx="60">
                  <c:v>12.4</c:v>
                </c:pt>
                <c:pt idx="61">
                  <c:v>0</c:v>
                </c:pt>
                <c:pt idx="62">
                  <c:v>9.4</c:v>
                </c:pt>
                <c:pt idx="63">
                  <c:v>9</c:v>
                </c:pt>
                <c:pt idx="64">
                  <c:v>9</c:v>
                </c:pt>
                <c:pt idx="65">
                  <c:v>8.1999999999999993</c:v>
                </c:pt>
                <c:pt idx="66">
                  <c:v>7.6</c:v>
                </c:pt>
                <c:pt idx="67">
                  <c:v>6.4</c:v>
                </c:pt>
                <c:pt idx="68">
                  <c:v>6.4</c:v>
                </c:pt>
                <c:pt idx="69">
                  <c:v>6.2</c:v>
                </c:pt>
                <c:pt idx="70">
                  <c:v>5.2</c:v>
                </c:pt>
                <c:pt idx="71">
                  <c:v>4.5999999999999996</c:v>
                </c:pt>
                <c:pt idx="72">
                  <c:v>4.4000000000000004</c:v>
                </c:pt>
                <c:pt idx="73">
                  <c:v>3.6</c:v>
                </c:pt>
                <c:pt idx="74">
                  <c:v>3.4</c:v>
                </c:pt>
                <c:pt idx="75">
                  <c:v>3.4</c:v>
                </c:pt>
                <c:pt idx="76">
                  <c:v>3</c:v>
                </c:pt>
                <c:pt idx="77">
                  <c:v>1.6</c:v>
                </c:pt>
                <c:pt idx="78">
                  <c:v>1.4</c:v>
                </c:pt>
                <c:pt idx="79">
                  <c:v>1.4</c:v>
                </c:pt>
                <c:pt idx="80">
                  <c:v>1.4</c:v>
                </c:pt>
                <c:pt idx="81">
                  <c:v>0</c:v>
                </c:pt>
                <c:pt idx="82">
                  <c:v>0.8</c:v>
                </c:pt>
                <c:pt idx="83">
                  <c:v>0.6</c:v>
                </c:pt>
                <c:pt idx="84">
                  <c:v>0.6</c:v>
                </c:pt>
                <c:pt idx="85">
                  <c:v>0.4</c:v>
                </c:pt>
                <c:pt idx="86">
                  <c:v>0.4</c:v>
                </c:pt>
                <c:pt idx="87">
                  <c:v>0.4</c:v>
                </c:pt>
                <c:pt idx="88">
                  <c:v>0.4</c:v>
                </c:pt>
                <c:pt idx="89">
                  <c:v>0.4</c:v>
                </c:pt>
                <c:pt idx="90">
                  <c:v>0.4</c:v>
                </c:pt>
                <c:pt idx="91">
                  <c:v>0.4</c:v>
                </c:pt>
                <c:pt idx="92">
                  <c:v>0.2</c:v>
                </c:pt>
                <c:pt idx="93">
                  <c:v>0.2</c:v>
                </c:pt>
                <c:pt idx="94">
                  <c:v>0.2</c:v>
                </c:pt>
                <c:pt idx="95">
                  <c:v>0</c:v>
                </c:pt>
                <c:pt idx="96">
                  <c:v>0.2</c:v>
                </c:pt>
                <c:pt idx="97">
                  <c:v>0.2</c:v>
                </c:pt>
                <c:pt idx="98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3DE-4B2D-A144-D6A8912021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1190600031"/>
        <c:axId val="1416453231"/>
      </c:barChart>
      <c:catAx>
        <c:axId val="11906000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16453231"/>
        <c:crosses val="autoZero"/>
        <c:auto val="1"/>
        <c:lblAlgn val="ctr"/>
        <c:lblOffset val="100"/>
        <c:tickLblSkip val="2"/>
        <c:noMultiLvlLbl val="0"/>
      </c:catAx>
      <c:valAx>
        <c:axId val="1416453231"/>
        <c:scaling>
          <c:orientation val="minMax"/>
          <c:max val="100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prstDash val="dash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300" dirty="0">
                    <a:solidFill>
                      <a:schemeClr val="tx1"/>
                    </a:solidFill>
                  </a:rPr>
                  <a:t>Průměrný počet HP za 1 rok</a:t>
                </a:r>
              </a:p>
            </c:rich>
          </c:tx>
          <c:layout>
            <c:manualLayout>
              <c:xMode val="edge"/>
              <c:yMode val="edge"/>
              <c:x val="1.0534397562910773E-2"/>
              <c:y val="0.1551255785405019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90600031"/>
        <c:crosses val="autoZero"/>
        <c:crossBetween val="between"/>
        <c:majorUnit val="100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7832510338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2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588D-4AA9-9A60-65166A37F5EF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F5C0-4BC7-95E2-132142B7E422}"/>
              </c:ext>
            </c:extLst>
          </c:dPt>
          <c:dPt>
            <c:idx val="4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E771-4EFA-A224-1D7CC9CBA1F2}"/>
              </c:ext>
            </c:extLst>
          </c:dPt>
          <c:dPt>
            <c:idx val="6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D864-4D4F-A02A-5D2C3D97038D}"/>
              </c:ext>
            </c:extLst>
          </c:dPt>
          <c:dPt>
            <c:idx val="9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BA2A-4F07-9C7E-799FC234DE74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Jihočeský kraj</c:v>
                </c:pt>
                <c:pt idx="3">
                  <c:v>Pardubický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Plzeňský kraj</c:v>
                </c:pt>
                <c:pt idx="11">
                  <c:v>Liberecký kraj</c:v>
                </c:pt>
                <c:pt idx="12">
                  <c:v>Hlavní město Praha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0.0%</c:formatCode>
                <c:ptCount val="14"/>
                <c:pt idx="0">
                  <c:v>0.65811045226244602</c:v>
                </c:pt>
                <c:pt idx="1">
                  <c:v>0.63788283078492258</c:v>
                </c:pt>
                <c:pt idx="2">
                  <c:v>0.63142811654195197</c:v>
                </c:pt>
                <c:pt idx="3">
                  <c:v>0.61623176128320312</c:v>
                </c:pt>
                <c:pt idx="4">
                  <c:v>0.60564692498553452</c:v>
                </c:pt>
                <c:pt idx="5">
                  <c:v>0.6039392376280357</c:v>
                </c:pt>
                <c:pt idx="6">
                  <c:v>0.59621107749935032</c:v>
                </c:pt>
                <c:pt idx="7">
                  <c:v>0.59112641278048461</c:v>
                </c:pt>
                <c:pt idx="8">
                  <c:v>0.58802470368415793</c:v>
                </c:pt>
                <c:pt idx="9">
                  <c:v>0.5777497441268179</c:v>
                </c:pt>
                <c:pt idx="10">
                  <c:v>0.55322483538957001</c:v>
                </c:pt>
                <c:pt idx="11">
                  <c:v>0.55189575011459624</c:v>
                </c:pt>
                <c:pt idx="12">
                  <c:v>0.52882482863322711</c:v>
                </c:pt>
                <c:pt idx="13">
                  <c:v>0.52851346782373487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5-442C-9DC4-FE6F1A8529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Pokrytí</a:t>
                </a:r>
                <a:r>
                  <a:rPr lang="cs-CZ" b="0" baseline="0" dirty="0">
                    <a:solidFill>
                      <a:schemeClr val="tx1"/>
                    </a:solidFill>
                  </a:rPr>
                  <a:t> ve skupině</a:t>
                </a:r>
                <a:endParaRPr lang="cs-CZ" b="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1.5185501930636889E-2"/>
              <c:y val="0.16183215458168157"/>
            </c:manualLayout>
          </c:layout>
          <c:overlay val="0"/>
        </c:title>
        <c:numFmt formatCode="0\ %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cs-CZ" sz="1200" dirty="0"/>
              <a:t>Počet center</a:t>
            </a:r>
          </a:p>
        </c:rich>
      </c:tx>
      <c:layout>
        <c:manualLayout>
          <c:xMode val="edge"/>
          <c:yMode val="edge"/>
          <c:x val="0.4557143209763356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3220207975570453"/>
          <c:y val="7.131897832510338E-2"/>
          <c:w val="0.84508478759904226"/>
          <c:h val="0.52082878560367019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4D52-4700-9ACE-150753CFB83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DF57-48F3-B17A-0519C683E4C9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EEE-4A4B-A320-8B6146040DA6}"/>
              </c:ext>
            </c:extLst>
          </c:dPt>
          <c:dPt>
            <c:idx val="1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2702-4369-9256-057B754A2178}"/>
              </c:ext>
            </c:extLst>
          </c:dPt>
          <c:dPt>
            <c:idx val="13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FB96-4D2C-B01D-498CF87F66C3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Kraj Vysočina</c:v>
                </c:pt>
                <c:pt idx="6">
                  <c:v>Plzeňský kraj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Karlovarský kraj</c:v>
                </c:pt>
                <c:pt idx="13">
                  <c:v>Jihočeský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11</c:v>
                </c:pt>
                <c:pt idx="1">
                  <c:v>9</c:v>
                </c:pt>
                <c:pt idx="2">
                  <c:v>8</c:v>
                </c:pt>
                <c:pt idx="3">
                  <c:v>6</c:v>
                </c:pt>
                <c:pt idx="4">
                  <c:v>6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4</c:v>
                </c:pt>
                <c:pt idx="9">
                  <c:v>4</c:v>
                </c:pt>
                <c:pt idx="10">
                  <c:v>3</c:v>
                </c:pt>
                <c:pt idx="11">
                  <c:v>3</c:v>
                </c:pt>
                <c:pt idx="12">
                  <c:v>2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18-497C-8ED2-1F2628D888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9823442903"/>
              <c:y val="0.8288580465623185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14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Počet center</a:t>
                </a:r>
              </a:p>
            </c:rich>
          </c:tx>
          <c:layout>
            <c:manualLayout>
              <c:xMode val="edge"/>
              <c:yMode val="edge"/>
              <c:x val="1.8861952600752491E-2"/>
              <c:y val="0.1569442637602356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00"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39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cs-CZ" sz="1200" dirty="0"/>
              <a:t>Počet žen z cílové populace na</a:t>
            </a:r>
            <a:r>
              <a:rPr lang="cs-CZ" sz="1200" baseline="0" dirty="0"/>
              <a:t> 1 mamografické screeningové centrum</a:t>
            </a:r>
            <a:endParaRPr lang="cs-CZ" sz="1200" dirty="0"/>
          </a:p>
        </c:rich>
      </c:tx>
      <c:layout>
        <c:manualLayout>
          <c:xMode val="edge"/>
          <c:yMode val="edge"/>
          <c:x val="0.17982531180467645"/>
          <c:y val="4.667164987589751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3220207975570453"/>
          <c:y val="7.131897832510338E-2"/>
          <c:w val="0.84508478759904226"/>
          <c:h val="0.52082878560367019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0A62-4BD5-A358-C73C04149588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A479-473A-B608-715EA5090769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8208-4FF6-A9FE-E388A21586F8}"/>
              </c:ext>
            </c:extLst>
          </c:dPt>
          <c:dPt>
            <c:idx val="1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12ED-4546-B328-02FB63A28867}"/>
              </c:ext>
            </c:extLst>
          </c:dPt>
          <c:dPt>
            <c:idx val="13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6239-4344-BE5C-3297750F7455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Kraj Vysočina</c:v>
                </c:pt>
                <c:pt idx="6">
                  <c:v>Plzeňský kraj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Karlovarský kraj</c:v>
                </c:pt>
                <c:pt idx="13">
                  <c:v>Jihočeský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30297.090909090908</c:v>
                </c:pt>
                <c:pt idx="1">
                  <c:v>35475.888888888891</c:v>
                </c:pt>
                <c:pt idx="2">
                  <c:v>39021.25</c:v>
                </c:pt>
                <c:pt idx="3">
                  <c:v>24755.833333333332</c:v>
                </c:pt>
                <c:pt idx="4">
                  <c:v>28175.666666666668</c:v>
                </c:pt>
                <c:pt idx="5">
                  <c:v>26889.8</c:v>
                </c:pt>
                <c:pt idx="6">
                  <c:v>31452.2</c:v>
                </c:pt>
                <c:pt idx="7">
                  <c:v>71129</c:v>
                </c:pt>
                <c:pt idx="8">
                  <c:v>39312</c:v>
                </c:pt>
                <c:pt idx="9">
                  <c:v>52788</c:v>
                </c:pt>
                <c:pt idx="10">
                  <c:v>38961.333333333336</c:v>
                </c:pt>
                <c:pt idx="11">
                  <c:v>45508.333333333336</c:v>
                </c:pt>
                <c:pt idx="12">
                  <c:v>39820</c:v>
                </c:pt>
                <c:pt idx="13">
                  <c:v>85567.5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0-45A6-832B-B3A0F99D6C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9823442903"/>
              <c:y val="0.8288580465623185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100000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Počet žen na 1 centrum</a:t>
                </a:r>
              </a:p>
            </c:rich>
          </c:tx>
          <c:layout>
            <c:manualLayout>
              <c:xMode val="edge"/>
              <c:yMode val="edge"/>
              <c:x val="2.0653264736892215E-2"/>
              <c:y val="2.9278191697738234E-3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00"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39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53650543221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průměrná objednávací doba 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449-4A4F-8020-B9B1065E8D3D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E8A4-41A7-8D65-C665D9725951}"/>
              </c:ext>
            </c:extLst>
          </c:dPt>
          <c:dPt>
            <c:idx val="5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312F-4195-930C-D29EC0B0ACD0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E2CC-4F11-8A0D-D036A2C2EFA8}"/>
              </c:ext>
            </c:extLst>
          </c:dPt>
          <c:dPt>
            <c:idx val="10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8BB7-4C5C-B110-BDA315A94C5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>
                    <a:solidFill>
                      <a:schemeClr val="tx1"/>
                    </a:solidFill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Hlavní město Praha</c:v>
                </c:pt>
                <c:pt idx="6">
                  <c:v>Jihočeský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62</c:v>
                </c:pt>
                <c:pt idx="1">
                  <c:v>29.444444444444443</c:v>
                </c:pt>
                <c:pt idx="2">
                  <c:v>27</c:v>
                </c:pt>
                <c:pt idx="3">
                  <c:v>35</c:v>
                </c:pt>
                <c:pt idx="4">
                  <c:v>17.666666666666668</c:v>
                </c:pt>
                <c:pt idx="5">
                  <c:v>21.181818181818183</c:v>
                </c:pt>
                <c:pt idx="6">
                  <c:v>27</c:v>
                </c:pt>
                <c:pt idx="7">
                  <c:v>17.666666666666668</c:v>
                </c:pt>
                <c:pt idx="8">
                  <c:v>14.75</c:v>
                </c:pt>
                <c:pt idx="9">
                  <c:v>19.399999999999999</c:v>
                </c:pt>
                <c:pt idx="10">
                  <c:v>14.2</c:v>
                </c:pt>
                <c:pt idx="11">
                  <c:v>16.833333333333332</c:v>
                </c:pt>
                <c:pt idx="12">
                  <c:v>12</c:v>
                </c:pt>
                <c:pt idx="1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5-4B00-BF0A-25604D01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>
                <a:solidFill>
                  <a:schemeClr val="tx1"/>
                </a:solidFill>
              </a:defRPr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Průměrná objednávací doba v regionu ve dnech</a:t>
                </a:r>
              </a:p>
            </c:rich>
          </c:tx>
          <c:layout>
            <c:manualLayout>
              <c:xMode val="edge"/>
              <c:yMode val="edge"/>
              <c:x val="1.4001719746558762E-2"/>
              <c:y val="2.5085105575116472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  <c:minorUnit val="2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53650543221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průměrná objednávací doba 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449-4A4F-8020-B9B1065E8D3D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E8A4-41A7-8D65-C665D9725951}"/>
              </c:ext>
            </c:extLst>
          </c:dPt>
          <c:dPt>
            <c:idx val="5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440A-4B3C-90D0-DF2756223EAD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9-0362-44F2-ADAD-C146950C68E4}"/>
              </c:ext>
            </c:extLst>
          </c:dPt>
          <c:dPt>
            <c:idx val="10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8BB7-4C5C-B110-BDA315A94C5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>
                    <a:solidFill>
                      <a:schemeClr val="tx1"/>
                    </a:solidFill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Hlavní město Praha</c:v>
                </c:pt>
                <c:pt idx="6">
                  <c:v>Jihočeský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42.5</c:v>
                </c:pt>
                <c:pt idx="1">
                  <c:v>35.333333333333336</c:v>
                </c:pt>
                <c:pt idx="2">
                  <c:v>31.75</c:v>
                </c:pt>
                <c:pt idx="3">
                  <c:v>27.75</c:v>
                </c:pt>
                <c:pt idx="4">
                  <c:v>22.666666666666668</c:v>
                </c:pt>
                <c:pt idx="5">
                  <c:v>21.727272727272727</c:v>
                </c:pt>
                <c:pt idx="6">
                  <c:v>20.5</c:v>
                </c:pt>
                <c:pt idx="7">
                  <c:v>20.333333333333332</c:v>
                </c:pt>
                <c:pt idx="8">
                  <c:v>16.875</c:v>
                </c:pt>
                <c:pt idx="9">
                  <c:v>16</c:v>
                </c:pt>
                <c:pt idx="10">
                  <c:v>15.2</c:v>
                </c:pt>
                <c:pt idx="11">
                  <c:v>14.666666666666666</c:v>
                </c:pt>
                <c:pt idx="12">
                  <c:v>12.666666666666666</c:v>
                </c:pt>
                <c:pt idx="13">
                  <c:v>12.4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5-4B00-BF0A-25604D01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>
                <a:solidFill>
                  <a:schemeClr val="tx1"/>
                </a:solidFill>
              </a:defRPr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7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Průměrná objednávací doba v regionu ve dnech</a:t>
                </a:r>
              </a:p>
            </c:rich>
          </c:tx>
          <c:layout>
            <c:manualLayout>
              <c:xMode val="edge"/>
              <c:yMode val="edge"/>
              <c:x val="1.4001719746558762E-2"/>
              <c:y val="2.5085105575116472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  <c:minorUnit val="2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31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prostaty (C61)</c:v>
                </c:pt>
                <c:pt idx="2">
                  <c:v>ZN tlustého střeva a konečníku (C18–C20)</c:v>
                </c:pt>
                <c:pt idx="3">
                  <c:v>ZN prsu (C50) u žen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dělohy (C54, C55)</c:v>
                </c:pt>
                <c:pt idx="10">
                  <c:v>non-Hodgkinův lymfom (C82–C86)</c:v>
                </c:pt>
                <c:pt idx="11">
                  <c:v>ZN hlavy a krku (C00–C14, C30–C31)</c:v>
                </c:pt>
                <c:pt idx="12">
                  <c:v>ZN žaludku (C16)</c:v>
                </c:pt>
                <c:pt idx="13">
                  <c:v>ZN štítné žlázy (C73)</c:v>
                </c:pt>
                <c:pt idx="14">
                  <c:v>leukémie (C91–C95)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vaječníku (C56)</c:v>
                </c:pt>
                <c:pt idx="18">
                  <c:v>ZN žlučníku a žlučových cest (C23, C24)</c:v>
                </c:pt>
                <c:pt idx="19">
                  <c:v>ZN jícnu (C15)</c:v>
                </c:pt>
                <c:pt idx="20">
                  <c:v>mnohočetný myelom (C90)</c:v>
                </c:pt>
                <c:pt idx="21">
                  <c:v>ZN hrdla děložního (C53)</c:v>
                </c:pt>
                <c:pt idx="22">
                  <c:v>ZN hrtanu (C32)</c:v>
                </c:pt>
                <c:pt idx="23">
                  <c:v>ZN poj. a měk. tkání a perif. nervů (C47, C49)</c:v>
                </c:pt>
                <c:pt idx="24">
                  <c:v>ZN varlete (C62)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258.59050000000002</c:v>
                </c:pt>
                <c:pt idx="1">
                  <c:v>72.364440000000002</c:v>
                </c:pt>
                <c:pt idx="2">
                  <c:v>71.527680000000004</c:v>
                </c:pt>
                <c:pt idx="3">
                  <c:v>68.676490000000001</c:v>
                </c:pt>
                <c:pt idx="4">
                  <c:v>63.438980000000001</c:v>
                </c:pt>
                <c:pt idx="5">
                  <c:v>34.648159999999997</c:v>
                </c:pt>
                <c:pt idx="6">
                  <c:v>26.807379999999998</c:v>
                </c:pt>
                <c:pt idx="7">
                  <c:v>25.07188</c:v>
                </c:pt>
                <c:pt idx="8">
                  <c:v>18.68769</c:v>
                </c:pt>
                <c:pt idx="9">
                  <c:v>18.346789999999999</c:v>
                </c:pt>
                <c:pt idx="10">
                  <c:v>16.797229999999999</c:v>
                </c:pt>
                <c:pt idx="11">
                  <c:v>16.549299999999999</c:v>
                </c:pt>
                <c:pt idx="12">
                  <c:v>14.59685</c:v>
                </c:pt>
                <c:pt idx="13">
                  <c:v>11.497730000000001</c:v>
                </c:pt>
                <c:pt idx="14">
                  <c:v>11.18782</c:v>
                </c:pt>
                <c:pt idx="15">
                  <c:v>9.9171820000000004</c:v>
                </c:pt>
                <c:pt idx="16">
                  <c:v>9.1114110000000004</c:v>
                </c:pt>
                <c:pt idx="17">
                  <c:v>8.9254639999999998</c:v>
                </c:pt>
                <c:pt idx="18">
                  <c:v>8.1196929999999998</c:v>
                </c:pt>
                <c:pt idx="19">
                  <c:v>7.7168070000000002</c:v>
                </c:pt>
                <c:pt idx="20">
                  <c:v>7.0350010000000003</c:v>
                </c:pt>
                <c:pt idx="21">
                  <c:v>6.3841859999999997</c:v>
                </c:pt>
                <c:pt idx="22">
                  <c:v>4.5557059999999998</c:v>
                </c:pt>
                <c:pt idx="23">
                  <c:v>3.9978639999999999</c:v>
                </c:pt>
                <c:pt idx="24">
                  <c:v>3.8738990000000002</c:v>
                </c:pt>
                <c:pt idx="25">
                  <c:v>3.4090310000000001</c:v>
                </c:pt>
                <c:pt idx="26">
                  <c:v>34.05932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4BF-44FB-B81E-83D63D41A316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CC9900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prostaty (C61)</c:v>
                </c:pt>
                <c:pt idx="2">
                  <c:v>ZN tlustého střeva a konečníku (C18–C20)</c:v>
                </c:pt>
                <c:pt idx="3">
                  <c:v>ZN prsu (C50) u žen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dělohy (C54, C55)</c:v>
                </c:pt>
                <c:pt idx="10">
                  <c:v>non-Hodgkinův lymfom (C82–C86)</c:v>
                </c:pt>
                <c:pt idx="11">
                  <c:v>ZN hlavy a krku (C00–C14, C30–C31)</c:v>
                </c:pt>
                <c:pt idx="12">
                  <c:v>ZN žaludku (C16)</c:v>
                </c:pt>
                <c:pt idx="13">
                  <c:v>ZN štítné žlázy (C73)</c:v>
                </c:pt>
                <c:pt idx="14">
                  <c:v>leukémie (C91–C95)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vaječníku (C56)</c:v>
                </c:pt>
                <c:pt idx="18">
                  <c:v>ZN žlučníku a žlučových cest (C23, C24)</c:v>
                </c:pt>
                <c:pt idx="19">
                  <c:v>ZN jícnu (C15)</c:v>
                </c:pt>
                <c:pt idx="20">
                  <c:v>mnohočetný myelom (C90)</c:v>
                </c:pt>
                <c:pt idx="21">
                  <c:v>ZN hrdla děložního (C53)</c:v>
                </c:pt>
                <c:pt idx="22">
                  <c:v>ZN hrtanu (C32)</c:v>
                </c:pt>
                <c:pt idx="23">
                  <c:v>ZN poj. a měk. tkání a perif. nervů (C47, C49)</c:v>
                </c:pt>
                <c:pt idx="24">
                  <c:v>ZN varlete (C62)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248.97069999999999</c:v>
                </c:pt>
                <c:pt idx="1">
                  <c:v>76.426100000000005</c:v>
                </c:pt>
                <c:pt idx="2">
                  <c:v>66.623810000000006</c:v>
                </c:pt>
                <c:pt idx="3">
                  <c:v>71.938919999999996</c:v>
                </c:pt>
                <c:pt idx="4">
                  <c:v>61.803959999999996</c:v>
                </c:pt>
                <c:pt idx="5">
                  <c:v>30.133870000000002</c:v>
                </c:pt>
                <c:pt idx="6">
                  <c:v>25.665369999999999</c:v>
                </c:pt>
                <c:pt idx="7">
                  <c:v>24.22072</c:v>
                </c:pt>
                <c:pt idx="8">
                  <c:v>20.33905</c:v>
                </c:pt>
                <c:pt idx="9">
                  <c:v>18.27768</c:v>
                </c:pt>
                <c:pt idx="10">
                  <c:v>18.161809999999999</c:v>
                </c:pt>
                <c:pt idx="11">
                  <c:v>19.213989999999999</c:v>
                </c:pt>
                <c:pt idx="12">
                  <c:v>14.04279</c:v>
                </c:pt>
                <c:pt idx="13">
                  <c:v>10.80775</c:v>
                </c:pt>
                <c:pt idx="14">
                  <c:v>14.55486</c:v>
                </c:pt>
                <c:pt idx="15">
                  <c:v>10.041510000000001</c:v>
                </c:pt>
                <c:pt idx="16">
                  <c:v>8.7164710000000003</c:v>
                </c:pt>
                <c:pt idx="17">
                  <c:v>9.0416559999999997</c:v>
                </c:pt>
                <c:pt idx="18">
                  <c:v>7.8493089999999999</c:v>
                </c:pt>
                <c:pt idx="19">
                  <c:v>7.4381550000000001</c:v>
                </c:pt>
                <c:pt idx="20">
                  <c:v>6.7391920000000001</c:v>
                </c:pt>
                <c:pt idx="21">
                  <c:v>7.2045440000000003</c:v>
                </c:pt>
                <c:pt idx="22">
                  <c:v>4.2311509999999997</c:v>
                </c:pt>
                <c:pt idx="23">
                  <c:v>3.4219249999999999</c:v>
                </c:pt>
                <c:pt idx="24">
                  <c:v>4.7002410000000001</c:v>
                </c:pt>
                <c:pt idx="25">
                  <c:v>2.8612600000000001</c:v>
                </c:pt>
                <c:pt idx="26">
                  <c:v>35.832090000000001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4BF-44FB-B81E-83D63D41A31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3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  <c:majorUnit val="50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F0E1B3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88.888540000000006</c:v>
                </c:pt>
                <c:pt idx="1">
                  <c:v>78.613709999999998</c:v>
                </c:pt>
                <c:pt idx="2">
                  <c:v>76.963300000000004</c:v>
                </c:pt>
                <c:pt idx="3">
                  <c:v>67.729870000000005</c:v>
                </c:pt>
                <c:pt idx="4">
                  <c:v>63.438980000000001</c:v>
                </c:pt>
                <c:pt idx="5">
                  <c:v>62.115929999999999</c:v>
                </c:pt>
                <c:pt idx="6">
                  <c:v>61.90925</c:v>
                </c:pt>
                <c:pt idx="7">
                  <c:v>61.803959999999996</c:v>
                </c:pt>
                <c:pt idx="8">
                  <c:v>60.702730000000003</c:v>
                </c:pt>
                <c:pt idx="9">
                  <c:v>57.429769999999998</c:v>
                </c:pt>
                <c:pt idx="10">
                  <c:v>56.377249999999997</c:v>
                </c:pt>
                <c:pt idx="11">
                  <c:v>56.352319999999999</c:v>
                </c:pt>
                <c:pt idx="12">
                  <c:v>55.268880000000003</c:v>
                </c:pt>
                <c:pt idx="13">
                  <c:v>52.529739999999997</c:v>
                </c:pt>
                <c:pt idx="14">
                  <c:v>45.52469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7">
                  <c:v>61.803959999999996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4">
                  <c:v>63.438980000000001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1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5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CC9900">
                <a:alpha val="29804"/>
              </a:srgbClr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spPr>
              <a:solidFill>
                <a:srgbClr val="CC9900">
                  <a:alpha val="30000"/>
                </a:srgbClr>
              </a:solidFill>
              <a:ln w="25399">
                <a:noFill/>
              </a:ln>
            </c:spPr>
            <c:extLst>
              <c:ext xmlns:c16="http://schemas.microsoft.com/office/drawing/2014/chart" uri="{C3380CC4-5D6E-409C-BE32-E72D297353CC}">
                <c16:uniqueId val="{00000001-A7B4-4F8F-A384-7A6FA1628C25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Český Krumlov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78.390020000000007</c:v>
                </c:pt>
                <c:pt idx="1">
                  <c:v>68.729740000000007</c:v>
                </c:pt>
                <c:pt idx="2">
                  <c:v>68.650869999999998</c:v>
                </c:pt>
                <c:pt idx="3">
                  <c:v>68.272260000000003</c:v>
                </c:pt>
                <c:pt idx="4">
                  <c:v>63.438980000000001</c:v>
                </c:pt>
                <c:pt idx="5">
                  <c:v>61.803959999999996</c:v>
                </c:pt>
                <c:pt idx="6">
                  <c:v>61.303280000000001</c:v>
                </c:pt>
                <c:pt idx="7">
                  <c:v>56.320619999999998</c:v>
                </c:pt>
                <c:pt idx="8">
                  <c:v>52.496549999999999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B0E-4AC5-914B-E303EE86027A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Český Krumlov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5">
                  <c:v>61.803959999999996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0E-4AC5-914B-E303EE860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Český Krumlov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4">
                  <c:v>63.438980000000001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B0E-4AC5-914B-E303EE860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1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5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Sheet1!$B$2:$AV$2</c:f>
              <c:numCache>
                <c:formatCode>General</c:formatCode>
                <c:ptCount val="47"/>
                <c:pt idx="0">
                  <c:v>44.5349</c:v>
                </c:pt>
                <c:pt idx="1">
                  <c:v>37.007719999999999</c:v>
                </c:pt>
                <c:pt idx="2">
                  <c:v>40.5274</c:v>
                </c:pt>
                <c:pt idx="3">
                  <c:v>40.206699999999998</c:v>
                </c:pt>
                <c:pt idx="4">
                  <c:v>48.013199999999998</c:v>
                </c:pt>
                <c:pt idx="5">
                  <c:v>43.394019999999998</c:v>
                </c:pt>
                <c:pt idx="6">
                  <c:v>37.079610000000002</c:v>
                </c:pt>
                <c:pt idx="7">
                  <c:v>43.936210000000003</c:v>
                </c:pt>
                <c:pt idx="8">
                  <c:v>42.012920000000001</c:v>
                </c:pt>
                <c:pt idx="9">
                  <c:v>43.064300000000003</c:v>
                </c:pt>
                <c:pt idx="10">
                  <c:v>48.977919999999997</c:v>
                </c:pt>
                <c:pt idx="11">
                  <c:v>45.415619999999997</c:v>
                </c:pt>
                <c:pt idx="12">
                  <c:v>47.225580000000001</c:v>
                </c:pt>
                <c:pt idx="13">
                  <c:v>45.043759999999999</c:v>
                </c:pt>
                <c:pt idx="14">
                  <c:v>46.193939999999998</c:v>
                </c:pt>
                <c:pt idx="15">
                  <c:v>40.617699999999999</c:v>
                </c:pt>
                <c:pt idx="16">
                  <c:v>46.811799999999998</c:v>
                </c:pt>
                <c:pt idx="17">
                  <c:v>46.938899999999997</c:v>
                </c:pt>
                <c:pt idx="18">
                  <c:v>48.171349999999997</c:v>
                </c:pt>
                <c:pt idx="19">
                  <c:v>47.642609999999998</c:v>
                </c:pt>
                <c:pt idx="20">
                  <c:v>39.845950000000002</c:v>
                </c:pt>
                <c:pt idx="21">
                  <c:v>46.317030000000003</c:v>
                </c:pt>
                <c:pt idx="22">
                  <c:v>45.985120000000002</c:v>
                </c:pt>
                <c:pt idx="23">
                  <c:v>43.474119999999999</c:v>
                </c:pt>
                <c:pt idx="24">
                  <c:v>48.173920000000003</c:v>
                </c:pt>
                <c:pt idx="25">
                  <c:v>44.822040000000001</c:v>
                </c:pt>
                <c:pt idx="26">
                  <c:v>41.870669999999997</c:v>
                </c:pt>
                <c:pt idx="27">
                  <c:v>41.77328</c:v>
                </c:pt>
                <c:pt idx="28">
                  <c:v>36.92118</c:v>
                </c:pt>
                <c:pt idx="29">
                  <c:v>40.008879999999998</c:v>
                </c:pt>
                <c:pt idx="30">
                  <c:v>42.881360000000001</c:v>
                </c:pt>
                <c:pt idx="31">
                  <c:v>49.738869999999999</c:v>
                </c:pt>
                <c:pt idx="32">
                  <c:v>46.338340000000002</c:v>
                </c:pt>
                <c:pt idx="33">
                  <c:v>43.864179999999998</c:v>
                </c:pt>
                <c:pt idx="34">
                  <c:v>44.097990000000003</c:v>
                </c:pt>
                <c:pt idx="35">
                  <c:v>45.895029999999998</c:v>
                </c:pt>
                <c:pt idx="36">
                  <c:v>46.198900000000002</c:v>
                </c:pt>
                <c:pt idx="37">
                  <c:v>46.942030000000003</c:v>
                </c:pt>
                <c:pt idx="38">
                  <c:v>41.037709999999997</c:v>
                </c:pt>
                <c:pt idx="39">
                  <c:v>44.679920000000003</c:v>
                </c:pt>
                <c:pt idx="40">
                  <c:v>44.233519999999999</c:v>
                </c:pt>
                <c:pt idx="41">
                  <c:v>43.749789999999997</c:v>
                </c:pt>
                <c:pt idx="42">
                  <c:v>48.737789999999997</c:v>
                </c:pt>
                <c:pt idx="43">
                  <c:v>42.141550000000002</c:v>
                </c:pt>
                <c:pt idx="44">
                  <c:v>45.199590000000001</c:v>
                </c:pt>
                <c:pt idx="45">
                  <c:v>42.294980000000002</c:v>
                </c:pt>
                <c:pt idx="46">
                  <c:v>49.228349999999999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D0-453C-A69E-2E79517C936B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C9900">
                <a:alpha val="30000"/>
              </a:srgbClr>
            </a:solidFill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Sheet1!$B$3:$AV$3</c:f>
              <c:numCache>
                <c:formatCode>General</c:formatCode>
                <c:ptCount val="47"/>
                <c:pt idx="0">
                  <c:v>24.748930000000001</c:v>
                </c:pt>
                <c:pt idx="1">
                  <c:v>31.79269</c:v>
                </c:pt>
                <c:pt idx="2">
                  <c:v>32.592300000000002</c:v>
                </c:pt>
                <c:pt idx="3">
                  <c:v>26.293559999999999</c:v>
                </c:pt>
                <c:pt idx="4">
                  <c:v>22.750979999999998</c:v>
                </c:pt>
                <c:pt idx="5">
                  <c:v>32.212440000000001</c:v>
                </c:pt>
                <c:pt idx="6">
                  <c:v>38.479280000000003</c:v>
                </c:pt>
                <c:pt idx="7">
                  <c:v>33.625</c:v>
                </c:pt>
                <c:pt idx="8">
                  <c:v>38.312519999999999</c:v>
                </c:pt>
                <c:pt idx="9">
                  <c:v>25.43262</c:v>
                </c:pt>
                <c:pt idx="10">
                  <c:v>26.20026</c:v>
                </c:pt>
                <c:pt idx="11">
                  <c:v>27.01127</c:v>
                </c:pt>
                <c:pt idx="12">
                  <c:v>27.770009999999999</c:v>
                </c:pt>
                <c:pt idx="13">
                  <c:v>31.270209999999999</c:v>
                </c:pt>
                <c:pt idx="14">
                  <c:v>33.723990000000001</c:v>
                </c:pt>
                <c:pt idx="15">
                  <c:v>36.46781</c:v>
                </c:pt>
                <c:pt idx="16">
                  <c:v>27.698250000000002</c:v>
                </c:pt>
                <c:pt idx="17">
                  <c:v>29.034389999999998</c:v>
                </c:pt>
                <c:pt idx="18">
                  <c:v>28.618680000000001</c:v>
                </c:pt>
                <c:pt idx="19">
                  <c:v>40.856450000000002</c:v>
                </c:pt>
                <c:pt idx="20">
                  <c:v>37.903579999999998</c:v>
                </c:pt>
                <c:pt idx="21">
                  <c:v>33.295409999999997</c:v>
                </c:pt>
                <c:pt idx="22">
                  <c:v>31.457190000000001</c:v>
                </c:pt>
                <c:pt idx="23">
                  <c:v>34.989699999999999</c:v>
                </c:pt>
                <c:pt idx="24">
                  <c:v>29.1572</c:v>
                </c:pt>
                <c:pt idx="25">
                  <c:v>44.392829999999996</c:v>
                </c:pt>
                <c:pt idx="26">
                  <c:v>36.069850000000002</c:v>
                </c:pt>
                <c:pt idx="27">
                  <c:v>43.172820000000002</c:v>
                </c:pt>
                <c:pt idx="28">
                  <c:v>43.883020000000002</c:v>
                </c:pt>
                <c:pt idx="29">
                  <c:v>38.101599999999998</c:v>
                </c:pt>
                <c:pt idx="30">
                  <c:v>41.428829999999998</c:v>
                </c:pt>
                <c:pt idx="31">
                  <c:v>34.285380000000004</c:v>
                </c:pt>
                <c:pt idx="32">
                  <c:v>43.283110000000001</c:v>
                </c:pt>
                <c:pt idx="33">
                  <c:v>39.030569999999997</c:v>
                </c:pt>
                <c:pt idx="34">
                  <c:v>43.520200000000003</c:v>
                </c:pt>
                <c:pt idx="35">
                  <c:v>39.19932</c:v>
                </c:pt>
                <c:pt idx="36">
                  <c:v>38.320900000000002</c:v>
                </c:pt>
                <c:pt idx="37">
                  <c:v>43.990319999999997</c:v>
                </c:pt>
                <c:pt idx="38">
                  <c:v>52.427750000000003</c:v>
                </c:pt>
                <c:pt idx="39">
                  <c:v>48.486629999999998</c:v>
                </c:pt>
                <c:pt idx="40">
                  <c:v>46.151000000000003</c:v>
                </c:pt>
                <c:pt idx="41">
                  <c:v>42.286920000000002</c:v>
                </c:pt>
                <c:pt idx="42">
                  <c:v>40.472079999999998</c:v>
                </c:pt>
                <c:pt idx="43">
                  <c:v>44.37715</c:v>
                </c:pt>
                <c:pt idx="44">
                  <c:v>38.102989999999998</c:v>
                </c:pt>
                <c:pt idx="45">
                  <c:v>51.643230000000003</c:v>
                </c:pt>
                <c:pt idx="46">
                  <c:v>42.186750000000004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D0-453C-A69E-2E79517C93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Sheet1!$B$4:$AV$4</c:f>
              <c:numCache>
                <c:formatCode>General</c:formatCode>
                <c:ptCount val="47"/>
                <c:pt idx="0">
                  <c:v>53.655430000000003</c:v>
                </c:pt>
                <c:pt idx="1">
                  <c:v>51.913469999999997</c:v>
                </c:pt>
                <c:pt idx="2">
                  <c:v>52.909799999999997</c:v>
                </c:pt>
                <c:pt idx="3">
                  <c:v>54.200020000000002</c:v>
                </c:pt>
                <c:pt idx="4">
                  <c:v>55.730899999999998</c:v>
                </c:pt>
                <c:pt idx="5">
                  <c:v>55.294029999999999</c:v>
                </c:pt>
                <c:pt idx="6">
                  <c:v>55.827100000000002</c:v>
                </c:pt>
                <c:pt idx="7">
                  <c:v>56.416260000000001</c:v>
                </c:pt>
                <c:pt idx="8">
                  <c:v>55.172289999999997</c:v>
                </c:pt>
                <c:pt idx="9">
                  <c:v>54.369059999999998</c:v>
                </c:pt>
                <c:pt idx="10">
                  <c:v>57.26249</c:v>
                </c:pt>
                <c:pt idx="11">
                  <c:v>56.042859999999997</c:v>
                </c:pt>
                <c:pt idx="12">
                  <c:v>57.120759999999997</c:v>
                </c:pt>
                <c:pt idx="13">
                  <c:v>56.548749999999998</c:v>
                </c:pt>
                <c:pt idx="14">
                  <c:v>58.843600000000002</c:v>
                </c:pt>
                <c:pt idx="15">
                  <c:v>56.988849999999999</c:v>
                </c:pt>
                <c:pt idx="16">
                  <c:v>57.818480000000001</c:v>
                </c:pt>
                <c:pt idx="17">
                  <c:v>58.493670000000002</c:v>
                </c:pt>
                <c:pt idx="18">
                  <c:v>57.391719999999999</c:v>
                </c:pt>
                <c:pt idx="19">
                  <c:v>61.568420000000003</c:v>
                </c:pt>
                <c:pt idx="20">
                  <c:v>57.698050000000002</c:v>
                </c:pt>
                <c:pt idx="21">
                  <c:v>59.417520000000003</c:v>
                </c:pt>
                <c:pt idx="22">
                  <c:v>58.466659999999997</c:v>
                </c:pt>
                <c:pt idx="23">
                  <c:v>59.6252</c:v>
                </c:pt>
                <c:pt idx="24">
                  <c:v>58.791930000000001</c:v>
                </c:pt>
                <c:pt idx="25">
                  <c:v>59.162179999999999</c:v>
                </c:pt>
                <c:pt idx="26">
                  <c:v>59.578589999999998</c:v>
                </c:pt>
                <c:pt idx="27">
                  <c:v>62.369430000000001</c:v>
                </c:pt>
                <c:pt idx="28">
                  <c:v>61.959580000000003</c:v>
                </c:pt>
                <c:pt idx="29">
                  <c:v>61.129989999999999</c:v>
                </c:pt>
                <c:pt idx="30">
                  <c:v>63.636519999999997</c:v>
                </c:pt>
                <c:pt idx="31">
                  <c:v>63.3384</c:v>
                </c:pt>
                <c:pt idx="32">
                  <c:v>62.28857</c:v>
                </c:pt>
                <c:pt idx="33">
                  <c:v>63.467179999999999</c:v>
                </c:pt>
                <c:pt idx="34">
                  <c:v>62.924709999999997</c:v>
                </c:pt>
                <c:pt idx="35">
                  <c:v>62.592260000000003</c:v>
                </c:pt>
                <c:pt idx="36">
                  <c:v>62.127049999999997</c:v>
                </c:pt>
                <c:pt idx="37">
                  <c:v>61.635480000000001</c:v>
                </c:pt>
                <c:pt idx="38">
                  <c:v>62.78134</c:v>
                </c:pt>
                <c:pt idx="39">
                  <c:v>65.393410000000003</c:v>
                </c:pt>
                <c:pt idx="40">
                  <c:v>63.600580000000001</c:v>
                </c:pt>
                <c:pt idx="41">
                  <c:v>61.234110000000001</c:v>
                </c:pt>
                <c:pt idx="42">
                  <c:v>65.158770000000004</c:v>
                </c:pt>
                <c:pt idx="43">
                  <c:v>59.578580000000002</c:v>
                </c:pt>
                <c:pt idx="44">
                  <c:v>60.12847</c:v>
                </c:pt>
                <c:pt idx="45">
                  <c:v>62.18676</c:v>
                </c:pt>
                <c:pt idx="46">
                  <c:v>61.941290000000002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BD0-453C-A69E-2E79517C936B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31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Sheet1!$B$5:$AV$5</c:f>
              <c:numCache>
                <c:formatCode>General</c:formatCode>
                <c:ptCount val="47"/>
                <c:pt idx="0">
                  <c:v>62.180309999999999</c:v>
                </c:pt>
                <c:pt idx="1">
                  <c:v>68.800409999999999</c:v>
                </c:pt>
                <c:pt idx="2">
                  <c:v>73.119699999999995</c:v>
                </c:pt>
                <c:pt idx="3">
                  <c:v>64.801969999999997</c:v>
                </c:pt>
                <c:pt idx="4">
                  <c:v>63.968000000000004</c:v>
                </c:pt>
                <c:pt idx="5">
                  <c:v>64.82499</c:v>
                </c:pt>
                <c:pt idx="6">
                  <c:v>75.558880000000002</c:v>
                </c:pt>
                <c:pt idx="7">
                  <c:v>70.626260000000002</c:v>
                </c:pt>
                <c:pt idx="8">
                  <c:v>56.352130000000002</c:v>
                </c:pt>
                <c:pt idx="9">
                  <c:v>60.995780000000003</c:v>
                </c:pt>
                <c:pt idx="10">
                  <c:v>68.375630000000001</c:v>
                </c:pt>
                <c:pt idx="11">
                  <c:v>58.708289999999998</c:v>
                </c:pt>
                <c:pt idx="12">
                  <c:v>62.09825</c:v>
                </c:pt>
                <c:pt idx="13">
                  <c:v>65.704390000000004</c:v>
                </c:pt>
                <c:pt idx="14">
                  <c:v>62.216180000000001</c:v>
                </c:pt>
                <c:pt idx="15">
                  <c:v>58.61477</c:v>
                </c:pt>
                <c:pt idx="16">
                  <c:v>63.437480000000001</c:v>
                </c:pt>
                <c:pt idx="17">
                  <c:v>58.083869999999997</c:v>
                </c:pt>
                <c:pt idx="18">
                  <c:v>60.748109999999997</c:v>
                </c:pt>
                <c:pt idx="19">
                  <c:v>67.664829999999995</c:v>
                </c:pt>
                <c:pt idx="20">
                  <c:v>56.97533</c:v>
                </c:pt>
                <c:pt idx="21">
                  <c:v>64.635360000000006</c:v>
                </c:pt>
                <c:pt idx="22">
                  <c:v>57.325899999999997</c:v>
                </c:pt>
                <c:pt idx="23">
                  <c:v>57.668559999999999</c:v>
                </c:pt>
                <c:pt idx="24">
                  <c:v>61.08081</c:v>
                </c:pt>
                <c:pt idx="25">
                  <c:v>68.184219999999996</c:v>
                </c:pt>
                <c:pt idx="26">
                  <c:v>64.16431</c:v>
                </c:pt>
                <c:pt idx="27">
                  <c:v>62.677779999999998</c:v>
                </c:pt>
                <c:pt idx="28">
                  <c:v>63.181469999999997</c:v>
                </c:pt>
                <c:pt idx="29">
                  <c:v>67.585729999999998</c:v>
                </c:pt>
                <c:pt idx="30">
                  <c:v>65.09478</c:v>
                </c:pt>
                <c:pt idx="31">
                  <c:v>69.64864</c:v>
                </c:pt>
                <c:pt idx="32">
                  <c:v>60.752099999999999</c:v>
                </c:pt>
                <c:pt idx="33">
                  <c:v>62.704770000000003</c:v>
                </c:pt>
                <c:pt idx="34">
                  <c:v>66.519159999999999</c:v>
                </c:pt>
                <c:pt idx="35">
                  <c:v>58.769820000000003</c:v>
                </c:pt>
                <c:pt idx="36">
                  <c:v>61.120950000000001</c:v>
                </c:pt>
                <c:pt idx="37">
                  <c:v>61.233049999999999</c:v>
                </c:pt>
                <c:pt idx="38">
                  <c:v>62.451749999999997</c:v>
                </c:pt>
                <c:pt idx="39">
                  <c:v>63.762419999999999</c:v>
                </c:pt>
                <c:pt idx="40">
                  <c:v>65.083389999999994</c:v>
                </c:pt>
                <c:pt idx="41">
                  <c:v>60.382989999999999</c:v>
                </c:pt>
                <c:pt idx="42">
                  <c:v>66.703469999999996</c:v>
                </c:pt>
                <c:pt idx="43">
                  <c:v>61.5137</c:v>
                </c:pt>
                <c:pt idx="44">
                  <c:v>62.393329999999999</c:v>
                </c:pt>
                <c:pt idx="45">
                  <c:v>64.053709999999995</c:v>
                </c:pt>
                <c:pt idx="46">
                  <c:v>62.530769999999997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BD0-453C-A69E-2E79517C936B}"/>
            </c:ext>
          </c:extLst>
        </c:ser>
        <c:ser>
          <c:idx val="3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BD0-453C-A69E-2E79517C936B}"/>
            </c:ext>
          </c:extLst>
        </c:ser>
        <c:ser>
          <c:idx val="4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BD0-453C-A69E-2E79517C936B}"/>
            </c:ext>
          </c:extLst>
        </c:ser>
        <c:ser>
          <c:idx val="6"/>
          <c:order val="6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BD0-453C-A69E-2E79517C936B}"/>
            </c:ext>
          </c:extLst>
        </c:ser>
        <c:ser>
          <c:idx val="7"/>
          <c:order val="7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BD0-453C-A69E-2E79517C93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F0E1B3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157.1369</c:v>
                </c:pt>
                <c:pt idx="1">
                  <c:v>152.0761</c:v>
                </c:pt>
                <c:pt idx="2">
                  <c:v>148.32900000000001</c:v>
                </c:pt>
                <c:pt idx="3">
                  <c:v>145.66749999999999</c:v>
                </c:pt>
                <c:pt idx="4">
                  <c:v>141.5523</c:v>
                </c:pt>
                <c:pt idx="5">
                  <c:v>141.40899999999999</c:v>
                </c:pt>
                <c:pt idx="6">
                  <c:v>139.7602</c:v>
                </c:pt>
                <c:pt idx="7">
                  <c:v>139.37029999999999</c:v>
                </c:pt>
                <c:pt idx="8">
                  <c:v>139.07820000000001</c:v>
                </c:pt>
                <c:pt idx="9">
                  <c:v>138.05789999999999</c:v>
                </c:pt>
                <c:pt idx="10">
                  <c:v>137.3364</c:v>
                </c:pt>
                <c:pt idx="11">
                  <c:v>136.38050000000001</c:v>
                </c:pt>
                <c:pt idx="12">
                  <c:v>135.64590000000001</c:v>
                </c:pt>
                <c:pt idx="13">
                  <c:v>135.03380000000001</c:v>
                </c:pt>
                <c:pt idx="14">
                  <c:v>124.7179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4">
                  <c:v>141.5523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12">
                  <c:v>135.64590000000001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5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31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leukémie (C91–C95)</c:v>
                </c:pt>
                <c:pt idx="7">
                  <c:v>ZN žaludku (C16)</c:v>
                </c:pt>
                <c:pt idx="8">
                  <c:v>ZN jater a intrahepatálních žlučových cest (C22)</c:v>
                </c:pt>
                <c:pt idx="9">
                  <c:v>ZN močového měchýře (C67)</c:v>
                </c:pt>
                <c:pt idx="10">
                  <c:v>ZN mozku, míchy a jiných částí CNS (C70–C72)</c:v>
                </c:pt>
                <c:pt idx="11">
                  <c:v>ZN hlavy a krku (C00–C14, C30–C31)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ZN dělohy (C54, C55)</c:v>
                </c:pt>
                <c:pt idx="17">
                  <c:v>mnohočetný myelom (C90)</c:v>
                </c:pt>
                <c:pt idx="18">
                  <c:v>zhoubný melanom kůže (C43)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49.430959999999999</c:v>
                </c:pt>
                <c:pt idx="1">
                  <c:v>32.323819999999998</c:v>
                </c:pt>
                <c:pt idx="2">
                  <c:v>23.584299999999999</c:v>
                </c:pt>
                <c:pt idx="3">
                  <c:v>16.921189999999999</c:v>
                </c:pt>
                <c:pt idx="4">
                  <c:v>15.30965</c:v>
                </c:pt>
                <c:pt idx="5">
                  <c:v>9.8242089999999997</c:v>
                </c:pt>
                <c:pt idx="6">
                  <c:v>8.9254639999999998</c:v>
                </c:pt>
                <c:pt idx="7">
                  <c:v>8.8944729999999996</c:v>
                </c:pt>
                <c:pt idx="8">
                  <c:v>8.5535700000000006</c:v>
                </c:pt>
                <c:pt idx="9">
                  <c:v>8.4915870000000009</c:v>
                </c:pt>
                <c:pt idx="10">
                  <c:v>7.4998690000000003</c:v>
                </c:pt>
                <c:pt idx="11">
                  <c:v>7.2829309999999996</c:v>
                </c:pt>
                <c:pt idx="12">
                  <c:v>6.3841859999999997</c:v>
                </c:pt>
                <c:pt idx="13">
                  <c:v>5.8573360000000001</c:v>
                </c:pt>
                <c:pt idx="14">
                  <c:v>5.733371</c:v>
                </c:pt>
                <c:pt idx="15">
                  <c:v>5.5164330000000001</c:v>
                </c:pt>
                <c:pt idx="16">
                  <c:v>4.2767850000000003</c:v>
                </c:pt>
                <c:pt idx="17">
                  <c:v>4.2767850000000003</c:v>
                </c:pt>
                <c:pt idx="18">
                  <c:v>3.8738990000000002</c:v>
                </c:pt>
                <c:pt idx="19">
                  <c:v>2.8201990000000001</c:v>
                </c:pt>
                <c:pt idx="20">
                  <c:v>1.952445</c:v>
                </c:pt>
                <c:pt idx="21">
                  <c:v>1.7045159999999999</c:v>
                </c:pt>
                <c:pt idx="22">
                  <c:v>1.4565859999999999</c:v>
                </c:pt>
                <c:pt idx="23">
                  <c:v>0.83676200000000001</c:v>
                </c:pt>
                <c:pt idx="24">
                  <c:v>0.43387700000000001</c:v>
                </c:pt>
                <c:pt idx="25">
                  <c:v>0.24793000000000001</c:v>
                </c:pt>
                <c:pt idx="26">
                  <c:v>25.753679999999999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C4-4092-A543-E8012930D598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858585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leukémie (C91–C95)</c:v>
                </c:pt>
                <c:pt idx="7">
                  <c:v>ZN žaludku (C16)</c:v>
                </c:pt>
                <c:pt idx="8">
                  <c:v>ZN jater a intrahepatálních žlučových cest (C22)</c:v>
                </c:pt>
                <c:pt idx="9">
                  <c:v>ZN močového měchýře (C67)</c:v>
                </c:pt>
                <c:pt idx="10">
                  <c:v>ZN mozku, míchy a jiných částí CNS (C70–C72)</c:v>
                </c:pt>
                <c:pt idx="11">
                  <c:v>ZN hlavy a krku (C00–C14, C30–C31)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ZN dělohy (C54, C55)</c:v>
                </c:pt>
                <c:pt idx="17">
                  <c:v>mnohočetný myelom (C90)</c:v>
                </c:pt>
                <c:pt idx="18">
                  <c:v>zhoubný melanom kůže (C43)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47.518219999999999</c:v>
                </c:pt>
                <c:pt idx="1">
                  <c:v>30.502040000000001</c:v>
                </c:pt>
                <c:pt idx="2">
                  <c:v>21.821079999999998</c:v>
                </c:pt>
                <c:pt idx="3">
                  <c:v>16.100429999999999</c:v>
                </c:pt>
                <c:pt idx="4">
                  <c:v>13.8316</c:v>
                </c:pt>
                <c:pt idx="5">
                  <c:v>8.6959129999999991</c:v>
                </c:pt>
                <c:pt idx="6">
                  <c:v>8.6454529999999998</c:v>
                </c:pt>
                <c:pt idx="7">
                  <c:v>8.9612940000000005</c:v>
                </c:pt>
                <c:pt idx="8">
                  <c:v>8.2791519999999998</c:v>
                </c:pt>
                <c:pt idx="9">
                  <c:v>8.5221070000000001</c:v>
                </c:pt>
                <c:pt idx="10">
                  <c:v>7.2026750000000002</c:v>
                </c:pt>
                <c:pt idx="11">
                  <c:v>8.1109519999999993</c:v>
                </c:pt>
                <c:pt idx="12">
                  <c:v>6.1430189999999998</c:v>
                </c:pt>
                <c:pt idx="13">
                  <c:v>5.8253079999999997</c:v>
                </c:pt>
                <c:pt idx="14">
                  <c:v>5.5804850000000004</c:v>
                </c:pt>
                <c:pt idx="15">
                  <c:v>5.3730390000000003</c:v>
                </c:pt>
                <c:pt idx="16">
                  <c:v>3.9097029999999999</c:v>
                </c:pt>
                <c:pt idx="17">
                  <c:v>3.7415039999999999</c:v>
                </c:pt>
                <c:pt idx="18">
                  <c:v>3.9545569999999999</c:v>
                </c:pt>
                <c:pt idx="19">
                  <c:v>2.5585010000000001</c:v>
                </c:pt>
                <c:pt idx="20">
                  <c:v>1.867014</c:v>
                </c:pt>
                <c:pt idx="21">
                  <c:v>1.986623</c:v>
                </c:pt>
                <c:pt idx="22">
                  <c:v>1.302611</c:v>
                </c:pt>
                <c:pt idx="23">
                  <c:v>0.70830700000000002</c:v>
                </c:pt>
                <c:pt idx="24">
                  <c:v>0.50459799999999999</c:v>
                </c:pt>
                <c:pt idx="25">
                  <c:v>0.29154600000000003</c:v>
                </c:pt>
                <c:pt idx="26">
                  <c:v>26.177440000000001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6C4-4092-A543-E8012930D598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5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Sheet1!$B$2:$AS$2</c:f>
              <c:numCache>
                <c:formatCode>General</c:formatCode>
                <c:ptCount val="44"/>
                <c:pt idx="0">
                  <c:v>38.170920000000002</c:v>
                </c:pt>
                <c:pt idx="1">
                  <c:v>40.236409999999999</c:v>
                </c:pt>
                <c:pt idx="2">
                  <c:v>38.622149999999998</c:v>
                </c:pt>
                <c:pt idx="3">
                  <c:v>40.619030000000002</c:v>
                </c:pt>
                <c:pt idx="4">
                  <c:v>38.886069999999997</c:v>
                </c:pt>
                <c:pt idx="5">
                  <c:v>40.332410000000003</c:v>
                </c:pt>
                <c:pt idx="6">
                  <c:v>39.983130000000003</c:v>
                </c:pt>
                <c:pt idx="7">
                  <c:v>42.939549999999997</c:v>
                </c:pt>
                <c:pt idx="8">
                  <c:v>42.566670000000002</c:v>
                </c:pt>
                <c:pt idx="9">
                  <c:v>42.736269999999998</c:v>
                </c:pt>
                <c:pt idx="10">
                  <c:v>41.668309999999998</c:v>
                </c:pt>
                <c:pt idx="11">
                  <c:v>40.838120000000004</c:v>
                </c:pt>
                <c:pt idx="12">
                  <c:v>43.589939999999999</c:v>
                </c:pt>
                <c:pt idx="13">
                  <c:v>41.732219999999998</c:v>
                </c:pt>
                <c:pt idx="14">
                  <c:v>45.362589999999997</c:v>
                </c:pt>
                <c:pt idx="15">
                  <c:v>43.0045</c:v>
                </c:pt>
                <c:pt idx="16">
                  <c:v>41.479050000000001</c:v>
                </c:pt>
                <c:pt idx="17">
                  <c:v>39.179070000000003</c:v>
                </c:pt>
                <c:pt idx="18">
                  <c:v>39.062429999999999</c:v>
                </c:pt>
                <c:pt idx="19">
                  <c:v>39.66216</c:v>
                </c:pt>
                <c:pt idx="20">
                  <c:v>38.959499999999998</c:v>
                </c:pt>
                <c:pt idx="21">
                  <c:v>45.724429999999998</c:v>
                </c:pt>
                <c:pt idx="22">
                  <c:v>39.092910000000003</c:v>
                </c:pt>
                <c:pt idx="23">
                  <c:v>39.675840000000001</c:v>
                </c:pt>
                <c:pt idx="24">
                  <c:v>36.361359999999998</c:v>
                </c:pt>
                <c:pt idx="25">
                  <c:v>35.396909999999998</c:v>
                </c:pt>
                <c:pt idx="26">
                  <c:v>36.618299999999998</c:v>
                </c:pt>
                <c:pt idx="27">
                  <c:v>35.593220000000002</c:v>
                </c:pt>
                <c:pt idx="28">
                  <c:v>38.065460000000002</c:v>
                </c:pt>
                <c:pt idx="29">
                  <c:v>39.404499999999999</c:v>
                </c:pt>
                <c:pt idx="30">
                  <c:v>37.428510000000003</c:v>
                </c:pt>
                <c:pt idx="31">
                  <c:v>40.366619999999998</c:v>
                </c:pt>
                <c:pt idx="32">
                  <c:v>37.565930000000002</c:v>
                </c:pt>
                <c:pt idx="33">
                  <c:v>37.33417</c:v>
                </c:pt>
                <c:pt idx="34">
                  <c:v>33.627560000000003</c:v>
                </c:pt>
                <c:pt idx="35">
                  <c:v>34.369079999999997</c:v>
                </c:pt>
                <c:pt idx="36">
                  <c:v>36.976489999999998</c:v>
                </c:pt>
                <c:pt idx="37">
                  <c:v>34.817570000000003</c:v>
                </c:pt>
                <c:pt idx="38">
                  <c:v>33.284149999999997</c:v>
                </c:pt>
                <c:pt idx="39">
                  <c:v>33.635939999999998</c:v>
                </c:pt>
                <c:pt idx="40">
                  <c:v>36.637349999999998</c:v>
                </c:pt>
                <c:pt idx="41">
                  <c:v>31.936389999999999</c:v>
                </c:pt>
                <c:pt idx="42">
                  <c:v>31.764389999999999</c:v>
                </c:pt>
                <c:pt idx="43">
                  <c:v>33.392659999999999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E1-4AE8-A1BD-69513B5D8FA3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8C8C8"/>
            </a:solidFill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Sheet1!$B$3:$AS$3</c:f>
              <c:numCache>
                <c:formatCode>General</c:formatCode>
                <c:ptCount val="44"/>
                <c:pt idx="0">
                  <c:v>25.49418</c:v>
                </c:pt>
                <c:pt idx="1">
                  <c:v>22.254339999999999</c:v>
                </c:pt>
                <c:pt idx="2">
                  <c:v>27.07142</c:v>
                </c:pt>
                <c:pt idx="3">
                  <c:v>27.785720000000001</c:v>
                </c:pt>
                <c:pt idx="4">
                  <c:v>35.443429999999999</c:v>
                </c:pt>
                <c:pt idx="5">
                  <c:v>25.417860000000001</c:v>
                </c:pt>
                <c:pt idx="6">
                  <c:v>30.245920000000002</c:v>
                </c:pt>
                <c:pt idx="7">
                  <c:v>23.213809999999999</c:v>
                </c:pt>
                <c:pt idx="8">
                  <c:v>25.292760000000001</c:v>
                </c:pt>
                <c:pt idx="9">
                  <c:v>23.453050000000001</c:v>
                </c:pt>
                <c:pt idx="10">
                  <c:v>24.20956</c:v>
                </c:pt>
                <c:pt idx="11">
                  <c:v>28.570519999999998</c:v>
                </c:pt>
                <c:pt idx="12">
                  <c:v>30.530740000000002</c:v>
                </c:pt>
                <c:pt idx="13">
                  <c:v>21.995080000000002</c:v>
                </c:pt>
                <c:pt idx="14">
                  <c:v>19.22101</c:v>
                </c:pt>
                <c:pt idx="15">
                  <c:v>39.920760000000001</c:v>
                </c:pt>
                <c:pt idx="16">
                  <c:v>33.58126</c:v>
                </c:pt>
                <c:pt idx="17">
                  <c:v>36.930169999999997</c:v>
                </c:pt>
                <c:pt idx="18">
                  <c:v>35.831330000000001</c:v>
                </c:pt>
                <c:pt idx="19">
                  <c:v>29.576509999999999</c:v>
                </c:pt>
                <c:pt idx="20">
                  <c:v>33.26661</c:v>
                </c:pt>
                <c:pt idx="21">
                  <c:v>26.99973</c:v>
                </c:pt>
                <c:pt idx="22">
                  <c:v>33.990859999999998</c:v>
                </c:pt>
                <c:pt idx="23">
                  <c:v>31.434640000000002</c:v>
                </c:pt>
                <c:pt idx="24">
                  <c:v>37.119759999999999</c:v>
                </c:pt>
                <c:pt idx="25">
                  <c:v>35.929510000000001</c:v>
                </c:pt>
                <c:pt idx="26">
                  <c:v>34.810879999999997</c:v>
                </c:pt>
                <c:pt idx="27">
                  <c:v>33.453919999999997</c:v>
                </c:pt>
                <c:pt idx="28">
                  <c:v>26.900500000000001</c:v>
                </c:pt>
                <c:pt idx="29">
                  <c:v>32.235250000000001</c:v>
                </c:pt>
                <c:pt idx="30">
                  <c:v>31.009239999999998</c:v>
                </c:pt>
                <c:pt idx="31">
                  <c:v>34.096769999999999</c:v>
                </c:pt>
                <c:pt idx="32">
                  <c:v>29.87565</c:v>
                </c:pt>
                <c:pt idx="33">
                  <c:v>32.291739999999997</c:v>
                </c:pt>
                <c:pt idx="34">
                  <c:v>42.634369999999997</c:v>
                </c:pt>
                <c:pt idx="35">
                  <c:v>34.306260000000002</c:v>
                </c:pt>
                <c:pt idx="36">
                  <c:v>30.291779999999999</c:v>
                </c:pt>
                <c:pt idx="37">
                  <c:v>39.365960000000001</c:v>
                </c:pt>
                <c:pt idx="38">
                  <c:v>39.59113</c:v>
                </c:pt>
                <c:pt idx="39">
                  <c:v>40.705620000000003</c:v>
                </c:pt>
                <c:pt idx="40">
                  <c:v>32.02646</c:v>
                </c:pt>
                <c:pt idx="41">
                  <c:v>40.484319999999997</c:v>
                </c:pt>
                <c:pt idx="42">
                  <c:v>38.349800000000002</c:v>
                </c:pt>
                <c:pt idx="43">
                  <c:v>34.891840000000002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7F7F7F"/>
              </a:solidFill>
              <a:prstDash val="solid"/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Sheet1!$B$4:$AS$4</c:f>
              <c:numCache>
                <c:formatCode>General</c:formatCode>
                <c:ptCount val="44"/>
                <c:pt idx="0">
                  <c:v>48.801310000000001</c:v>
                </c:pt>
                <c:pt idx="1">
                  <c:v>49.250790000000002</c:v>
                </c:pt>
                <c:pt idx="2">
                  <c:v>50.081449999999997</c:v>
                </c:pt>
                <c:pt idx="3">
                  <c:v>52.118209999999998</c:v>
                </c:pt>
                <c:pt idx="4">
                  <c:v>51.258479999999999</c:v>
                </c:pt>
                <c:pt idx="5">
                  <c:v>50.24982</c:v>
                </c:pt>
                <c:pt idx="6">
                  <c:v>51.787880000000001</c:v>
                </c:pt>
                <c:pt idx="7">
                  <c:v>51.368110000000001</c:v>
                </c:pt>
                <c:pt idx="8">
                  <c:v>50.934890000000003</c:v>
                </c:pt>
                <c:pt idx="9">
                  <c:v>52.401710000000001</c:v>
                </c:pt>
                <c:pt idx="10">
                  <c:v>52.669469999999997</c:v>
                </c:pt>
                <c:pt idx="11">
                  <c:v>53.23668</c:v>
                </c:pt>
                <c:pt idx="12">
                  <c:v>53.412509999999997</c:v>
                </c:pt>
                <c:pt idx="13">
                  <c:v>52.339619999999996</c:v>
                </c:pt>
                <c:pt idx="14">
                  <c:v>53.811079999999997</c:v>
                </c:pt>
                <c:pt idx="15">
                  <c:v>56.094619999999999</c:v>
                </c:pt>
                <c:pt idx="16">
                  <c:v>54.171680000000002</c:v>
                </c:pt>
                <c:pt idx="17">
                  <c:v>53.971209999999999</c:v>
                </c:pt>
                <c:pt idx="18">
                  <c:v>52.773479999999999</c:v>
                </c:pt>
                <c:pt idx="19">
                  <c:v>54.683630000000001</c:v>
                </c:pt>
                <c:pt idx="20">
                  <c:v>55.741039999999998</c:v>
                </c:pt>
                <c:pt idx="21">
                  <c:v>55.114379999999997</c:v>
                </c:pt>
                <c:pt idx="22">
                  <c:v>54.535080000000001</c:v>
                </c:pt>
                <c:pt idx="23">
                  <c:v>54.5794</c:v>
                </c:pt>
                <c:pt idx="24">
                  <c:v>55.73668</c:v>
                </c:pt>
                <c:pt idx="25">
                  <c:v>54.162109999999998</c:v>
                </c:pt>
                <c:pt idx="26">
                  <c:v>53.853999999999999</c:v>
                </c:pt>
                <c:pt idx="27">
                  <c:v>53.048189999999998</c:v>
                </c:pt>
                <c:pt idx="28">
                  <c:v>51.88073</c:v>
                </c:pt>
                <c:pt idx="29">
                  <c:v>51.994509999999998</c:v>
                </c:pt>
                <c:pt idx="30">
                  <c:v>52.979640000000003</c:v>
                </c:pt>
                <c:pt idx="31">
                  <c:v>53.25497</c:v>
                </c:pt>
                <c:pt idx="32">
                  <c:v>53.248150000000003</c:v>
                </c:pt>
                <c:pt idx="33">
                  <c:v>51.623489999999997</c:v>
                </c:pt>
                <c:pt idx="34">
                  <c:v>49.967779999999998</c:v>
                </c:pt>
                <c:pt idx="35">
                  <c:v>49.900680000000001</c:v>
                </c:pt>
                <c:pt idx="36">
                  <c:v>50.476640000000003</c:v>
                </c:pt>
                <c:pt idx="37">
                  <c:v>51.588709999999999</c:v>
                </c:pt>
                <c:pt idx="38">
                  <c:v>49.64038</c:v>
                </c:pt>
                <c:pt idx="39">
                  <c:v>49.9938</c:v>
                </c:pt>
                <c:pt idx="40">
                  <c:v>49.569380000000002</c:v>
                </c:pt>
                <c:pt idx="41">
                  <c:v>46.643839999999997</c:v>
                </c:pt>
                <c:pt idx="42">
                  <c:v>46.21951</c:v>
                </c:pt>
                <c:pt idx="43">
                  <c:v>45.201149999999998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3E1-4AE8-A1BD-69513B5D8FA3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31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Sheet1!$B$5:$AS$5</c:f>
              <c:numCache>
                <c:formatCode>General</c:formatCode>
                <c:ptCount val="44"/>
                <c:pt idx="0">
                  <c:v>63.665100000000002</c:v>
                </c:pt>
                <c:pt idx="1">
                  <c:v>56.174939999999999</c:v>
                </c:pt>
                <c:pt idx="2">
                  <c:v>59.63899</c:v>
                </c:pt>
                <c:pt idx="3">
                  <c:v>64.718530000000001</c:v>
                </c:pt>
                <c:pt idx="4">
                  <c:v>67.070710000000005</c:v>
                </c:pt>
                <c:pt idx="5">
                  <c:v>54.414520000000003</c:v>
                </c:pt>
                <c:pt idx="6">
                  <c:v>57.44576</c:v>
                </c:pt>
                <c:pt idx="7">
                  <c:v>59.828670000000002</c:v>
                </c:pt>
                <c:pt idx="8">
                  <c:v>53.400419999999997</c:v>
                </c:pt>
                <c:pt idx="9">
                  <c:v>56.00074</c:v>
                </c:pt>
                <c:pt idx="10">
                  <c:v>58.510480000000001</c:v>
                </c:pt>
                <c:pt idx="11">
                  <c:v>59.169510000000002</c:v>
                </c:pt>
                <c:pt idx="12">
                  <c:v>59.575670000000002</c:v>
                </c:pt>
                <c:pt idx="13">
                  <c:v>57.045789999999997</c:v>
                </c:pt>
                <c:pt idx="14">
                  <c:v>58.562579999999997</c:v>
                </c:pt>
                <c:pt idx="15">
                  <c:v>54.529800000000002</c:v>
                </c:pt>
                <c:pt idx="16">
                  <c:v>57.451270000000001</c:v>
                </c:pt>
                <c:pt idx="17">
                  <c:v>56.656140000000001</c:v>
                </c:pt>
                <c:pt idx="18">
                  <c:v>52.187069999999999</c:v>
                </c:pt>
                <c:pt idx="19">
                  <c:v>56.367809999999999</c:v>
                </c:pt>
                <c:pt idx="20">
                  <c:v>57.189320000000002</c:v>
                </c:pt>
                <c:pt idx="21">
                  <c:v>53.885429999999999</c:v>
                </c:pt>
                <c:pt idx="22">
                  <c:v>56.660130000000002</c:v>
                </c:pt>
                <c:pt idx="23">
                  <c:v>64.64434</c:v>
                </c:pt>
                <c:pt idx="24">
                  <c:v>52.924349999999997</c:v>
                </c:pt>
                <c:pt idx="25">
                  <c:v>56.320860000000003</c:v>
                </c:pt>
                <c:pt idx="26">
                  <c:v>57.249090000000002</c:v>
                </c:pt>
                <c:pt idx="27">
                  <c:v>55.275129999999997</c:v>
                </c:pt>
                <c:pt idx="28">
                  <c:v>53.575870000000002</c:v>
                </c:pt>
                <c:pt idx="29">
                  <c:v>51.49015</c:v>
                </c:pt>
                <c:pt idx="30">
                  <c:v>51.888199999999998</c:v>
                </c:pt>
                <c:pt idx="31">
                  <c:v>52.680660000000003</c:v>
                </c:pt>
                <c:pt idx="32">
                  <c:v>51.384309999999999</c:v>
                </c:pt>
                <c:pt idx="33">
                  <c:v>45.408619999999999</c:v>
                </c:pt>
                <c:pt idx="34">
                  <c:v>54.16769</c:v>
                </c:pt>
                <c:pt idx="35">
                  <c:v>51.310859999999998</c:v>
                </c:pt>
                <c:pt idx="36">
                  <c:v>52.482579999999999</c:v>
                </c:pt>
                <c:pt idx="37">
                  <c:v>50.377049999999997</c:v>
                </c:pt>
                <c:pt idx="38">
                  <c:v>51.021279999999997</c:v>
                </c:pt>
                <c:pt idx="39">
                  <c:v>50.37744</c:v>
                </c:pt>
                <c:pt idx="40">
                  <c:v>53.436149999999998</c:v>
                </c:pt>
                <c:pt idx="41">
                  <c:v>46.519959999999998</c:v>
                </c:pt>
                <c:pt idx="42">
                  <c:v>46.962449999999997</c:v>
                </c:pt>
                <c:pt idx="43">
                  <c:v>49.841149999999999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mort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70.721900000000005</c:v>
                </c:pt>
                <c:pt idx="1">
                  <c:v>63.946460000000002</c:v>
                </c:pt>
                <c:pt idx="2">
                  <c:v>59.264890000000001</c:v>
                </c:pt>
                <c:pt idx="3">
                  <c:v>51.113079999999997</c:v>
                </c:pt>
                <c:pt idx="4">
                  <c:v>49.430959999999999</c:v>
                </c:pt>
                <c:pt idx="5">
                  <c:v>49.273040000000002</c:v>
                </c:pt>
                <c:pt idx="6">
                  <c:v>47.518219999999999</c:v>
                </c:pt>
                <c:pt idx="7">
                  <c:v>45.37764</c:v>
                </c:pt>
                <c:pt idx="8">
                  <c:v>44.32985</c:v>
                </c:pt>
                <c:pt idx="9">
                  <c:v>44.267150000000001</c:v>
                </c:pt>
                <c:pt idx="10">
                  <c:v>43.064529999999998</c:v>
                </c:pt>
                <c:pt idx="11">
                  <c:v>42.902850000000001</c:v>
                </c:pt>
                <c:pt idx="12">
                  <c:v>42.473399999999998</c:v>
                </c:pt>
                <c:pt idx="13">
                  <c:v>40.660119999999999</c:v>
                </c:pt>
                <c:pt idx="14">
                  <c:v>33.479109999999999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6">
                  <c:v>47.518219999999999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4">
                  <c:v>49.430959999999999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8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71E-4324-B818-48D10DFAA03A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Jihočeský kraj</c:v>
                </c:pt>
                <c:pt idx="4">
                  <c:v>Tábor</c:v>
                </c:pt>
                <c:pt idx="5">
                  <c:v>Česká republika</c:v>
                </c:pt>
                <c:pt idx="6">
                  <c:v>České Budějovice</c:v>
                </c:pt>
                <c:pt idx="7">
                  <c:v>Strakonice</c:v>
                </c:pt>
                <c:pt idx="8">
                  <c:v>Český Krumlov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60.81503</c:v>
                </c:pt>
                <c:pt idx="1">
                  <c:v>54.983789999999999</c:v>
                </c:pt>
                <c:pt idx="2">
                  <c:v>49.820920000000001</c:v>
                </c:pt>
                <c:pt idx="3">
                  <c:v>49.430959999999999</c:v>
                </c:pt>
                <c:pt idx="4">
                  <c:v>48.237949999999998</c:v>
                </c:pt>
                <c:pt idx="5">
                  <c:v>47.518219999999999</c:v>
                </c:pt>
                <c:pt idx="6">
                  <c:v>46.697490000000002</c:v>
                </c:pt>
                <c:pt idx="7">
                  <c:v>45.722799999999999</c:v>
                </c:pt>
                <c:pt idx="8">
                  <c:v>42.716650000000001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B0E-4AC5-914B-E303EE86027A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Jihočeský kraj</c:v>
                </c:pt>
                <c:pt idx="4">
                  <c:v>Tábor</c:v>
                </c:pt>
                <c:pt idx="5">
                  <c:v>Česká republika</c:v>
                </c:pt>
                <c:pt idx="6">
                  <c:v>České Budějovice</c:v>
                </c:pt>
                <c:pt idx="7">
                  <c:v>Strakonice</c:v>
                </c:pt>
                <c:pt idx="8">
                  <c:v>Český Krumlov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5">
                  <c:v>47.518219999999999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0E-4AC5-914B-E303EE860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Jindřichův Hradec</c:v>
                </c:pt>
                <c:pt idx="2">
                  <c:v>Prachatice</c:v>
                </c:pt>
                <c:pt idx="3">
                  <c:v>Jihočeský kraj</c:v>
                </c:pt>
                <c:pt idx="4">
                  <c:v>Tábor</c:v>
                </c:pt>
                <c:pt idx="5">
                  <c:v>Česká republika</c:v>
                </c:pt>
                <c:pt idx="6">
                  <c:v>České Budějovice</c:v>
                </c:pt>
                <c:pt idx="7">
                  <c:v>Strakonice</c:v>
                </c:pt>
                <c:pt idx="8">
                  <c:v>Český Krumlov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3">
                  <c:v>49.430959999999999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B0E-4AC5-914B-E303EE860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8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13.772779999999999</c:v>
                </c:pt>
                <c:pt idx="1">
                  <c:v>11.57574</c:v>
                </c:pt>
                <c:pt idx="2">
                  <c:v>12.479559999999999</c:v>
                </c:pt>
                <c:pt idx="3">
                  <c:v>12.27477</c:v>
                </c:pt>
                <c:pt idx="4">
                  <c:v>11.99532</c:v>
                </c:pt>
                <c:pt idx="5">
                  <c:v>12.406219999999999</c:v>
                </c:pt>
                <c:pt idx="6">
                  <c:v>10.23503</c:v>
                </c:pt>
                <c:pt idx="7">
                  <c:v>11.32208</c:v>
                </c:pt>
                <c:pt idx="8">
                  <c:v>10.940429999999999</c:v>
                </c:pt>
                <c:pt idx="9">
                  <c:v>8.9887639999999998</c:v>
                </c:pt>
                <c:pt idx="10">
                  <c:v>10.231920000000001</c:v>
                </c:pt>
                <c:pt idx="11">
                  <c:v>9.7577850000000002</c:v>
                </c:pt>
                <c:pt idx="12">
                  <c:v>9.2432429999999997</c:v>
                </c:pt>
                <c:pt idx="13">
                  <c:v>8.8055800000000009</c:v>
                </c:pt>
                <c:pt idx="14">
                  <c:v>9.2668990000000004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65-4E09-8A10-3E5001B4B41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6.9131830000000001</c:v>
                </c:pt>
                <c:pt idx="1">
                  <c:v>7.6433119999999999</c:v>
                </c:pt>
                <c:pt idx="2">
                  <c:v>6.5940050000000001</c:v>
                </c:pt>
                <c:pt idx="3">
                  <c:v>6.475225</c:v>
                </c:pt>
                <c:pt idx="4">
                  <c:v>6.6120539999999997</c:v>
                </c:pt>
                <c:pt idx="5">
                  <c:v>6.0825290000000001</c:v>
                </c:pt>
                <c:pt idx="6">
                  <c:v>7.5056859999999999</c:v>
                </c:pt>
                <c:pt idx="7">
                  <c:v>6.2587900000000003</c:v>
                </c:pt>
                <c:pt idx="8">
                  <c:v>6.452979</c:v>
                </c:pt>
                <c:pt idx="9">
                  <c:v>7.962872</c:v>
                </c:pt>
                <c:pt idx="10">
                  <c:v>6.684857</c:v>
                </c:pt>
                <c:pt idx="11">
                  <c:v>5.8131490000000001</c:v>
                </c:pt>
                <c:pt idx="12">
                  <c:v>5.594595</c:v>
                </c:pt>
                <c:pt idx="13">
                  <c:v>5.8413250000000003</c:v>
                </c:pt>
                <c:pt idx="14">
                  <c:v>5.3316410000000003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65-4E09-8A10-3E5001B4B41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0">
                  <c:v>21.811360000000001</c:v>
                </c:pt>
                <c:pt idx="1">
                  <c:v>19.46829</c:v>
                </c:pt>
                <c:pt idx="2">
                  <c:v>19.400539999999999</c:v>
                </c:pt>
                <c:pt idx="3">
                  <c:v>17.96171</c:v>
                </c:pt>
                <c:pt idx="4">
                  <c:v>18.431830000000001</c:v>
                </c:pt>
                <c:pt idx="5">
                  <c:v>15.30011</c:v>
                </c:pt>
                <c:pt idx="6">
                  <c:v>20.773309999999999</c:v>
                </c:pt>
                <c:pt idx="7">
                  <c:v>15.588369999999999</c:v>
                </c:pt>
                <c:pt idx="8">
                  <c:v>18.31569</c:v>
                </c:pt>
                <c:pt idx="9">
                  <c:v>20.322420000000001</c:v>
                </c:pt>
                <c:pt idx="10">
                  <c:v>17.121420000000001</c:v>
                </c:pt>
                <c:pt idx="11">
                  <c:v>17.093430000000001</c:v>
                </c:pt>
                <c:pt idx="12">
                  <c:v>18.37838</c:v>
                </c:pt>
                <c:pt idx="13">
                  <c:v>23.278120000000001</c:v>
                </c:pt>
                <c:pt idx="14">
                  <c:v>18.597270000000002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65-4E09-8A10-3E5001B4B41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List1!$E$2:$E$16</c:f>
              <c:numCache>
                <c:formatCode>General</c:formatCode>
                <c:ptCount val="15"/>
                <c:pt idx="0">
                  <c:v>50.321539999999999</c:v>
                </c:pt>
                <c:pt idx="1">
                  <c:v>48.296869999999998</c:v>
                </c:pt>
                <c:pt idx="2">
                  <c:v>50.84469</c:v>
                </c:pt>
                <c:pt idx="3">
                  <c:v>53.322069999999997</c:v>
                </c:pt>
                <c:pt idx="4">
                  <c:v>47.162080000000003</c:v>
                </c:pt>
                <c:pt idx="5">
                  <c:v>48.043939999999999</c:v>
                </c:pt>
                <c:pt idx="6">
                  <c:v>51.478389999999997</c:v>
                </c:pt>
                <c:pt idx="7">
                  <c:v>42.920769999999997</c:v>
                </c:pt>
                <c:pt idx="8">
                  <c:v>47.732080000000003</c:v>
                </c:pt>
                <c:pt idx="9">
                  <c:v>48.949680000000001</c:v>
                </c:pt>
                <c:pt idx="10">
                  <c:v>48.840380000000003</c:v>
                </c:pt>
                <c:pt idx="11">
                  <c:v>43.875430000000001</c:v>
                </c:pt>
                <c:pt idx="12">
                  <c:v>42.67568</c:v>
                </c:pt>
                <c:pt idx="13">
                  <c:v>44.027900000000002</c:v>
                </c:pt>
                <c:pt idx="14">
                  <c:v>53.221200000000003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65-4E09-8A10-3E5001B4B41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X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List1!$F$2:$F$16</c:f>
              <c:numCache>
                <c:formatCode>General</c:formatCode>
                <c:ptCount val="15"/>
                <c:pt idx="0">
                  <c:v>3.1082529999999999</c:v>
                </c:pt>
                <c:pt idx="1">
                  <c:v>7.3386870000000002</c:v>
                </c:pt>
                <c:pt idx="2">
                  <c:v>7.4659399999999998</c:v>
                </c:pt>
                <c:pt idx="3">
                  <c:v>4.6171170000000004</c:v>
                </c:pt>
                <c:pt idx="4">
                  <c:v>9.4207140000000003</c:v>
                </c:pt>
                <c:pt idx="5">
                  <c:v>7.4758839999999998</c:v>
                </c:pt>
                <c:pt idx="6">
                  <c:v>4.3214560000000004</c:v>
                </c:pt>
                <c:pt idx="7">
                  <c:v>8.6029070000000001</c:v>
                </c:pt>
                <c:pt idx="8">
                  <c:v>7.5869369999999998</c:v>
                </c:pt>
                <c:pt idx="9">
                  <c:v>5.715681</c:v>
                </c:pt>
                <c:pt idx="10">
                  <c:v>7.6398359999999998</c:v>
                </c:pt>
                <c:pt idx="11">
                  <c:v>10.31142</c:v>
                </c:pt>
                <c:pt idx="12">
                  <c:v>10.86486</c:v>
                </c:pt>
                <c:pt idx="13">
                  <c:v>8.9799480000000003</c:v>
                </c:pt>
                <c:pt idx="14">
                  <c:v>6.9819110000000002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65-4E09-8A10-3E5001B4B41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Y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List1!$G$2:$G$16</c:f>
              <c:numCache>
                <c:formatCode>General</c:formatCode>
                <c:ptCount val="15"/>
                <c:pt idx="0">
                  <c:v>4.072883</c:v>
                </c:pt>
                <c:pt idx="1">
                  <c:v>5.677098</c:v>
                </c:pt>
                <c:pt idx="2">
                  <c:v>3.2152590000000001</c:v>
                </c:pt>
                <c:pt idx="3">
                  <c:v>5.3490989999999998</c:v>
                </c:pt>
                <c:pt idx="4">
                  <c:v>6.377999</c:v>
                </c:pt>
                <c:pt idx="5">
                  <c:v>10.691319999999999</c:v>
                </c:pt>
                <c:pt idx="6">
                  <c:v>5.6861259999999998</c:v>
                </c:pt>
                <c:pt idx="7">
                  <c:v>15.307079999999999</c:v>
                </c:pt>
                <c:pt idx="8">
                  <c:v>8.9718780000000002</c:v>
                </c:pt>
                <c:pt idx="9">
                  <c:v>8.0605759999999993</c:v>
                </c:pt>
                <c:pt idx="10">
                  <c:v>9.4815830000000005</c:v>
                </c:pt>
                <c:pt idx="11">
                  <c:v>13.14879</c:v>
                </c:pt>
                <c:pt idx="12">
                  <c:v>13.24324</c:v>
                </c:pt>
                <c:pt idx="13">
                  <c:v>9.0671320000000009</c:v>
                </c:pt>
                <c:pt idx="14">
                  <c:v>6.6010790000000004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65-4E09-8A10-3E5001B4B4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2726336"/>
        <c:axId val="372726728"/>
      </c:barChart>
      <c:catAx>
        <c:axId val="3727263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728"/>
        <c:crosses val="autoZero"/>
        <c:auto val="1"/>
        <c:lblAlgn val="ctr"/>
        <c:lblOffset val="100"/>
        <c:noMultiLvlLbl val="0"/>
      </c:catAx>
      <c:valAx>
        <c:axId val="372726728"/>
        <c:scaling>
          <c:orientation val="minMax"/>
          <c:max val="1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756914697373464"/>
          <c:y val="9.5982142857142863E-2"/>
          <c:w val="0.78270063975706416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Kohorta 2010-2014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0.90710000000000002</c:v>
                </c:pt>
                <c:pt idx="1">
                  <c:v>0.95709999999999995</c:v>
                </c:pt>
                <c:pt idx="2">
                  <c:v>0.9486</c:v>
                </c:pt>
                <c:pt idx="3">
                  <c:v>0.83940000000000003</c:v>
                </c:pt>
                <c:pt idx="4">
                  <c:v>0.85729999999999995</c:v>
                </c:pt>
                <c:pt idx="5">
                  <c:v>0.80740000000000001</c:v>
                </c:pt>
                <c:pt idx="6">
                  <c:v>0.78700000000000003</c:v>
                </c:pt>
                <c:pt idx="7">
                  <c:v>0.68110000000000004</c:v>
                </c:pt>
                <c:pt idx="8">
                  <c:v>0.62860000000000005</c:v>
                </c:pt>
                <c:pt idx="9">
                  <c:v>0.63739999999999997</c:v>
                </c:pt>
                <c:pt idx="10">
                  <c:v>0.6381</c:v>
                </c:pt>
                <c:pt idx="11">
                  <c:v>0.57369999999999999</c:v>
                </c:pt>
                <c:pt idx="12">
                  <c:v>0.56759999999999999</c:v>
                </c:pt>
                <c:pt idx="13">
                  <c:v>0.49769999999999998</c:v>
                </c:pt>
                <c:pt idx="14">
                  <c:v>0.47720000000000001</c:v>
                </c:pt>
                <c:pt idx="15">
                  <c:v>0.38080000000000003</c:v>
                </c:pt>
                <c:pt idx="16">
                  <c:v>0.37140000000000001</c:v>
                </c:pt>
                <c:pt idx="17">
                  <c:v>0.3997</c:v>
                </c:pt>
                <c:pt idx="18">
                  <c:v>0.21010000000000001</c:v>
                </c:pt>
                <c:pt idx="19">
                  <c:v>0.1676</c:v>
                </c:pt>
                <c:pt idx="20">
                  <c:v>0.1069</c:v>
                </c:pt>
                <c:pt idx="21">
                  <c:v>0.1089</c:v>
                </c:pt>
                <c:pt idx="22">
                  <c:v>9.4899999999999998E-2</c:v>
                </c:pt>
                <c:pt idx="23">
                  <c:v>5.2900000000000003E-2</c:v>
                </c:pt>
                <c:pt idx="24">
                  <c:v>6.1199999999999997E-2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Kohorta 2015-2019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xVal>
            <c:numRef>
              <c:f>Sheet1!$A$27:$A$51</c:f>
              <c:numCache>
                <c:formatCode>General</c:formatCode>
                <c:ptCount val="25"/>
                <c:pt idx="0">
                  <c:v>0.95140000000000002</c:v>
                </c:pt>
                <c:pt idx="1">
                  <c:v>0.97819999999999996</c:v>
                </c:pt>
                <c:pt idx="2">
                  <c:v>0.96350000000000002</c:v>
                </c:pt>
                <c:pt idx="3">
                  <c:v>0.90339999999999998</c:v>
                </c:pt>
                <c:pt idx="4">
                  <c:v>0.89129999999999998</c:v>
                </c:pt>
                <c:pt idx="5">
                  <c:v>0.86639999999999995</c:v>
                </c:pt>
                <c:pt idx="6">
                  <c:v>0.81499999999999995</c:v>
                </c:pt>
                <c:pt idx="7">
                  <c:v>0.7419</c:v>
                </c:pt>
                <c:pt idx="8">
                  <c:v>0.6411</c:v>
                </c:pt>
                <c:pt idx="9">
                  <c:v>0.67269999999999996</c:v>
                </c:pt>
                <c:pt idx="10">
                  <c:v>0.64680000000000004</c:v>
                </c:pt>
                <c:pt idx="11">
                  <c:v>0.61150000000000004</c:v>
                </c:pt>
                <c:pt idx="12">
                  <c:v>0.58199999999999996</c:v>
                </c:pt>
                <c:pt idx="13">
                  <c:v>0.55630000000000002</c:v>
                </c:pt>
                <c:pt idx="14">
                  <c:v>0.52710000000000001</c:v>
                </c:pt>
                <c:pt idx="15">
                  <c:v>0.48120000000000002</c:v>
                </c:pt>
                <c:pt idx="16">
                  <c:v>0.35799999999999998</c:v>
                </c:pt>
                <c:pt idx="17">
                  <c:v>0.44019999999999998</c:v>
                </c:pt>
                <c:pt idx="18">
                  <c:v>0.26569999999999999</c:v>
                </c:pt>
                <c:pt idx="19">
                  <c:v>0.2089</c:v>
                </c:pt>
                <c:pt idx="20">
                  <c:v>0.1653</c:v>
                </c:pt>
                <c:pt idx="21">
                  <c:v>0.1459</c:v>
                </c:pt>
                <c:pt idx="22">
                  <c:v>0.15129999999999999</c:v>
                </c:pt>
                <c:pt idx="23">
                  <c:v>9.8199999999999996E-2</c:v>
                </c:pt>
                <c:pt idx="24">
                  <c:v>0.10879999999999999</c:v>
                </c:pt>
              </c:numCache>
            </c:numRef>
          </c:xVal>
          <c:yVal>
            <c:numRef>
              <c:f>Sheet1!$C$27:$C$51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455-4B86-BABD-9343ACD16095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Perioda 2020-2022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solidFill>
                <a:srgbClr val="FFC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Sheet1!$A$52:$A$76</c:f>
              <c:numCache>
                <c:formatCode>General</c:formatCode>
                <c:ptCount val="25"/>
                <c:pt idx="0">
                  <c:v>0.98480000000000001</c:v>
                </c:pt>
                <c:pt idx="1">
                  <c:v>0.97829999999999995</c:v>
                </c:pt>
                <c:pt idx="2">
                  <c:v>0.96719999999999995</c:v>
                </c:pt>
                <c:pt idx="3">
                  <c:v>0.92600000000000005</c:v>
                </c:pt>
                <c:pt idx="4">
                  <c:v>0.91039999999999999</c:v>
                </c:pt>
                <c:pt idx="5">
                  <c:v>0.87719999999999998</c:v>
                </c:pt>
                <c:pt idx="6">
                  <c:v>0.82589999999999997</c:v>
                </c:pt>
                <c:pt idx="7">
                  <c:v>0.80579999999999996</c:v>
                </c:pt>
                <c:pt idx="8">
                  <c:v>0.70220000000000005</c:v>
                </c:pt>
                <c:pt idx="9">
                  <c:v>0.69399999999999995</c:v>
                </c:pt>
                <c:pt idx="10">
                  <c:v>0.67710000000000004</c:v>
                </c:pt>
                <c:pt idx="11">
                  <c:v>0.64710000000000001</c:v>
                </c:pt>
                <c:pt idx="12">
                  <c:v>0.61339999999999995</c:v>
                </c:pt>
                <c:pt idx="13">
                  <c:v>0.58230000000000004</c:v>
                </c:pt>
                <c:pt idx="14">
                  <c:v>0.56179999999999997</c:v>
                </c:pt>
                <c:pt idx="15">
                  <c:v>0.52270000000000005</c:v>
                </c:pt>
                <c:pt idx="16">
                  <c:v>0.4743</c:v>
                </c:pt>
                <c:pt idx="17">
                  <c:v>0.47189999999999999</c:v>
                </c:pt>
                <c:pt idx="18">
                  <c:v>0.31480000000000002</c:v>
                </c:pt>
                <c:pt idx="19">
                  <c:v>0.247</c:v>
                </c:pt>
                <c:pt idx="20">
                  <c:v>0.2072</c:v>
                </c:pt>
                <c:pt idx="21">
                  <c:v>0.18770000000000001</c:v>
                </c:pt>
                <c:pt idx="22">
                  <c:v>0.1767</c:v>
                </c:pt>
                <c:pt idx="23">
                  <c:v>0.14000000000000001</c:v>
                </c:pt>
                <c:pt idx="24">
                  <c:v>0.1232</c:v>
                </c:pt>
              </c:numCache>
            </c:numRef>
          </c:xVal>
          <c:yVal>
            <c:numRef>
              <c:f>Sheet1!$D$52:$D$76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455-4B86-BABD-9343ACD16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3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Sheet1!$A$59:$A$77</c15:sqref>
                        </c15:formulaRef>
                      </c:ext>
                    </c:extLst>
                    <c:numCache>
                      <c:formatCode>General</c:formatCode>
                      <c:ptCount val="19"/>
                      <c:pt idx="0">
                        <c:v>0.80579999999999996</c:v>
                      </c:pt>
                      <c:pt idx="1">
                        <c:v>0.70220000000000005</c:v>
                      </c:pt>
                      <c:pt idx="2">
                        <c:v>0.69399999999999995</c:v>
                      </c:pt>
                      <c:pt idx="3">
                        <c:v>0.67710000000000004</c:v>
                      </c:pt>
                      <c:pt idx="4">
                        <c:v>0.64710000000000001</c:v>
                      </c:pt>
                      <c:pt idx="5">
                        <c:v>0.61339999999999995</c:v>
                      </c:pt>
                      <c:pt idx="6">
                        <c:v>0.58230000000000004</c:v>
                      </c:pt>
                      <c:pt idx="7">
                        <c:v>0.56179999999999997</c:v>
                      </c:pt>
                      <c:pt idx="8">
                        <c:v>0.52270000000000005</c:v>
                      </c:pt>
                      <c:pt idx="9">
                        <c:v>0.4743</c:v>
                      </c:pt>
                      <c:pt idx="10">
                        <c:v>0.47189999999999999</c:v>
                      </c:pt>
                      <c:pt idx="11">
                        <c:v>0.31480000000000002</c:v>
                      </c:pt>
                      <c:pt idx="12">
                        <c:v>0.247</c:v>
                      </c:pt>
                      <c:pt idx="13">
                        <c:v>0.2072</c:v>
                      </c:pt>
                      <c:pt idx="14">
                        <c:v>0.18770000000000001</c:v>
                      </c:pt>
                      <c:pt idx="15">
                        <c:v>0.1767</c:v>
                      </c:pt>
                      <c:pt idx="16">
                        <c:v>0.14000000000000001</c:v>
                      </c:pt>
                      <c:pt idx="17">
                        <c:v>0.1232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0F5-4966-9C6C-4ADAFC8366C3}"/>
                  </c:ext>
                </c:extLst>
              </c15:ser>
            </c15:filteredScatterSeries>
            <c15:filteredScatterSeries>
              <c15:ser>
                <c:idx val="1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Sheet1!$A$78:$A$96</c15:sqref>
                        </c15:formulaRef>
                      </c:ext>
                    </c:extLst>
                    <c:numCache>
                      <c:formatCode>General</c:formatCode>
                      <c:ptCount val="19"/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0A-45F8-A7D3-F9E8CAE758E8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0"/>
            <c:spPr>
              <a:solidFill>
                <a:srgbClr val="002060"/>
              </a:solidFill>
              <a:ln>
                <a:solidFill>
                  <a:schemeClr val="tx1"/>
                </a:solidFill>
              </a:ln>
            </c:spPr>
          </c:marker>
          <c:dPt>
            <c:idx val="7"/>
            <c:marker>
              <c:spPr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8EC-4B35-832F-C40E600460FC}"/>
              </c:ext>
            </c:extLst>
          </c:dPt>
          <c:dPt>
            <c:idx val="8"/>
            <c:bubble3D val="0"/>
            <c:extLst>
              <c:ext xmlns:c16="http://schemas.microsoft.com/office/drawing/2014/chart" uri="{C3380CC4-5D6E-409C-BE32-E72D297353CC}">
                <c16:uniqueId val="{00000000-FB68-4A8D-9473-EEB04198498B}"/>
              </c:ext>
            </c:extLst>
          </c:dPt>
          <c:xVal>
            <c:numRef>
              <c:f>Sheet1!$A$2:$A$266</c:f>
              <c:numCache>
                <c:formatCode>General</c:formatCode>
                <c:ptCount val="265"/>
                <c:pt idx="0">
                  <c:v>0.26700000000000002</c:v>
                </c:pt>
                <c:pt idx="1">
                  <c:v>0.25900000000000001</c:v>
                </c:pt>
                <c:pt idx="2">
                  <c:v>0.23200000000000001</c:v>
                </c:pt>
                <c:pt idx="3">
                  <c:v>0.22600000000000001</c:v>
                </c:pt>
                <c:pt idx="4">
                  <c:v>0.219</c:v>
                </c:pt>
                <c:pt idx="5">
                  <c:v>0.21199999999999999</c:v>
                </c:pt>
                <c:pt idx="6">
                  <c:v>0.21</c:v>
                </c:pt>
                <c:pt idx="7">
                  <c:v>0.2072</c:v>
                </c:pt>
                <c:pt idx="8">
                  <c:v>0.20499999999999999</c:v>
                </c:pt>
                <c:pt idx="9">
                  <c:v>0.20300000000000001</c:v>
                </c:pt>
                <c:pt idx="10">
                  <c:v>0.20200000000000001</c:v>
                </c:pt>
                <c:pt idx="11">
                  <c:v>0.193</c:v>
                </c:pt>
                <c:pt idx="12">
                  <c:v>0.161</c:v>
                </c:pt>
                <c:pt idx="13">
                  <c:v>0.14899999999999999</c:v>
                </c:pt>
                <c:pt idx="14">
                  <c:v>0.14299999999999999</c:v>
                </c:pt>
                <c:pt idx="15">
                  <c:v>0.20200000000000001</c:v>
                </c:pt>
                <c:pt idx="16">
                  <c:v>0.21299999999999999</c:v>
                </c:pt>
                <c:pt idx="17">
                  <c:v>0.16200000000000001</c:v>
                </c:pt>
                <c:pt idx="18">
                  <c:v>0.159</c:v>
                </c:pt>
                <c:pt idx="19">
                  <c:v>0.17499999999999999</c:v>
                </c:pt>
                <c:pt idx="20">
                  <c:v>0.14699999999999999</c:v>
                </c:pt>
                <c:pt idx="21">
                  <c:v>0.17100000000000001</c:v>
                </c:pt>
                <c:pt idx="22">
                  <c:v>0.19961292968688499</c:v>
                </c:pt>
                <c:pt idx="23">
                  <c:v>0.14599999999999999</c:v>
                </c:pt>
                <c:pt idx="24">
                  <c:v>0.14599999999999999</c:v>
                </c:pt>
                <c:pt idx="25">
                  <c:v>0.157</c:v>
                </c:pt>
                <c:pt idx="26">
                  <c:v>0.13200000000000001</c:v>
                </c:pt>
                <c:pt idx="27">
                  <c:v>0.107</c:v>
                </c:pt>
                <c:pt idx="28">
                  <c:v>0.11600000000000001</c:v>
                </c:pt>
                <c:pt idx="29">
                  <c:v>8.5000000000000006E-2</c:v>
                </c:pt>
                <c:pt idx="30">
                  <c:v>0.33400000000000002</c:v>
                </c:pt>
                <c:pt idx="31">
                  <c:v>0.30599999999999999</c:v>
                </c:pt>
                <c:pt idx="32">
                  <c:v>0.308</c:v>
                </c:pt>
                <c:pt idx="33">
                  <c:v>0.30099999999999999</c:v>
                </c:pt>
                <c:pt idx="34">
                  <c:v>0.26800000000000002</c:v>
                </c:pt>
                <c:pt idx="35">
                  <c:v>0.28799999999999998</c:v>
                </c:pt>
                <c:pt idx="36">
                  <c:v>0.254</c:v>
                </c:pt>
                <c:pt idx="37">
                  <c:v>0.21488978329198899</c:v>
                </c:pt>
                <c:pt idx="38">
                  <c:v>0.27200000000000002</c:v>
                </c:pt>
                <c:pt idx="39">
                  <c:v>0.26600000000000001</c:v>
                </c:pt>
                <c:pt idx="40">
                  <c:v>0.25</c:v>
                </c:pt>
                <c:pt idx="41">
                  <c:v>0.26600000000000001</c:v>
                </c:pt>
                <c:pt idx="42">
                  <c:v>0.22700000000000001</c:v>
                </c:pt>
                <c:pt idx="43">
                  <c:v>0.186</c:v>
                </c:pt>
                <c:pt idx="44">
                  <c:v>0.217</c:v>
                </c:pt>
              </c:numCache>
            </c:numRef>
          </c:xVal>
          <c:yVal>
            <c:numRef>
              <c:f>Sheet1!$B$2:$B$266</c:f>
              <c:numCache>
                <c:formatCode>General</c:formatCode>
                <c:ptCount val="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0"/>
          <c:order val="2"/>
          <c:tx>
            <c:strRef>
              <c:f>Sheet1!$C$1</c:f>
              <c:strCache>
                <c:ptCount val="1"/>
                <c:pt idx="0">
                  <c:v>ČR_low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Sheet1!$A$17:$A$31</c:f>
              <c:numCache>
                <c:formatCode>General</c:formatCode>
                <c:ptCount val="15"/>
                <c:pt idx="0">
                  <c:v>0.20200000000000001</c:v>
                </c:pt>
                <c:pt idx="1">
                  <c:v>0.21299999999999999</c:v>
                </c:pt>
                <c:pt idx="2">
                  <c:v>0.16200000000000001</c:v>
                </c:pt>
                <c:pt idx="3">
                  <c:v>0.159</c:v>
                </c:pt>
                <c:pt idx="4">
                  <c:v>0.17499999999999999</c:v>
                </c:pt>
                <c:pt idx="5">
                  <c:v>0.14699999999999999</c:v>
                </c:pt>
                <c:pt idx="6">
                  <c:v>0.17100000000000001</c:v>
                </c:pt>
                <c:pt idx="7">
                  <c:v>0.19961292968688499</c:v>
                </c:pt>
                <c:pt idx="8">
                  <c:v>0.14599999999999999</c:v>
                </c:pt>
                <c:pt idx="9">
                  <c:v>0.14599999999999999</c:v>
                </c:pt>
                <c:pt idx="10">
                  <c:v>0.157</c:v>
                </c:pt>
                <c:pt idx="11">
                  <c:v>0.13200000000000001</c:v>
                </c:pt>
                <c:pt idx="12">
                  <c:v>0.107</c:v>
                </c:pt>
                <c:pt idx="13">
                  <c:v>0.11600000000000001</c:v>
                </c:pt>
                <c:pt idx="14">
                  <c:v>8.5000000000000006E-2</c:v>
                </c:pt>
              </c:numCache>
            </c:numRef>
          </c:xVal>
          <c:yVal>
            <c:numRef>
              <c:f>Sheet1!$C$17:$C$31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E6-46C6-BA62-E0C855890E1D}"/>
            </c:ext>
          </c:extLst>
        </c:ser>
        <c:ser>
          <c:idx val="1"/>
          <c:order val="3"/>
          <c:tx>
            <c:strRef>
              <c:f>Sheet1!$D$1</c:f>
              <c:strCache>
                <c:ptCount val="1"/>
                <c:pt idx="0">
                  <c:v>ČR_upp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Sheet1!$A$32:$A$56</c:f>
              <c:numCache>
                <c:formatCode>General</c:formatCode>
                <c:ptCount val="25"/>
                <c:pt idx="0">
                  <c:v>0.33400000000000002</c:v>
                </c:pt>
                <c:pt idx="1">
                  <c:v>0.30599999999999999</c:v>
                </c:pt>
                <c:pt idx="2">
                  <c:v>0.308</c:v>
                </c:pt>
                <c:pt idx="3">
                  <c:v>0.30099999999999999</c:v>
                </c:pt>
                <c:pt idx="4">
                  <c:v>0.26800000000000002</c:v>
                </c:pt>
                <c:pt idx="5">
                  <c:v>0.28799999999999998</c:v>
                </c:pt>
                <c:pt idx="6">
                  <c:v>0.254</c:v>
                </c:pt>
                <c:pt idx="7">
                  <c:v>0.21488978329198899</c:v>
                </c:pt>
                <c:pt idx="8">
                  <c:v>0.27200000000000002</c:v>
                </c:pt>
                <c:pt idx="9">
                  <c:v>0.26600000000000001</c:v>
                </c:pt>
                <c:pt idx="10">
                  <c:v>0.25</c:v>
                </c:pt>
                <c:pt idx="11">
                  <c:v>0.26600000000000001</c:v>
                </c:pt>
                <c:pt idx="12">
                  <c:v>0.22700000000000001</c:v>
                </c:pt>
                <c:pt idx="13">
                  <c:v>0.186</c:v>
                </c:pt>
                <c:pt idx="14">
                  <c:v>0.217</c:v>
                </c:pt>
              </c:numCache>
            </c:numRef>
          </c:xVal>
          <c:yVal>
            <c:numRef>
              <c:f>Sheet1!$D$32:$D$56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E6-46C6-BA62-E0C855890E1D}"/>
            </c:ext>
          </c:extLst>
        </c:ser>
        <c:ser>
          <c:idx val="2"/>
          <c:order val="4"/>
          <c:tx>
            <c:strRef>
              <c:f>Sheet1!$E$1</c:f>
              <c:strCache>
                <c:ptCount val="1"/>
                <c:pt idx="0">
                  <c:v>CZ</c:v>
                </c:pt>
              </c:strCache>
            </c:strRef>
          </c:tx>
          <c:spPr>
            <a:ln w="19050" cap="sq">
              <a:solidFill>
                <a:srgbClr val="C00000"/>
              </a:solidFill>
              <a:prstDash val="dash"/>
              <a:miter lim="800000"/>
            </a:ln>
          </c:spPr>
          <c:marker>
            <c:symbol val="none"/>
          </c:marker>
          <c:xVal>
            <c:numRef>
              <c:f>Sheet1!$E$2:$E$16</c:f>
              <c:numCache>
                <c:formatCode>General</c:formatCode>
                <c:ptCount val="15"/>
                <c:pt idx="0">
                  <c:v>0.2072</c:v>
                </c:pt>
                <c:pt idx="1">
                  <c:v>0.2072</c:v>
                </c:pt>
                <c:pt idx="2">
                  <c:v>0.2072</c:v>
                </c:pt>
                <c:pt idx="3">
                  <c:v>0.2072</c:v>
                </c:pt>
                <c:pt idx="4">
                  <c:v>0.2072</c:v>
                </c:pt>
                <c:pt idx="5">
                  <c:v>0.2072</c:v>
                </c:pt>
                <c:pt idx="6">
                  <c:v>0.2072</c:v>
                </c:pt>
                <c:pt idx="7">
                  <c:v>0.2072</c:v>
                </c:pt>
                <c:pt idx="8">
                  <c:v>0.2072</c:v>
                </c:pt>
                <c:pt idx="9">
                  <c:v>0.2072</c:v>
                </c:pt>
                <c:pt idx="10">
                  <c:v>0.2072</c:v>
                </c:pt>
                <c:pt idx="11">
                  <c:v>0.2072</c:v>
                </c:pt>
                <c:pt idx="12">
                  <c:v>0.2072</c:v>
                </c:pt>
                <c:pt idx="13">
                  <c:v>0.2072</c:v>
                </c:pt>
                <c:pt idx="14">
                  <c:v>0.2072</c:v>
                </c:pt>
              </c:numCache>
            </c:numRef>
          </c:xVal>
          <c:yVal>
            <c:numRef>
              <c:f>Sheet1!$B$2:$B$16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7E6-46C6-BA62-E0C855890E1D}"/>
            </c:ext>
          </c:extLst>
        </c:ser>
        <c:ser>
          <c:idx val="3"/>
          <c:order val="5"/>
          <c:tx>
            <c:strRef>
              <c:f>Sheet1!$F$1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Sheet1!$A$82:$A$106</c:f>
              <c:numCache>
                <c:formatCode>General</c:formatCode>
                <c:ptCount val="25"/>
              </c:numCache>
            </c:numRef>
          </c:xVal>
          <c:yVal>
            <c:numRef>
              <c:f>Sheet1!$F$82:$F$106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7E6-46C6-BA62-E0C855890E1D}"/>
            </c:ext>
          </c:extLst>
        </c:ser>
        <c:ser>
          <c:idx val="5"/>
          <c:order val="6"/>
          <c:tx>
            <c:strRef>
              <c:f>Sheet1!$G$1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Sheet1!$A$107:$A$131</c:f>
              <c:numCache>
                <c:formatCode>General</c:formatCode>
                <c:ptCount val="25"/>
              </c:numCache>
            </c:numRef>
          </c:xVal>
          <c:yVal>
            <c:numRef>
              <c:f>Sheet1!$G$107:$G$131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7E6-46C6-BA62-E0C855890E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4"/>
                <c:order val="1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square"/>
                  <c:size val="10"/>
                  <c:spPr>
                    <a:solidFill>
                      <a:srgbClr val="FF0000"/>
                    </a:solidFill>
                    <a:ln w="6350">
                      <a:solidFill>
                        <a:schemeClr val="tx1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Sheet1!$A$2:$A$266</c15:sqref>
                        </c15:formulaRef>
                      </c:ext>
                    </c:extLst>
                    <c:numCache>
                      <c:formatCode>General</c:formatCode>
                      <c:ptCount val="265"/>
                      <c:pt idx="0">
                        <c:v>0.26700000000000002</c:v>
                      </c:pt>
                      <c:pt idx="1">
                        <c:v>0.25900000000000001</c:v>
                      </c:pt>
                      <c:pt idx="2">
                        <c:v>0.23200000000000001</c:v>
                      </c:pt>
                      <c:pt idx="3">
                        <c:v>0.22600000000000001</c:v>
                      </c:pt>
                      <c:pt idx="4">
                        <c:v>0.219</c:v>
                      </c:pt>
                      <c:pt idx="5">
                        <c:v>0.21199999999999999</c:v>
                      </c:pt>
                      <c:pt idx="6">
                        <c:v>0.21</c:v>
                      </c:pt>
                      <c:pt idx="7">
                        <c:v>0.2072</c:v>
                      </c:pt>
                      <c:pt idx="8">
                        <c:v>0.20499999999999999</c:v>
                      </c:pt>
                      <c:pt idx="9">
                        <c:v>0.20300000000000001</c:v>
                      </c:pt>
                      <c:pt idx="10">
                        <c:v>0.20200000000000001</c:v>
                      </c:pt>
                      <c:pt idx="11">
                        <c:v>0.193</c:v>
                      </c:pt>
                      <c:pt idx="12">
                        <c:v>0.161</c:v>
                      </c:pt>
                      <c:pt idx="13">
                        <c:v>0.14899999999999999</c:v>
                      </c:pt>
                      <c:pt idx="14">
                        <c:v>0.14299999999999999</c:v>
                      </c:pt>
                      <c:pt idx="15">
                        <c:v>0.20200000000000001</c:v>
                      </c:pt>
                      <c:pt idx="16">
                        <c:v>0.21299999999999999</c:v>
                      </c:pt>
                      <c:pt idx="17">
                        <c:v>0.16200000000000001</c:v>
                      </c:pt>
                      <c:pt idx="18">
                        <c:v>0.159</c:v>
                      </c:pt>
                      <c:pt idx="19">
                        <c:v>0.17499999999999999</c:v>
                      </c:pt>
                      <c:pt idx="20">
                        <c:v>0.14699999999999999</c:v>
                      </c:pt>
                      <c:pt idx="21">
                        <c:v>0.17100000000000001</c:v>
                      </c:pt>
                      <c:pt idx="22">
                        <c:v>0.19961292968688499</c:v>
                      </c:pt>
                      <c:pt idx="23">
                        <c:v>0.14599999999999999</c:v>
                      </c:pt>
                      <c:pt idx="24">
                        <c:v>0.14599999999999999</c:v>
                      </c:pt>
                      <c:pt idx="25">
                        <c:v>0.157</c:v>
                      </c:pt>
                      <c:pt idx="26">
                        <c:v>0.13200000000000001</c:v>
                      </c:pt>
                      <c:pt idx="27">
                        <c:v>0.107</c:v>
                      </c:pt>
                      <c:pt idx="28">
                        <c:v>0.11600000000000001</c:v>
                      </c:pt>
                      <c:pt idx="29">
                        <c:v>8.5000000000000006E-2</c:v>
                      </c:pt>
                      <c:pt idx="30">
                        <c:v>0.33400000000000002</c:v>
                      </c:pt>
                      <c:pt idx="31">
                        <c:v>0.30599999999999999</c:v>
                      </c:pt>
                      <c:pt idx="32">
                        <c:v>0.308</c:v>
                      </c:pt>
                      <c:pt idx="33">
                        <c:v>0.30099999999999999</c:v>
                      </c:pt>
                      <c:pt idx="34">
                        <c:v>0.26800000000000002</c:v>
                      </c:pt>
                      <c:pt idx="35">
                        <c:v>0.28799999999999998</c:v>
                      </c:pt>
                      <c:pt idx="36">
                        <c:v>0.254</c:v>
                      </c:pt>
                      <c:pt idx="37">
                        <c:v>0.21488978329198899</c:v>
                      </c:pt>
                      <c:pt idx="38">
                        <c:v>0.27200000000000002</c:v>
                      </c:pt>
                      <c:pt idx="39">
                        <c:v>0.26600000000000001</c:v>
                      </c:pt>
                      <c:pt idx="40">
                        <c:v>0.25</c:v>
                      </c:pt>
                      <c:pt idx="41">
                        <c:v>0.26600000000000001</c:v>
                      </c:pt>
                      <c:pt idx="42">
                        <c:v>0.22700000000000001</c:v>
                      </c:pt>
                      <c:pt idx="43">
                        <c:v>0.186</c:v>
                      </c:pt>
                      <c:pt idx="44">
                        <c:v>0.217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92BF-4A47-AE06-D2CDCCFC9767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553250647036122"/>
          <c:y val="0.1513741818872098"/>
          <c:w val="0.63946058329738675"/>
          <c:h val="0.8082071259377863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Středočeský kraj</c:v>
                </c:pt>
                <c:pt idx="1">
                  <c:v>Hl. m. Praha</c:v>
                </c:pt>
                <c:pt idx="2">
                  <c:v>Moravskoslezský kraj</c:v>
                </c:pt>
                <c:pt idx="3">
                  <c:v>Ústecký kraj</c:v>
                </c:pt>
                <c:pt idx="4">
                  <c:v>Jihomoravský kraj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Královéhradecký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Vysočina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508.4</c:v>
                </c:pt>
                <c:pt idx="1">
                  <c:v>571</c:v>
                </c:pt>
                <c:pt idx="2">
                  <c:v>424.8</c:v>
                </c:pt>
                <c:pt idx="3">
                  <c:v>443.6</c:v>
                </c:pt>
                <c:pt idx="4">
                  <c:v>386.6</c:v>
                </c:pt>
                <c:pt idx="5">
                  <c:v>239.4</c:v>
                </c:pt>
                <c:pt idx="6">
                  <c:v>231.6</c:v>
                </c:pt>
                <c:pt idx="7">
                  <c:v>229</c:v>
                </c:pt>
                <c:pt idx="8">
                  <c:v>241.4</c:v>
                </c:pt>
                <c:pt idx="9">
                  <c:v>248.4</c:v>
                </c:pt>
                <c:pt idx="10">
                  <c:v>175.2</c:v>
                </c:pt>
                <c:pt idx="11">
                  <c:v>198.4</c:v>
                </c:pt>
                <c:pt idx="12">
                  <c:v>167.4</c:v>
                </c:pt>
                <c:pt idx="13">
                  <c:v>73.400000000000006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BE-4860-B2D7-6FDE2933679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Středočeský kraj</c:v>
                </c:pt>
                <c:pt idx="1">
                  <c:v>Hl. m. Praha</c:v>
                </c:pt>
                <c:pt idx="2">
                  <c:v>Moravskoslezský kraj</c:v>
                </c:pt>
                <c:pt idx="3">
                  <c:v>Ústecký kraj</c:v>
                </c:pt>
                <c:pt idx="4">
                  <c:v>Jihomoravský kraj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Královéhradecký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Vysočina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177</c:v>
                </c:pt>
                <c:pt idx="1">
                  <c:v>39.4</c:v>
                </c:pt>
                <c:pt idx="2">
                  <c:v>147.4</c:v>
                </c:pt>
                <c:pt idx="3">
                  <c:v>79.599999999999994</c:v>
                </c:pt>
                <c:pt idx="4">
                  <c:v>109.6</c:v>
                </c:pt>
                <c:pt idx="5">
                  <c:v>82.8</c:v>
                </c:pt>
                <c:pt idx="6">
                  <c:v>59.8</c:v>
                </c:pt>
                <c:pt idx="7">
                  <c:v>49.4</c:v>
                </c:pt>
                <c:pt idx="8">
                  <c:v>29.2</c:v>
                </c:pt>
                <c:pt idx="9">
                  <c:v>18.600000000000001</c:v>
                </c:pt>
                <c:pt idx="10">
                  <c:v>61</c:v>
                </c:pt>
                <c:pt idx="11">
                  <c:v>36.4</c:v>
                </c:pt>
                <c:pt idx="12">
                  <c:v>54.8</c:v>
                </c:pt>
                <c:pt idx="13">
                  <c:v>97.4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BE-4860-B2D7-6FDE29336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  <c:min val="0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5593775753963336"/>
          <c:y val="2.0546647505874042E-2"/>
          <c:w val="0.51641109212886238"/>
          <c:h val="5.3728242120119181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778507191182152"/>
          <c:y val="0.13329213538786594"/>
          <c:w val="0.65522854138760855"/>
          <c:h val="0.8435122520901595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Hl. m. Praha</c:v>
                </c:pt>
                <c:pt idx="1">
                  <c:v>Plzeňský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Pardubický kraj</c:v>
                </c:pt>
                <c:pt idx="5">
                  <c:v>Královéhradecký kraj</c:v>
                </c:pt>
                <c:pt idx="6">
                  <c:v>Česká republika</c:v>
                </c:pt>
                <c:pt idx="7">
                  <c:v>Olomoucký kraj</c:v>
                </c:pt>
                <c:pt idx="8">
                  <c:v>Jihomoravský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Moravskoslezský kraj</c:v>
                </c:pt>
                <c:pt idx="12">
                  <c:v>Středočeský kraj</c:v>
                </c:pt>
                <c:pt idx="13">
                  <c:v>Vysočina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0.93545216251638275</c:v>
                </c:pt>
                <c:pt idx="1">
                  <c:v>0.93033707865168547</c:v>
                </c:pt>
                <c:pt idx="2">
                  <c:v>0.89209164818920916</c:v>
                </c:pt>
                <c:pt idx="3">
                  <c:v>0.84785932721712531</c:v>
                </c:pt>
                <c:pt idx="4">
                  <c:v>0.84497444633730834</c:v>
                </c:pt>
                <c:pt idx="5">
                  <c:v>0.82255747126436785</c:v>
                </c:pt>
                <c:pt idx="6">
                  <c:v>0.79768700968656769</c:v>
                </c:pt>
                <c:pt idx="7">
                  <c:v>0.79478380233356216</c:v>
                </c:pt>
                <c:pt idx="8">
                  <c:v>0.77912132204756146</c:v>
                </c:pt>
                <c:pt idx="9">
                  <c:v>0.75337533753375341</c:v>
                </c:pt>
                <c:pt idx="10">
                  <c:v>0.74301675977653636</c:v>
                </c:pt>
                <c:pt idx="11">
                  <c:v>0.74239776301992311</c:v>
                </c:pt>
                <c:pt idx="12">
                  <c:v>0.74175663845929385</c:v>
                </c:pt>
                <c:pt idx="13">
                  <c:v>0.74174428450465701</c:v>
                </c:pt>
                <c:pt idx="14">
                  <c:v>0.42974238875878218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F8-4F61-ACC2-1879E8EAC35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List1!$A$2:$A$16</c:f>
              <c:strCache>
                <c:ptCount val="15"/>
                <c:pt idx="0">
                  <c:v>Hl. m. Praha</c:v>
                </c:pt>
                <c:pt idx="1">
                  <c:v>Plzeňský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Pardubický kraj</c:v>
                </c:pt>
                <c:pt idx="5">
                  <c:v>Královéhradecký kraj</c:v>
                </c:pt>
                <c:pt idx="6">
                  <c:v>Česká republika</c:v>
                </c:pt>
                <c:pt idx="7">
                  <c:v>Olomoucký kraj</c:v>
                </c:pt>
                <c:pt idx="8">
                  <c:v>Jihomoravský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Moravskoslezský kraj</c:v>
                </c:pt>
                <c:pt idx="12">
                  <c:v>Středočeský kraj</c:v>
                </c:pt>
                <c:pt idx="13">
                  <c:v>Vysočina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6.4547837483617296E-2</c:v>
                </c:pt>
                <c:pt idx="1">
                  <c:v>6.9662921348314616E-2</c:v>
                </c:pt>
                <c:pt idx="2">
                  <c:v>0.10790835181079082</c:v>
                </c:pt>
                <c:pt idx="3">
                  <c:v>0.1521406727828746</c:v>
                </c:pt>
                <c:pt idx="4">
                  <c:v>0.15502555366269163</c:v>
                </c:pt>
                <c:pt idx="5">
                  <c:v>0.17744252873563218</c:v>
                </c:pt>
                <c:pt idx="6">
                  <c:v>0.20231299031343225</c:v>
                </c:pt>
                <c:pt idx="7">
                  <c:v>0.20521619766643789</c:v>
                </c:pt>
                <c:pt idx="8">
                  <c:v>0.22087867795243851</c:v>
                </c:pt>
                <c:pt idx="9">
                  <c:v>0.24662466246624662</c:v>
                </c:pt>
                <c:pt idx="10">
                  <c:v>0.25698324022346369</c:v>
                </c:pt>
                <c:pt idx="11">
                  <c:v>0.25760223698007689</c:v>
                </c:pt>
                <c:pt idx="12">
                  <c:v>0.25824336154070615</c:v>
                </c:pt>
                <c:pt idx="13">
                  <c:v>0.25825571549534293</c:v>
                </c:pt>
                <c:pt idx="14">
                  <c:v>0.57025761124121777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8F8-4F61-ACC2-1879E8EAC3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998560763986897"/>
          <c:y val="9.647896535196222E-3"/>
          <c:w val="0.52372979580969747"/>
          <c:h val="5.6577425868895158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6598C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0"/>
              <a:lstStyle/>
              <a:p>
                <a:pPr algn="ctr">
                  <a:defRPr lang="en-US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2.9411764705882353E-2</c:v>
                </c:pt>
                <c:pt idx="1">
                  <c:v>5.9125964010282778E-2</c:v>
                </c:pt>
                <c:pt idx="2">
                  <c:v>0.19794344473007713</c:v>
                </c:pt>
                <c:pt idx="3">
                  <c:v>0.44974874371859297</c:v>
                </c:pt>
                <c:pt idx="4">
                  <c:v>0.43596059113300495</c:v>
                </c:pt>
                <c:pt idx="5">
                  <c:v>0.44471153846153844</c:v>
                </c:pt>
                <c:pt idx="6">
                  <c:v>0.50645994832041341</c:v>
                </c:pt>
                <c:pt idx="7">
                  <c:v>0.55188679245283023</c:v>
                </c:pt>
                <c:pt idx="8">
                  <c:v>0.54755784061696655</c:v>
                </c:pt>
                <c:pt idx="9">
                  <c:v>0.53589743589743588</c:v>
                </c:pt>
                <c:pt idx="10">
                  <c:v>0.63592233009708743</c:v>
                </c:pt>
                <c:pt idx="11">
                  <c:v>0.63054187192118227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26-4FF8-9B74-4D4161884DF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8.056655498020103E-2</c:v>
                </c:pt>
                <c:pt idx="1">
                  <c:v>0.15048320294523701</c:v>
                </c:pt>
                <c:pt idx="2">
                  <c:v>0.21163939487496142</c:v>
                </c:pt>
                <c:pt idx="3">
                  <c:v>0.25712121212121214</c:v>
                </c:pt>
                <c:pt idx="4">
                  <c:v>0.30007251631617116</c:v>
                </c:pt>
                <c:pt idx="5">
                  <c:v>0.3163614708947447</c:v>
                </c:pt>
                <c:pt idx="6">
                  <c:v>0.32639210242171834</c:v>
                </c:pt>
                <c:pt idx="7">
                  <c:v>0.39089848308051339</c:v>
                </c:pt>
                <c:pt idx="8">
                  <c:v>0.40413354531001588</c:v>
                </c:pt>
                <c:pt idx="9">
                  <c:v>0.43252372526942257</c:v>
                </c:pt>
                <c:pt idx="10">
                  <c:v>0.44466343238326256</c:v>
                </c:pt>
                <c:pt idx="11">
                  <c:v>0.49300015053439711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0F-4F58-A914-5187636E9B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Rok diagnózy</a:t>
                </a:r>
                <a:r>
                  <a:rPr lang="cs-CZ" baseline="0" dirty="0"/>
                  <a:t> dle NOR</a:t>
                </a:r>
                <a:endParaRPr lang="cs-CZ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CC9900">
                <a:alpha val="29804"/>
              </a:srgbClr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spPr>
              <a:solidFill>
                <a:srgbClr val="CC9900">
                  <a:alpha val="30000"/>
                </a:srgbClr>
              </a:solidFill>
              <a:ln w="25399">
                <a:noFill/>
              </a:ln>
            </c:spPr>
            <c:extLst>
              <c:ext xmlns:c16="http://schemas.microsoft.com/office/drawing/2014/chart" uri="{C3380CC4-5D6E-409C-BE32-E72D297353CC}">
                <c16:uniqueId val="{00000001-320E-4DB5-A083-7C86FE26AF51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Česká republika</c:v>
                </c:pt>
                <c:pt idx="2">
                  <c:v>Český Krumlov</c:v>
                </c:pt>
                <c:pt idx="3">
                  <c:v>Prachatice</c:v>
                </c:pt>
                <c:pt idx="4">
                  <c:v>Tábor</c:v>
                </c:pt>
                <c:pt idx="5">
                  <c:v>Jihočeský kraj</c:v>
                </c:pt>
                <c:pt idx="6">
                  <c:v>Jindřichův Hradec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148.17179999999999</c:v>
                </c:pt>
                <c:pt idx="1">
                  <c:v>141.5523</c:v>
                </c:pt>
                <c:pt idx="2">
                  <c:v>141.2216</c:v>
                </c:pt>
                <c:pt idx="3">
                  <c:v>139.02529999999999</c:v>
                </c:pt>
                <c:pt idx="4">
                  <c:v>136.49940000000001</c:v>
                </c:pt>
                <c:pt idx="5">
                  <c:v>135.64590000000001</c:v>
                </c:pt>
                <c:pt idx="6">
                  <c:v>133.4074</c:v>
                </c:pt>
                <c:pt idx="7">
                  <c:v>132.33519999999999</c:v>
                </c:pt>
                <c:pt idx="8">
                  <c:v>126.7392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20E-4DB5-A083-7C86FE26AF51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Česká republika</c:v>
                </c:pt>
                <c:pt idx="2">
                  <c:v>Český Krumlov</c:v>
                </c:pt>
                <c:pt idx="3">
                  <c:v>Prachatice</c:v>
                </c:pt>
                <c:pt idx="4">
                  <c:v>Tábor</c:v>
                </c:pt>
                <c:pt idx="5">
                  <c:v>Jihočeský kraj</c:v>
                </c:pt>
                <c:pt idx="6">
                  <c:v>Jindřichův Hradec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1">
                  <c:v>141.5523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20E-4DB5-A083-7C86FE26AF51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Česká republika</c:v>
                </c:pt>
                <c:pt idx="2">
                  <c:v>Český Krumlov</c:v>
                </c:pt>
                <c:pt idx="3">
                  <c:v>Prachatice</c:v>
                </c:pt>
                <c:pt idx="4">
                  <c:v>Tábor</c:v>
                </c:pt>
                <c:pt idx="5">
                  <c:v>Jihočeský kraj</c:v>
                </c:pt>
                <c:pt idx="6">
                  <c:v>Jindřichův Hradec</c:v>
                </c:pt>
                <c:pt idx="7">
                  <c:v>České Budějovice</c:v>
                </c:pt>
                <c:pt idx="8">
                  <c:v>Strakonice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5">
                  <c:v>135.64590000000001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20E-4DB5-A083-7C86FE26AF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5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832777777777778"/>
          <c:y val="0.10215963945420746"/>
          <c:w val="0.83483240740740727"/>
          <c:h val="0.568795588925129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Zařazení pacienti podle věku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FC-4AC8-95C9-42F69E1EFCF2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FC-4AC8-95C9-42F69E1EFCF2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FC-4AC8-95C9-42F69E1EFCF2}"/>
              </c:ext>
            </c:extLst>
          </c:dPt>
          <c:dPt>
            <c:idx val="8"/>
            <c:invertIfNegative val="0"/>
            <c:bubble3D val="0"/>
            <c:spPr>
              <a:solidFill>
                <a:srgbClr val="DA2B47"/>
              </a:solidFill>
              <a:ln>
                <a:solidFill>
                  <a:srgbClr val="DA2B47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0FC-4AC8-95C9-42F69E1EFCF2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4E2D0043-B835-4D65-9D4E-F0406435044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0FC-4AC8-95C9-42F69E1EFCF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CFE0BF4-11E6-47F7-9B5F-35579169F7A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80FC-4AC8-95C9-42F69E1EFCF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1C72D6AE-E762-472E-B15D-D2A071D3765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0FC-4AC8-95C9-42F69E1EFCF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884A31B6-095B-4B33-B07D-53F5294A9C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0FC-4AC8-95C9-42F69E1EFCF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DD3718B7-4213-4EFD-A842-E294D659463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80FC-4AC8-95C9-42F69E1EFCF2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07B8B03-38CE-45DD-9D3B-B4875A1627F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80FC-4AC8-95C9-42F69E1EFCF2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37E48E88-43FB-4D91-B8F5-CDCCE168CF0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80FC-4AC8-95C9-42F69E1EFCF2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C6AF63F9-1C0E-45D4-BCC2-3418EC97635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80FC-4AC8-95C9-42F69E1EFCF2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A097BCE8-5B0F-4BCC-A6AB-32F5CBDABAF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0FC-4AC8-95C9-42F69E1EFCF2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14BCD28-C7B5-44EE-A271-0160E3DE448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80FC-4AC8-95C9-42F69E1EFCF2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8104F912-3E9A-4898-8486-57C6CA1565A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80FC-4AC8-95C9-42F69E1EFCF2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CC820DFD-487F-4F5E-A759-46FD18B93D1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80FC-4AC8-95C9-42F69E1EFCF2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7DE926CB-60D7-4A46-AF71-0A1BC45011C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80FC-4AC8-95C9-42F69E1EFCF2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07A9A3A9-F21D-4C91-BB37-7769C5DB7D1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80FC-4AC8-95C9-42F69E1EFC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accent6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Hlavní město Praha</c:v>
                </c:pt>
                <c:pt idx="1">
                  <c:v>Královéhradecký kraj</c:v>
                </c:pt>
                <c:pt idx="2">
                  <c:v>Ústecký kraj</c:v>
                </c:pt>
                <c:pt idx="3">
                  <c:v>Vysočina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Jihomoravský kraj</c:v>
                </c:pt>
                <c:pt idx="7">
                  <c:v>Pardubický kraj</c:v>
                </c:pt>
                <c:pt idx="8">
                  <c:v>Jihočeský kraj</c:v>
                </c:pt>
                <c:pt idx="9">
                  <c:v>Olomoucký kraj</c:v>
                </c:pt>
                <c:pt idx="10">
                  <c:v>Zlínský kraj</c:v>
                </c:pt>
                <c:pt idx="11">
                  <c:v>Moravskoslezský kraj</c:v>
                </c:pt>
                <c:pt idx="12">
                  <c:v>Liberecký kraj</c:v>
                </c:pt>
                <c:pt idx="13">
                  <c:v>Plzeňský kraj</c:v>
                </c:pt>
              </c:strCache>
            </c:strRef>
          </c:cat>
          <c:val>
            <c:numRef>
              <c:f>List1!$B$2:$B$15</c:f>
              <c:numCache>
                <c:formatCode>0.0%</c:formatCode>
                <c:ptCount val="14"/>
                <c:pt idx="0">
                  <c:v>0.56802721088435371</c:v>
                </c:pt>
                <c:pt idx="1">
                  <c:v>0.5061224489795918</c:v>
                </c:pt>
                <c:pt idx="2">
                  <c:v>0.50335570469798663</c:v>
                </c:pt>
                <c:pt idx="3">
                  <c:v>0.47004608294930877</c:v>
                </c:pt>
                <c:pt idx="4">
                  <c:v>0.46296296296296297</c:v>
                </c:pt>
                <c:pt idx="5">
                  <c:v>0.45070422535211269</c:v>
                </c:pt>
                <c:pt idx="6">
                  <c:v>0.44015444015444016</c:v>
                </c:pt>
                <c:pt idx="7">
                  <c:v>0.42857142857142855</c:v>
                </c:pt>
                <c:pt idx="8">
                  <c:v>0.41818181818181815</c:v>
                </c:pt>
                <c:pt idx="9">
                  <c:v>0.39350180505415161</c:v>
                </c:pt>
                <c:pt idx="10">
                  <c:v>0.38976377952755903</c:v>
                </c:pt>
                <c:pt idx="11">
                  <c:v>0.38174273858921159</c:v>
                </c:pt>
                <c:pt idx="12">
                  <c:v>0.37696335078534032</c:v>
                </c:pt>
                <c:pt idx="13">
                  <c:v>0.36625514403292181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List1!$C$2:$C$15</c15:f>
                <c15:dlblRangeCache>
                  <c:ptCount val="14"/>
                </c15:dlblRangeCache>
              </c15:datalabelsRange>
            </c:ext>
            <c:ext xmlns:c16="http://schemas.microsoft.com/office/drawing/2014/chart" uri="{C3380CC4-5D6E-409C-BE32-E72D297353CC}">
              <c16:uniqueId val="{00000012-80FC-4AC8-95C9-42F69E1EFC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721060200"/>
        <c:axId val="721057848"/>
      </c:bar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  <c:max val="0.70000000000000007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1" dirty="0">
                    <a:solidFill>
                      <a:schemeClr val="bg2">
                        <a:lumMod val="10000"/>
                      </a:schemeClr>
                    </a:solidFill>
                    <a:latin typeface="Arial (Základní text)"/>
                  </a:rPr>
                  <a:t>Podíl</a:t>
                </a:r>
                <a:r>
                  <a:rPr lang="cs-CZ" sz="1100" b="1" baseline="0" dirty="0">
                    <a:solidFill>
                      <a:schemeClr val="bg2">
                        <a:lumMod val="10000"/>
                      </a:schemeClr>
                    </a:solidFill>
                    <a:latin typeface="Arial (Základní text)"/>
                  </a:rPr>
                  <a:t> zapojených IČZ v rámci kraje</a:t>
                </a:r>
                <a:endParaRPr lang="cs-CZ" sz="1100" b="1" dirty="0">
                  <a:solidFill>
                    <a:schemeClr val="bg2">
                      <a:lumMod val="10000"/>
                    </a:schemeClr>
                  </a:solidFill>
                  <a:latin typeface="Arial (Základní text)"/>
                </a:endParaRPr>
              </a:p>
            </c:rich>
          </c:tx>
          <c:layout>
            <c:manualLayout>
              <c:xMode val="edge"/>
              <c:yMode val="edge"/>
              <c:x val="3.7388546958492544E-2"/>
              <c:y val="6.206922508995629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  <c:majorUnit val="5.000000000000001E-2"/>
        <c:minorUnit val="1.0000000000000002E-3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Podíl</a:t>
            </a:r>
            <a:r>
              <a:rPr lang="cs-CZ" sz="140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oslovených osob v jednotlivých krajích</a:t>
            </a:r>
            <a:endParaRPr lang="en-US" sz="140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0.24370324074074073"/>
          <c:y val="2.450426965010044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4832777777777778"/>
          <c:y val="0.10215963945420746"/>
          <c:w val="0.83483240740740727"/>
          <c:h val="0.529239125264180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Zařazení pacienti podle věku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AF0-4FAA-9B77-2AFEEB415B5B}"/>
              </c:ext>
            </c:extLst>
          </c:dPt>
          <c:dPt>
            <c:idx val="2"/>
            <c:invertIfNegative val="0"/>
            <c:bubble3D val="0"/>
            <c:spPr>
              <a:solidFill>
                <a:srgbClr val="DA2B47"/>
              </a:solidFill>
              <a:ln>
                <a:solidFill>
                  <a:srgbClr val="DA2B47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AF0-4FAA-9B77-2AFEEB415B5B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AF0-4FAA-9B77-2AFEEB415B5B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AF0-4FAA-9B77-2AFEEB415B5B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4BD5234C-7936-48D1-BBD6-9CEB8ACC5278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EAF0-4FAA-9B77-2AFEEB415B5B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665B2622-F63B-4342-A355-7E07A81EC48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EAF0-4FAA-9B77-2AFEEB415B5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36F0225-31B7-48A0-946B-D9F841CB688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EAF0-4FAA-9B77-2AFEEB415B5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3FF2671E-C05D-40E5-850F-7566C8FC7F8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EAF0-4FAA-9B77-2AFEEB415B5B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3D84D861-9E2D-41B9-8480-8653A35EC83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EAF0-4FAA-9B77-2AFEEB415B5B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8DBFF25A-6B2B-48E4-978F-1DA1D8AF3F8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EAF0-4FAA-9B77-2AFEEB415B5B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2D47473-5F36-4E85-9245-EE4BA16A1F9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EAF0-4FAA-9B77-2AFEEB415B5B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780C0388-0207-4787-8CAB-CB92CDCE272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EAF0-4FAA-9B77-2AFEEB415B5B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AA094980-72C5-477B-9559-CD7EFB357A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EAF0-4FAA-9B77-2AFEEB415B5B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0855BF0B-9C7E-4B7C-BA26-44172BEED90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EAF0-4FAA-9B77-2AFEEB415B5B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A2F2C553-1091-4E9C-886F-1954BCBF7EA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EAF0-4FAA-9B77-2AFEEB415B5B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6F9622FD-9473-43E5-81E1-CAB56E7161F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EAF0-4FAA-9B77-2AFEEB415B5B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84BECA3A-26F4-4EF6-B78E-2B941C9CAAB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EAF0-4FAA-9B77-2AFEEB415B5B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7F73BC98-90C2-4ECD-A1C5-E52147DCD2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EAF0-4FAA-9B77-2AFEEB415B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accent6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Ústecký kraj</c:v>
                </c:pt>
                <c:pt idx="1">
                  <c:v>Hlavní město Praha</c:v>
                </c:pt>
                <c:pt idx="2">
                  <c:v>Jihočeský kraj</c:v>
                </c:pt>
                <c:pt idx="3">
                  <c:v>Královéhradecký kraj</c:v>
                </c:pt>
                <c:pt idx="4">
                  <c:v>Středočeský kraj</c:v>
                </c:pt>
                <c:pt idx="5">
                  <c:v>Moravskoslezský kraj</c:v>
                </c:pt>
                <c:pt idx="6">
                  <c:v>Karlovarský kraj</c:v>
                </c:pt>
                <c:pt idx="7">
                  <c:v>Kraj Vysočina</c:v>
                </c:pt>
                <c:pt idx="8">
                  <c:v>Jihomoravský kraj</c:v>
                </c:pt>
                <c:pt idx="9">
                  <c:v>Pardubický kraj</c:v>
                </c:pt>
                <c:pt idx="10">
                  <c:v>Liberecký kraj</c:v>
                </c:pt>
                <c:pt idx="11">
                  <c:v>Olomoucký kraj</c:v>
                </c:pt>
                <c:pt idx="12">
                  <c:v>Plzeňský kraj</c:v>
                </c:pt>
                <c:pt idx="13">
                  <c:v>Zlínský kraj</c:v>
                </c:pt>
              </c:strCache>
            </c:strRef>
          </c:cat>
          <c:val>
            <c:numRef>
              <c:f>List1!$B$2:$B$15</c:f>
              <c:numCache>
                <c:formatCode>0.0%</c:formatCode>
                <c:ptCount val="14"/>
                <c:pt idx="0">
                  <c:v>1.8418059552075306E-2</c:v>
                </c:pt>
                <c:pt idx="1">
                  <c:v>1.6969536021852118E-2</c:v>
                </c:pt>
                <c:pt idx="2">
                  <c:v>1.530566482580116E-2</c:v>
                </c:pt>
                <c:pt idx="3">
                  <c:v>1.473566484297071E-2</c:v>
                </c:pt>
                <c:pt idx="4">
                  <c:v>1.3668954411257237E-2</c:v>
                </c:pt>
                <c:pt idx="5">
                  <c:v>1.2969193529899604E-2</c:v>
                </c:pt>
                <c:pt idx="6">
                  <c:v>1.2561261300104917E-2</c:v>
                </c:pt>
                <c:pt idx="7">
                  <c:v>1.1911423774882085E-2</c:v>
                </c:pt>
                <c:pt idx="8">
                  <c:v>1.1708641383840913E-2</c:v>
                </c:pt>
                <c:pt idx="9">
                  <c:v>1.0880252220335264E-2</c:v>
                </c:pt>
                <c:pt idx="10">
                  <c:v>1.0067405328781786E-2</c:v>
                </c:pt>
                <c:pt idx="11">
                  <c:v>7.9931805514573285E-3</c:v>
                </c:pt>
                <c:pt idx="12">
                  <c:v>7.7963520324908437E-3</c:v>
                </c:pt>
                <c:pt idx="13">
                  <c:v>6.5131265081483222E-3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List1!$C$2:$C$16</c15:f>
                <c15:dlblRangeCache>
                  <c:ptCount val="15"/>
                </c15:dlblRangeCache>
              </c15:datalabelsRange>
            </c:ext>
            <c:ext xmlns:c16="http://schemas.microsoft.com/office/drawing/2014/chart" uri="{C3380CC4-5D6E-409C-BE32-E72D297353CC}">
              <c16:uniqueId val="{00000012-EAF0-4FAA-9B77-2AFEEB415B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721060200"/>
        <c:axId val="721057848"/>
      </c:bar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  <c:max val="2.0000000000000004E-2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1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Podíl</a:t>
                </a:r>
                <a:r>
                  <a:rPr lang="cs-CZ" sz="1100" b="1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osob v rámci kraje bydliště</a:t>
                </a:r>
                <a:endParaRPr lang="cs-CZ" sz="1100" b="1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3.3960396361456986E-2"/>
              <c:y val="6.069419810220204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%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  <c:majorUnit val="2.0000000000000005E-3"/>
        <c:minorUnit val="1.0000000000000002E-3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i="0" u="none" strike="noStrike" kern="1200" spc="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oslovením u praktického lékaře a návštěvou pneumologa</a:t>
            </a:r>
            <a:endParaRPr lang="en-US" sz="1400" b="1" i="0" u="none" strike="noStrike" kern="1200" spc="0" baseline="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7.9149429636220583E-2"/>
          <c:y val="2.31436239543797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48399661514189"/>
          <c:y val="0.1688928737228296"/>
          <c:w val="0.69548031709262337"/>
          <c:h val="0.440810637319822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medián čekací doby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41-4D28-912C-0B43AC76816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41-4D28-912C-0B43AC76816E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41-4D28-912C-0B43AC76816E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941-4D28-912C-0B43AC76816E}"/>
              </c:ext>
            </c:extLst>
          </c:dPt>
          <c:dPt>
            <c:idx val="10"/>
            <c:invertIfNegative val="0"/>
            <c:bubble3D val="0"/>
            <c:spPr>
              <a:solidFill>
                <a:srgbClr val="DA2B47">
                  <a:lumMod val="60000"/>
                  <a:lumOff val="40000"/>
                </a:srgbClr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501E-483F-957F-CA8FFB328052}"/>
              </c:ext>
            </c:extLst>
          </c:dPt>
          <c:cat>
            <c:strRef>
              <c:f>List1!$A$2:$A$15</c:f>
              <c:strCache>
                <c:ptCount val="14"/>
                <c:pt idx="0">
                  <c:v>Olomoucký kraj</c:v>
                </c:pt>
                <c:pt idx="1">
                  <c:v>Ústecký kraj</c:v>
                </c:pt>
                <c:pt idx="2">
                  <c:v>Moravskoslezský kraj</c:v>
                </c:pt>
                <c:pt idx="3">
                  <c:v>Plzeňský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Hlavní město Praha</c:v>
                </c:pt>
                <c:pt idx="8">
                  <c:v>Jihomoravský kraj</c:v>
                </c:pt>
                <c:pt idx="9">
                  <c:v>Karlovarský kraj</c:v>
                </c:pt>
                <c:pt idx="10">
                  <c:v>Jihočeský kraj</c:v>
                </c:pt>
                <c:pt idx="11">
                  <c:v>Kraj Vysočina</c:v>
                </c:pt>
                <c:pt idx="12">
                  <c:v>Středočeský kraj</c:v>
                </c:pt>
                <c:pt idx="13">
                  <c:v>Pardubický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41</c:v>
                </c:pt>
                <c:pt idx="1">
                  <c:v>52</c:v>
                </c:pt>
                <c:pt idx="2">
                  <c:v>55</c:v>
                </c:pt>
                <c:pt idx="3">
                  <c:v>55</c:v>
                </c:pt>
                <c:pt idx="4">
                  <c:v>57</c:v>
                </c:pt>
                <c:pt idx="5">
                  <c:v>57</c:v>
                </c:pt>
                <c:pt idx="6">
                  <c:v>62</c:v>
                </c:pt>
                <c:pt idx="7">
                  <c:v>64</c:v>
                </c:pt>
                <c:pt idx="8">
                  <c:v>65</c:v>
                </c:pt>
                <c:pt idx="9">
                  <c:v>68</c:v>
                </c:pt>
                <c:pt idx="10">
                  <c:v>68</c:v>
                </c:pt>
                <c:pt idx="11">
                  <c:v>71</c:v>
                </c:pt>
                <c:pt idx="12">
                  <c:v>76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F941-4D28-912C-0B43AC7681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axId val="721060200"/>
        <c:axId val="721057848"/>
      </c:barChart>
      <c:lineChart>
        <c:grouping val="stacke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Počet vyšetřených osob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DA2B47"/>
              </a:solidFill>
              <a:ln w="9525">
                <a:solidFill>
                  <a:srgbClr val="DA2B47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-2.2722429827959623E-2"/>
                  <c:y val="-2.66885958786226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733-4F47-A2B2-B959FF1AB478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E36-458C-B7C6-365B77325727}"/>
                </c:ext>
              </c:extLst>
            </c:dLbl>
            <c:dLbl>
              <c:idx val="10"/>
              <c:layout>
                <c:manualLayout>
                  <c:x val="-2.5139861219143852E-2"/>
                  <c:y val="-3.255255493307705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t" anchorCtr="0">
                    <a:spAutoFit/>
                  </a:bodyPr>
                  <a:lstStyle/>
                  <a:p>
                    <a:pPr>
                      <a:defRPr sz="1000" b="1" i="0" u="none" strike="noStrike" kern="1200" baseline="0">
                        <a:solidFill>
                          <a:schemeClr val="bg2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9772619A-78C2-4972-A045-9A551B3046BB}" type="VALUE">
                      <a:rPr lang="en-US" b="1">
                        <a:solidFill>
                          <a:schemeClr val="bg2">
                            <a:lumMod val="10000"/>
                          </a:schemeClr>
                        </a:solidFill>
                      </a:rPr>
                      <a:pPr>
                        <a:defRPr b="1">
                          <a:solidFill>
                            <a:schemeClr val="bg2">
                              <a:lumMod val="10000"/>
                            </a:schemeClr>
                          </a:solidFill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7658-46CE-AC94-DF6CFB3C99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Olomoucký kraj</c:v>
                </c:pt>
                <c:pt idx="1">
                  <c:v>Ústecký kraj</c:v>
                </c:pt>
                <c:pt idx="2">
                  <c:v>Moravskoslezský kraj</c:v>
                </c:pt>
                <c:pt idx="3">
                  <c:v>Plzeňský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Hlavní město Praha</c:v>
                </c:pt>
                <c:pt idx="8">
                  <c:v>Jihomoravský kraj</c:v>
                </c:pt>
                <c:pt idx="9">
                  <c:v>Karlovarský kraj</c:v>
                </c:pt>
                <c:pt idx="10">
                  <c:v>Jihočeský kraj</c:v>
                </c:pt>
                <c:pt idx="11">
                  <c:v>Kraj Vysočina</c:v>
                </c:pt>
                <c:pt idx="12">
                  <c:v>Středočeský kraj</c:v>
                </c:pt>
                <c:pt idx="13">
                  <c:v>Pardubický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200</c:v>
                </c:pt>
                <c:pt idx="1">
                  <c:v>507</c:v>
                </c:pt>
                <c:pt idx="2">
                  <c:v>602</c:v>
                </c:pt>
                <c:pt idx="3">
                  <c:v>144</c:v>
                </c:pt>
                <c:pt idx="4">
                  <c:v>130</c:v>
                </c:pt>
                <c:pt idx="5">
                  <c:v>244</c:v>
                </c:pt>
                <c:pt idx="6">
                  <c:v>193</c:v>
                </c:pt>
                <c:pt idx="7">
                  <c:v>1127</c:v>
                </c:pt>
                <c:pt idx="8">
                  <c:v>530</c:v>
                </c:pt>
                <c:pt idx="9">
                  <c:v>171</c:v>
                </c:pt>
                <c:pt idx="10">
                  <c:v>263</c:v>
                </c:pt>
                <c:pt idx="11">
                  <c:v>186</c:v>
                </c:pt>
                <c:pt idx="12">
                  <c:v>536</c:v>
                </c:pt>
                <c:pt idx="13">
                  <c:v>165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658-46CE-AC94-DF6CFB3C9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60883023"/>
        <c:axId val="1776381167"/>
      </c:line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u="none" strike="noStrike" kern="120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Medián rozdílu doby mezi vyšetřeními (dny)</a:t>
                </a:r>
              </a:p>
            </c:rich>
          </c:tx>
          <c:layout>
            <c:manualLayout>
              <c:xMode val="edge"/>
              <c:yMode val="edge"/>
              <c:x val="3.4545615461729982E-2"/>
              <c:y val="7.065411261742085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</c:valAx>
      <c:valAx>
        <c:axId val="1776381167"/>
        <c:scaling>
          <c:orientation val="minMax"/>
        </c:scaling>
        <c:delete val="0"/>
        <c:axPos val="r"/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Počet</a:t>
                </a:r>
                <a:r>
                  <a:rPr lang="cs-CZ" sz="1100" b="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vyšetřených osob</a:t>
                </a:r>
                <a:endParaRPr lang="cs-CZ" sz="1100" b="0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.85755372260299989"/>
              <c:y val="0.2162423137428023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760883023"/>
        <c:crosses val="max"/>
        <c:crossBetween val="between"/>
      </c:valAx>
      <c:catAx>
        <c:axId val="1760883023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76381167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i="0" u="none" strike="noStrike" kern="1200" spc="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vyšetřením u pneumologa a následným LDCT</a:t>
            </a:r>
            <a:endParaRPr lang="en-US" sz="1400" b="1" i="0" u="none" strike="noStrike" kern="1200" spc="0" baseline="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0.12632165153752881"/>
          <c:y val="2.31436239543797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48399661514189"/>
          <c:y val="0.1688928737228296"/>
          <c:w val="0.69548031709262337"/>
          <c:h val="0.440810637319822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medián čekací doby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41-4D28-912C-0B43AC76816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41-4D28-912C-0B43AC76816E}"/>
              </c:ext>
            </c:extLst>
          </c:dPt>
          <c:dPt>
            <c:idx val="3"/>
            <c:invertIfNegative val="0"/>
            <c:bubble3D val="0"/>
            <c:spPr>
              <a:solidFill>
                <a:srgbClr val="DA2B47">
                  <a:lumMod val="60000"/>
                  <a:lumOff val="40000"/>
                </a:srgbClr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41-4D28-912C-0B43AC76816E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941-4D28-912C-0B43AC76816E}"/>
              </c:ext>
            </c:extLst>
          </c:dPt>
          <c:cat>
            <c:strRef>
              <c:f>List1!$A$2:$A$15</c:f>
              <c:strCache>
                <c:ptCount val="14"/>
                <c:pt idx="0">
                  <c:v>Kraj Vysočina</c:v>
                </c:pt>
                <c:pt idx="1">
                  <c:v>Jihomoravský kraj</c:v>
                </c:pt>
                <c:pt idx="2">
                  <c:v>Královéhradecký kraj</c:v>
                </c:pt>
                <c:pt idx="3">
                  <c:v>Jihočeský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Zlínský kraj</c:v>
                </c:pt>
                <c:pt idx="9">
                  <c:v>Plzeňský kraj</c:v>
                </c:pt>
                <c:pt idx="10">
                  <c:v>Moravskoslezský kraj</c:v>
                </c:pt>
                <c:pt idx="11">
                  <c:v>Ústecký kraj</c:v>
                </c:pt>
                <c:pt idx="12">
                  <c:v>Pardubický kraj</c:v>
                </c:pt>
                <c:pt idx="13">
                  <c:v>Karlovarský kraj*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38</c:v>
                </c:pt>
                <c:pt idx="1">
                  <c:v>39</c:v>
                </c:pt>
                <c:pt idx="2">
                  <c:v>42</c:v>
                </c:pt>
                <c:pt idx="3">
                  <c:v>49</c:v>
                </c:pt>
                <c:pt idx="4">
                  <c:v>49</c:v>
                </c:pt>
                <c:pt idx="5">
                  <c:v>58</c:v>
                </c:pt>
                <c:pt idx="6">
                  <c:v>78</c:v>
                </c:pt>
                <c:pt idx="7">
                  <c:v>83</c:v>
                </c:pt>
                <c:pt idx="8">
                  <c:v>99</c:v>
                </c:pt>
                <c:pt idx="9">
                  <c:v>100</c:v>
                </c:pt>
                <c:pt idx="10">
                  <c:v>111</c:v>
                </c:pt>
                <c:pt idx="11">
                  <c:v>205</c:v>
                </c:pt>
                <c:pt idx="12">
                  <c:v>223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F941-4D28-912C-0B43AC7681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axId val="721060200"/>
        <c:axId val="721057848"/>
      </c:barChart>
      <c:lineChart>
        <c:grouping val="stacke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Počet vyšetřených osob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DA2B47"/>
              </a:solidFill>
              <a:ln w="9525">
                <a:solidFill>
                  <a:srgbClr val="DA2B47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4570285137701774E-2"/>
                  <c:y val="-2.054725558989133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13B-4082-B9D8-65F1C767CB71}"/>
                </c:ext>
              </c:extLst>
            </c:dLbl>
            <c:dLbl>
              <c:idx val="1"/>
              <c:layout>
                <c:manualLayout>
                  <c:x val="-2.2722429827959623E-2"/>
                  <c:y val="-2.668859587862260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733-4F47-A2B2-B959FF1AB478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13B-4082-B9D8-65F1C767CB71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13B-4082-B9D8-65F1C767CB71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F13B-4082-B9D8-65F1C767CB71}"/>
                </c:ext>
              </c:extLst>
            </c:dLbl>
            <c:dLbl>
              <c:idx val="5"/>
              <c:layout>
                <c:manualLayout>
                  <c:x val="-2.4570285137701833E-2"/>
                  <c:y val="-2.92261145727837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13B-4082-B9D8-65F1C767CB7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F13B-4082-B9D8-65F1C767CB71}"/>
                </c:ext>
              </c:extLst>
            </c:dLbl>
            <c:dLbl>
              <c:idx val="10"/>
              <c:layout>
                <c:manualLayout>
                  <c:x val="-2.1886651768382909E-2"/>
                  <c:y val="-3.2552597671991285E-2"/>
                </c:manualLayout>
              </c:layout>
              <c:tx>
                <c:rich>
                  <a:bodyPr/>
                  <a:lstStyle/>
                  <a:p>
                    <a:fld id="{9772619A-78C2-4972-A045-9A551B3046BB}" type="VALUE">
                      <a:rPr lang="en-US" b="1">
                        <a:solidFill>
                          <a:schemeClr val="bg1"/>
                        </a:solidFill>
                      </a:rPr>
                      <a:pPr/>
                      <a:t>[HODNOTA]</a:t>
                    </a:fld>
                    <a:endParaRPr lang="cs-CZ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7658-46CE-AC94-DF6CFB3C99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Kraj Vysočina</c:v>
                </c:pt>
                <c:pt idx="1">
                  <c:v>Jihomoravský kraj</c:v>
                </c:pt>
                <c:pt idx="2">
                  <c:v>Královéhradecký kraj</c:v>
                </c:pt>
                <c:pt idx="3">
                  <c:v>Jihočeský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Zlínský kraj</c:v>
                </c:pt>
                <c:pt idx="9">
                  <c:v>Plzeňský kraj</c:v>
                </c:pt>
                <c:pt idx="10">
                  <c:v>Moravskoslezský kraj</c:v>
                </c:pt>
                <c:pt idx="11">
                  <c:v>Ústecký kraj</c:v>
                </c:pt>
                <c:pt idx="12">
                  <c:v>Pardubický kraj</c:v>
                </c:pt>
                <c:pt idx="13">
                  <c:v>Karlovarský kraj*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168</c:v>
                </c:pt>
                <c:pt idx="1">
                  <c:v>611</c:v>
                </c:pt>
                <c:pt idx="2">
                  <c:v>377</c:v>
                </c:pt>
                <c:pt idx="3">
                  <c:v>337</c:v>
                </c:pt>
                <c:pt idx="4">
                  <c:v>1893</c:v>
                </c:pt>
                <c:pt idx="5">
                  <c:v>259</c:v>
                </c:pt>
                <c:pt idx="6">
                  <c:v>621</c:v>
                </c:pt>
                <c:pt idx="7">
                  <c:v>172</c:v>
                </c:pt>
                <c:pt idx="8">
                  <c:v>214</c:v>
                </c:pt>
                <c:pt idx="9">
                  <c:v>210</c:v>
                </c:pt>
                <c:pt idx="10">
                  <c:v>400</c:v>
                </c:pt>
                <c:pt idx="11">
                  <c:v>418</c:v>
                </c:pt>
                <c:pt idx="12">
                  <c:v>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658-46CE-AC94-DF6CFB3C9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60883023"/>
        <c:axId val="1776381167"/>
      </c:line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u="none" strike="noStrike" kern="120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Medián rozdílu doby mezi vyšetřeními (dny)</a:t>
                </a:r>
              </a:p>
            </c:rich>
          </c:tx>
          <c:layout>
            <c:manualLayout>
              <c:xMode val="edge"/>
              <c:yMode val="edge"/>
              <c:x val="3.4545615461729982E-2"/>
              <c:y val="7.065411261742085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</c:valAx>
      <c:valAx>
        <c:axId val="1776381167"/>
        <c:scaling>
          <c:orientation val="minMax"/>
        </c:scaling>
        <c:delete val="0"/>
        <c:axPos val="r"/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Počet</a:t>
                </a:r>
                <a:r>
                  <a:rPr lang="cs-CZ" sz="1100" b="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vyšetřených osob</a:t>
                </a:r>
                <a:endParaRPr lang="cs-CZ" sz="1100" b="0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.85755372260299989"/>
              <c:y val="0.2162423137428023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760883023"/>
        <c:crosses val="max"/>
        <c:crossBetween val="between"/>
      </c:valAx>
      <c:catAx>
        <c:axId val="1760883023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76381167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Výsledek LDCT </a:t>
            </a:r>
            <a:r>
              <a:rPr lang="cs-CZ" sz="1400" b="1" dirty="0">
                <a:solidFill>
                  <a:srgbClr val="C00000"/>
                </a:solidFill>
                <a:latin typeface="Arial (Základní text)"/>
              </a:rPr>
              <a:t>v</a:t>
            </a:r>
            <a:r>
              <a:rPr lang="cs-CZ" sz="1400" b="1" baseline="0" dirty="0">
                <a:solidFill>
                  <a:srgbClr val="C00000"/>
                </a:solidFill>
                <a:latin typeface="Arial (Základní text)"/>
              </a:rPr>
              <a:t> Jihočeském kraji </a:t>
            </a:r>
            <a:r>
              <a:rPr lang="cs-CZ" sz="1400" b="1" baseline="0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(N = 632)</a:t>
            </a:r>
            <a:endParaRPr lang="cs-CZ" sz="1400" b="1" dirty="0">
              <a:solidFill>
                <a:schemeClr val="bg2">
                  <a:lumMod val="10000"/>
                </a:schemeClr>
              </a:solidFill>
              <a:latin typeface="Arial (Základní text)"/>
            </a:endParaRPr>
          </a:p>
        </c:rich>
      </c:tx>
      <c:layout>
        <c:manualLayout>
          <c:xMode val="edge"/>
          <c:yMode val="edge"/>
          <c:x val="0.13376908013016486"/>
          <c:y val="2.5202122548150102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accent6">
                  <a:lumMod val="2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7687871741167863"/>
          <c:y val="0.20171268153388522"/>
          <c:w val="0.45735501577170767"/>
          <c:h val="0.65833161381636307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Výsledek CT vstupního vyšetření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rgbClr val="E7E6E6">
                  <a:lumMod val="9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9B-4377-BB78-D4A3B2A87822}"/>
              </c:ext>
            </c:extLst>
          </c:dPt>
          <c:dPt>
            <c:idx val="1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E9B-4377-BB78-D4A3B2A87822}"/>
              </c:ext>
            </c:extLst>
          </c:dPt>
          <c:dPt>
            <c:idx val="2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E9B-4377-BB78-D4A3B2A87822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E9B-4377-BB78-D4A3B2A87822}"/>
              </c:ext>
            </c:extLst>
          </c:dPt>
          <c:dPt>
            <c:idx val="4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E9B-4377-BB78-D4A3B2A87822}"/>
              </c:ext>
            </c:extLst>
          </c:dPt>
          <c:dLbls>
            <c:dLbl>
              <c:idx val="0"/>
              <c:layout>
                <c:manualLayout>
                  <c:x val="0.1509430423633201"/>
                  <c:y val="-2.2739232575194918E-2"/>
                </c:manualLayout>
              </c:layout>
              <c:tx>
                <c:rich>
                  <a:bodyPr/>
                  <a:lstStyle/>
                  <a:p>
                    <a:fld id="{D5841C55-CB2C-4B3E-8412-7917087E23DF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E9B-4377-BB78-D4A3B2A8782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2A49D2D-B4E7-4065-B37A-B612B017C45D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6E9B-4377-BB78-D4A3B2A87822}"/>
                </c:ext>
              </c:extLst>
            </c:dLbl>
            <c:dLbl>
              <c:idx val="2"/>
              <c:layout>
                <c:manualLayout>
                  <c:x val="-9.1483383904574472E-2"/>
                  <c:y val="-3.5997424087504783E-3"/>
                </c:manualLayout>
              </c:layout>
              <c:tx>
                <c:rich>
                  <a:bodyPr/>
                  <a:lstStyle/>
                  <a:p>
                    <a:fld id="{F78D6D12-C656-410C-BE7E-DE3897CC3F55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6E9B-4377-BB78-D4A3B2A87822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accent6">
                      <a:lumMod val="2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List1!$A$2:$A$4</c:f>
              <c:strCache>
                <c:ptCount val="3"/>
                <c:pt idx="0">
                  <c:v>Neurčitý (N = 53)</c:v>
                </c:pt>
                <c:pt idx="1">
                  <c:v>Negativní (N = 562)</c:v>
                </c:pt>
                <c:pt idx="2">
                  <c:v>Pozitivní (N = 17)</c:v>
                </c:pt>
              </c:strCache>
            </c:strRef>
          </c:cat>
          <c:val>
            <c:numRef>
              <c:f>List1!$B$2:$B$4</c:f>
              <c:numCache>
                <c:formatCode>General</c:formatCode>
                <c:ptCount val="3"/>
                <c:pt idx="0">
                  <c:v>53</c:v>
                </c:pt>
                <c:pt idx="1">
                  <c:v>562</c:v>
                </c:pt>
                <c:pt idx="2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E9B-4377-BB78-D4A3B2A878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350346259461811"/>
          <c:y val="0.89010580512343107"/>
          <c:w val="0.76764417666065876"/>
          <c:h val="7.64979542170412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 w="31750">
      <a:solidFill>
        <a:srgbClr val="DA2B47"/>
      </a:solidFill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Výsledek LDCT</a:t>
            </a:r>
            <a:r>
              <a:rPr lang="cs-CZ" sz="1400" b="1" baseline="0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  (N = 13 274)</a:t>
            </a:r>
            <a:endParaRPr lang="cs-CZ" sz="1400" b="1" dirty="0">
              <a:solidFill>
                <a:schemeClr val="bg2">
                  <a:lumMod val="10000"/>
                </a:schemeClr>
              </a:solidFill>
              <a:latin typeface="Arial (Základní text)"/>
            </a:endParaRPr>
          </a:p>
        </c:rich>
      </c:tx>
      <c:layout>
        <c:manualLayout>
          <c:xMode val="edge"/>
          <c:yMode val="edge"/>
          <c:x val="0.2484508668251674"/>
          <c:y val="2.5202122548150102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accent6">
                  <a:lumMod val="2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2394861500705379"/>
          <c:y val="0.19247871450800788"/>
          <c:w val="0.45735501577170767"/>
          <c:h val="0.65833161381636307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Výsledek CT vstupního vyšetření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rgbClr val="E7E6E6">
                  <a:lumMod val="9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114-430C-B907-09654765C665}"/>
              </c:ext>
            </c:extLst>
          </c:dPt>
          <c:dPt>
            <c:idx val="1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114-430C-B907-09654765C665}"/>
              </c:ext>
            </c:extLst>
          </c:dPt>
          <c:dPt>
            <c:idx val="2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114-430C-B907-09654765C665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114-430C-B907-09654765C665}"/>
              </c:ext>
            </c:extLst>
          </c:dPt>
          <c:dPt>
            <c:idx val="4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114-430C-B907-09654765C665}"/>
              </c:ext>
            </c:extLst>
          </c:dPt>
          <c:dLbls>
            <c:dLbl>
              <c:idx val="0"/>
              <c:layout>
                <c:manualLayout>
                  <c:x val="0.1509430423633201"/>
                  <c:y val="-2.2739232575194918E-2"/>
                </c:manualLayout>
              </c:layout>
              <c:tx>
                <c:rich>
                  <a:bodyPr/>
                  <a:lstStyle/>
                  <a:p>
                    <a:fld id="{D5841C55-CB2C-4B3E-8412-7917087E23DF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3114-430C-B907-09654765C6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2A49D2D-B4E7-4065-B37A-B612B017C45D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3114-430C-B907-09654765C665}"/>
                </c:ext>
              </c:extLst>
            </c:dLbl>
            <c:dLbl>
              <c:idx val="2"/>
              <c:layout>
                <c:manualLayout>
                  <c:x val="-9.1483383904574472E-2"/>
                  <c:y val="-3.5997424087504783E-3"/>
                </c:manualLayout>
              </c:layout>
              <c:tx>
                <c:rich>
                  <a:bodyPr/>
                  <a:lstStyle/>
                  <a:p>
                    <a:fld id="{F78D6D12-C656-410C-BE7E-DE3897CC3F55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3114-430C-B907-09654765C66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accent6">
                      <a:lumMod val="2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List1!$A$2:$A$4</c:f>
              <c:strCache>
                <c:ptCount val="3"/>
                <c:pt idx="0">
                  <c:v>Neurčitý (N = 949)</c:v>
                </c:pt>
                <c:pt idx="1">
                  <c:v>Negativní (N = 11 839)</c:v>
                </c:pt>
                <c:pt idx="2">
                  <c:v>Pozitivní (N = 486)</c:v>
                </c:pt>
              </c:strCache>
            </c:strRef>
          </c:cat>
          <c:val>
            <c:numRef>
              <c:f>List1!$B$2:$B$4</c:f>
              <c:numCache>
                <c:formatCode>General</c:formatCode>
                <c:ptCount val="3"/>
                <c:pt idx="0">
                  <c:v>949</c:v>
                </c:pt>
                <c:pt idx="1">
                  <c:v>11839</c:v>
                </c:pt>
                <c:pt idx="2">
                  <c:v>486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114-430C-B907-09654765C6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2627596945963592E-2"/>
          <c:y val="0.8776080715677298"/>
          <c:w val="0.76764417666065876"/>
          <c:h val="7.64979542170412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31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leukémie (C91–C95)</c:v>
                </c:pt>
                <c:pt idx="7">
                  <c:v>ZN žaludku (C16)</c:v>
                </c:pt>
                <c:pt idx="8">
                  <c:v>ZN jater a intrahepatálních žlučových cest (C22)</c:v>
                </c:pt>
                <c:pt idx="9">
                  <c:v>ZN močového měchýře (C67)</c:v>
                </c:pt>
                <c:pt idx="10">
                  <c:v>ZN mozku, míchy a jiných částí CNS (C70–C72)</c:v>
                </c:pt>
                <c:pt idx="11">
                  <c:v>ZN hlavy a krku (C00–C14, C30–C31)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ZN dělohy (C54, C55)</c:v>
                </c:pt>
                <c:pt idx="17">
                  <c:v>mnohočetný myelom (C90)</c:v>
                </c:pt>
                <c:pt idx="18">
                  <c:v>zhoubný melanom kůže (C43)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49.430959999999999</c:v>
                </c:pt>
                <c:pt idx="1">
                  <c:v>32.323819999999998</c:v>
                </c:pt>
                <c:pt idx="2">
                  <c:v>23.584299999999999</c:v>
                </c:pt>
                <c:pt idx="3">
                  <c:v>16.921189999999999</c:v>
                </c:pt>
                <c:pt idx="4">
                  <c:v>15.30965</c:v>
                </c:pt>
                <c:pt idx="5">
                  <c:v>9.8242089999999997</c:v>
                </c:pt>
                <c:pt idx="6">
                  <c:v>8.9254639999999998</c:v>
                </c:pt>
                <c:pt idx="7">
                  <c:v>8.8944729999999996</c:v>
                </c:pt>
                <c:pt idx="8">
                  <c:v>8.5535700000000006</c:v>
                </c:pt>
                <c:pt idx="9">
                  <c:v>8.4915870000000009</c:v>
                </c:pt>
                <c:pt idx="10">
                  <c:v>7.4998690000000003</c:v>
                </c:pt>
                <c:pt idx="11">
                  <c:v>7.2829309999999996</c:v>
                </c:pt>
                <c:pt idx="12">
                  <c:v>6.3841859999999997</c:v>
                </c:pt>
                <c:pt idx="13">
                  <c:v>5.8573360000000001</c:v>
                </c:pt>
                <c:pt idx="14">
                  <c:v>5.733371</c:v>
                </c:pt>
                <c:pt idx="15">
                  <c:v>5.5164330000000001</c:v>
                </c:pt>
                <c:pt idx="16">
                  <c:v>4.2767850000000003</c:v>
                </c:pt>
                <c:pt idx="17">
                  <c:v>4.2767850000000003</c:v>
                </c:pt>
                <c:pt idx="18">
                  <c:v>3.8738990000000002</c:v>
                </c:pt>
                <c:pt idx="19">
                  <c:v>2.8201990000000001</c:v>
                </c:pt>
                <c:pt idx="20">
                  <c:v>1.952445</c:v>
                </c:pt>
                <c:pt idx="21">
                  <c:v>1.7045159999999999</c:v>
                </c:pt>
                <c:pt idx="22">
                  <c:v>1.4565859999999999</c:v>
                </c:pt>
                <c:pt idx="23">
                  <c:v>0.83676200000000001</c:v>
                </c:pt>
                <c:pt idx="24">
                  <c:v>0.43387700000000001</c:v>
                </c:pt>
                <c:pt idx="25">
                  <c:v>0.24793000000000001</c:v>
                </c:pt>
                <c:pt idx="26">
                  <c:v>25.753679999999999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B9-4BEA-80DF-8FBBD1F488BE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858585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leukémie (C91–C95)</c:v>
                </c:pt>
                <c:pt idx="7">
                  <c:v>ZN žaludku (C16)</c:v>
                </c:pt>
                <c:pt idx="8">
                  <c:v>ZN jater a intrahepatálních žlučových cest (C22)</c:v>
                </c:pt>
                <c:pt idx="9">
                  <c:v>ZN močového měchýře (C67)</c:v>
                </c:pt>
                <c:pt idx="10">
                  <c:v>ZN mozku, míchy a jiných částí CNS (C70–C72)</c:v>
                </c:pt>
                <c:pt idx="11">
                  <c:v>ZN hlavy a krku (C00–C14, C30–C31)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ZN dělohy (C54, C55)</c:v>
                </c:pt>
                <c:pt idx="17">
                  <c:v>mnohočetný myelom (C90)</c:v>
                </c:pt>
                <c:pt idx="18">
                  <c:v>zhoubný melanom kůže (C43)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47.518219999999999</c:v>
                </c:pt>
                <c:pt idx="1">
                  <c:v>30.502040000000001</c:v>
                </c:pt>
                <c:pt idx="2">
                  <c:v>21.821079999999998</c:v>
                </c:pt>
                <c:pt idx="3">
                  <c:v>16.100429999999999</c:v>
                </c:pt>
                <c:pt idx="4">
                  <c:v>13.8316</c:v>
                </c:pt>
                <c:pt idx="5">
                  <c:v>8.6959129999999991</c:v>
                </c:pt>
                <c:pt idx="6">
                  <c:v>8.6454529999999998</c:v>
                </c:pt>
                <c:pt idx="7">
                  <c:v>8.9612940000000005</c:v>
                </c:pt>
                <c:pt idx="8">
                  <c:v>8.2791519999999998</c:v>
                </c:pt>
                <c:pt idx="9">
                  <c:v>8.5221070000000001</c:v>
                </c:pt>
                <c:pt idx="10">
                  <c:v>7.2026750000000002</c:v>
                </c:pt>
                <c:pt idx="11">
                  <c:v>8.1109519999999993</c:v>
                </c:pt>
                <c:pt idx="12">
                  <c:v>6.1430189999999998</c:v>
                </c:pt>
                <c:pt idx="13">
                  <c:v>5.8253079999999997</c:v>
                </c:pt>
                <c:pt idx="14">
                  <c:v>5.5804850000000004</c:v>
                </c:pt>
                <c:pt idx="15">
                  <c:v>5.3730390000000003</c:v>
                </c:pt>
                <c:pt idx="16">
                  <c:v>3.9097029999999999</c:v>
                </c:pt>
                <c:pt idx="17">
                  <c:v>3.7415039999999999</c:v>
                </c:pt>
                <c:pt idx="18">
                  <c:v>3.9545569999999999</c:v>
                </c:pt>
                <c:pt idx="19">
                  <c:v>2.5585010000000001</c:v>
                </c:pt>
                <c:pt idx="20">
                  <c:v>1.867014</c:v>
                </c:pt>
                <c:pt idx="21">
                  <c:v>1.986623</c:v>
                </c:pt>
                <c:pt idx="22">
                  <c:v>1.302611</c:v>
                </c:pt>
                <c:pt idx="23">
                  <c:v>0.70830700000000002</c:v>
                </c:pt>
                <c:pt idx="24">
                  <c:v>0.50459799999999999</c:v>
                </c:pt>
                <c:pt idx="25">
                  <c:v>0.29154600000000003</c:v>
                </c:pt>
                <c:pt idx="26">
                  <c:v>26.177440000000001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3B9-4BEA-80DF-8FBBD1F488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5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Sheet1!$B$2:$AS$2</c:f>
              <c:numCache>
                <c:formatCode>General</c:formatCode>
                <c:ptCount val="44"/>
                <c:pt idx="0">
                  <c:v>16.05988</c:v>
                </c:pt>
                <c:pt idx="1">
                  <c:v>13.31085</c:v>
                </c:pt>
                <c:pt idx="2">
                  <c:v>19.404820000000001</c:v>
                </c:pt>
                <c:pt idx="3">
                  <c:v>20.611820000000002</c:v>
                </c:pt>
                <c:pt idx="4">
                  <c:v>23.036999999999999</c:v>
                </c:pt>
                <c:pt idx="5">
                  <c:v>22.718710000000002</c:v>
                </c:pt>
                <c:pt idx="6">
                  <c:v>19.227429999999998</c:v>
                </c:pt>
                <c:pt idx="7">
                  <c:v>20.50638</c:v>
                </c:pt>
                <c:pt idx="8">
                  <c:v>23.674620000000001</c:v>
                </c:pt>
                <c:pt idx="9">
                  <c:v>25.455860000000001</c:v>
                </c:pt>
                <c:pt idx="10">
                  <c:v>23.619720000000001</c:v>
                </c:pt>
                <c:pt idx="11">
                  <c:v>28.915990000000001</c:v>
                </c:pt>
                <c:pt idx="12">
                  <c:v>27.680800000000001</c:v>
                </c:pt>
                <c:pt idx="13">
                  <c:v>27.678080000000001</c:v>
                </c:pt>
                <c:pt idx="14">
                  <c:v>27.253699999999998</c:v>
                </c:pt>
                <c:pt idx="15">
                  <c:v>31.009499999999999</c:v>
                </c:pt>
                <c:pt idx="16">
                  <c:v>31.015429999999999</c:v>
                </c:pt>
                <c:pt idx="17">
                  <c:v>28.916779999999999</c:v>
                </c:pt>
                <c:pt idx="18">
                  <c:v>25.71472</c:v>
                </c:pt>
                <c:pt idx="19">
                  <c:v>29.158380000000001</c:v>
                </c:pt>
                <c:pt idx="20">
                  <c:v>28.044910000000002</c:v>
                </c:pt>
                <c:pt idx="21">
                  <c:v>29.329529999999998</c:v>
                </c:pt>
                <c:pt idx="22">
                  <c:v>26.603259999999999</c:v>
                </c:pt>
                <c:pt idx="23">
                  <c:v>29.91001</c:v>
                </c:pt>
                <c:pt idx="24">
                  <c:v>28.842759999999998</c:v>
                </c:pt>
                <c:pt idx="25">
                  <c:v>29.866150000000001</c:v>
                </c:pt>
                <c:pt idx="26">
                  <c:v>25.952390000000001</c:v>
                </c:pt>
                <c:pt idx="27">
                  <c:v>24.29345</c:v>
                </c:pt>
                <c:pt idx="28">
                  <c:v>25.58098</c:v>
                </c:pt>
                <c:pt idx="29">
                  <c:v>24.855650000000001</c:v>
                </c:pt>
                <c:pt idx="30">
                  <c:v>23.476739999999999</c:v>
                </c:pt>
                <c:pt idx="31">
                  <c:v>25.633369999999999</c:v>
                </c:pt>
                <c:pt idx="32">
                  <c:v>24.602450000000001</c:v>
                </c:pt>
                <c:pt idx="33">
                  <c:v>26.832070000000002</c:v>
                </c:pt>
                <c:pt idx="34">
                  <c:v>20.052070000000001</c:v>
                </c:pt>
                <c:pt idx="35">
                  <c:v>25.682839999999999</c:v>
                </c:pt>
                <c:pt idx="36">
                  <c:v>24.556750000000001</c:v>
                </c:pt>
                <c:pt idx="37">
                  <c:v>25.666080000000001</c:v>
                </c:pt>
                <c:pt idx="38">
                  <c:v>23.031130000000001</c:v>
                </c:pt>
                <c:pt idx="39">
                  <c:v>26.5486</c:v>
                </c:pt>
                <c:pt idx="40">
                  <c:v>28.110510000000001</c:v>
                </c:pt>
                <c:pt idx="41">
                  <c:v>29.579650000000001</c:v>
                </c:pt>
                <c:pt idx="42">
                  <c:v>23.317830000000001</c:v>
                </c:pt>
                <c:pt idx="43">
                  <c:v>25.345330000000001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E1-4AE8-A1BD-69513B5D8FA3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8C8C8"/>
            </a:solidFill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Sheet1!$B$3:$AS$3</c:f>
              <c:numCache>
                <c:formatCode>General</c:formatCode>
                <c:ptCount val="44"/>
                <c:pt idx="0">
                  <c:v>16.670500000000001</c:v>
                </c:pt>
                <c:pt idx="1">
                  <c:v>25.991219999999998</c:v>
                </c:pt>
                <c:pt idx="2">
                  <c:v>19.494800000000001</c:v>
                </c:pt>
                <c:pt idx="3">
                  <c:v>25.262419999999999</c:v>
                </c:pt>
                <c:pt idx="4">
                  <c:v>16.745709999999999</c:v>
                </c:pt>
                <c:pt idx="5">
                  <c:v>19.493919999999999</c:v>
                </c:pt>
                <c:pt idx="6">
                  <c:v>26.073779999999999</c:v>
                </c:pt>
                <c:pt idx="7">
                  <c:v>29.710129999999999</c:v>
                </c:pt>
                <c:pt idx="8">
                  <c:v>23.08043</c:v>
                </c:pt>
                <c:pt idx="9">
                  <c:v>27.062049999999999</c:v>
                </c:pt>
                <c:pt idx="10">
                  <c:v>34.769359999999999</c:v>
                </c:pt>
                <c:pt idx="11">
                  <c:v>19.361470000000001</c:v>
                </c:pt>
                <c:pt idx="12">
                  <c:v>25.981079999999999</c:v>
                </c:pt>
                <c:pt idx="13">
                  <c:v>29.10502</c:v>
                </c:pt>
                <c:pt idx="14">
                  <c:v>18.590129999999998</c:v>
                </c:pt>
                <c:pt idx="15">
                  <c:v>26.419070000000001</c:v>
                </c:pt>
                <c:pt idx="16">
                  <c:v>15.740970000000001</c:v>
                </c:pt>
                <c:pt idx="17">
                  <c:v>19.158709999999999</c:v>
                </c:pt>
                <c:pt idx="18">
                  <c:v>22.621870000000001</c:v>
                </c:pt>
                <c:pt idx="19">
                  <c:v>18.53632</c:v>
                </c:pt>
                <c:pt idx="20">
                  <c:v>17.688410000000001</c:v>
                </c:pt>
                <c:pt idx="21">
                  <c:v>15.54322</c:v>
                </c:pt>
                <c:pt idx="22">
                  <c:v>21.150120000000001</c:v>
                </c:pt>
                <c:pt idx="23">
                  <c:v>15.23199</c:v>
                </c:pt>
                <c:pt idx="24">
                  <c:v>22.15597</c:v>
                </c:pt>
                <c:pt idx="25">
                  <c:v>16.465720000000001</c:v>
                </c:pt>
                <c:pt idx="26">
                  <c:v>23.103200000000001</c:v>
                </c:pt>
                <c:pt idx="27">
                  <c:v>15.206300000000001</c:v>
                </c:pt>
                <c:pt idx="28">
                  <c:v>10.36275</c:v>
                </c:pt>
                <c:pt idx="29">
                  <c:v>8.4103469999999998</c:v>
                </c:pt>
                <c:pt idx="30">
                  <c:v>13.104889999999999</c:v>
                </c:pt>
                <c:pt idx="31">
                  <c:v>13.132580000000001</c:v>
                </c:pt>
                <c:pt idx="32">
                  <c:v>13.219530000000001</c:v>
                </c:pt>
                <c:pt idx="33">
                  <c:v>10.46358</c:v>
                </c:pt>
                <c:pt idx="34">
                  <c:v>17.022950000000002</c:v>
                </c:pt>
                <c:pt idx="35">
                  <c:v>13.22067</c:v>
                </c:pt>
                <c:pt idx="36">
                  <c:v>10.441280000000001</c:v>
                </c:pt>
                <c:pt idx="37">
                  <c:v>10.161799999999999</c:v>
                </c:pt>
                <c:pt idx="38">
                  <c:v>10.691549999999999</c:v>
                </c:pt>
                <c:pt idx="39">
                  <c:v>10.995480000000001</c:v>
                </c:pt>
                <c:pt idx="40">
                  <c:v>10.580410000000001</c:v>
                </c:pt>
                <c:pt idx="41">
                  <c:v>11.10383</c:v>
                </c:pt>
                <c:pt idx="42">
                  <c:v>14.325939999999999</c:v>
                </c:pt>
                <c:pt idx="43">
                  <c:v>9.29908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7F7F7F"/>
              </a:solidFill>
              <a:prstDash val="solid"/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Sheet1!$B$4:$AS$4</c:f>
              <c:numCache>
                <c:formatCode>General</c:formatCode>
                <c:ptCount val="44"/>
                <c:pt idx="0">
                  <c:v>20.979700000000001</c:v>
                </c:pt>
                <c:pt idx="1">
                  <c:v>23.91311</c:v>
                </c:pt>
                <c:pt idx="2">
                  <c:v>26.97344</c:v>
                </c:pt>
                <c:pt idx="3">
                  <c:v>30.522500000000001</c:v>
                </c:pt>
                <c:pt idx="4">
                  <c:v>30.47195</c:v>
                </c:pt>
                <c:pt idx="5">
                  <c:v>29.42794</c:v>
                </c:pt>
                <c:pt idx="6">
                  <c:v>32.227730000000001</c:v>
                </c:pt>
                <c:pt idx="7">
                  <c:v>33.347119999999997</c:v>
                </c:pt>
                <c:pt idx="8">
                  <c:v>32.523319999999998</c:v>
                </c:pt>
                <c:pt idx="9">
                  <c:v>33.921559999999999</c:v>
                </c:pt>
                <c:pt idx="10">
                  <c:v>34.264229999999998</c:v>
                </c:pt>
                <c:pt idx="11">
                  <c:v>36.32367</c:v>
                </c:pt>
                <c:pt idx="12">
                  <c:v>37.015560000000001</c:v>
                </c:pt>
                <c:pt idx="13">
                  <c:v>38.353999999999999</c:v>
                </c:pt>
                <c:pt idx="14">
                  <c:v>37.348860000000002</c:v>
                </c:pt>
                <c:pt idx="15">
                  <c:v>38.620899999999999</c:v>
                </c:pt>
                <c:pt idx="16">
                  <c:v>35.693489999999997</c:v>
                </c:pt>
                <c:pt idx="17">
                  <c:v>36.708089999999999</c:v>
                </c:pt>
                <c:pt idx="18">
                  <c:v>36.179920000000003</c:v>
                </c:pt>
                <c:pt idx="19">
                  <c:v>35.890419999999999</c:v>
                </c:pt>
                <c:pt idx="20">
                  <c:v>36.771000000000001</c:v>
                </c:pt>
                <c:pt idx="21">
                  <c:v>36.089860000000002</c:v>
                </c:pt>
                <c:pt idx="22">
                  <c:v>37.527389999999997</c:v>
                </c:pt>
                <c:pt idx="23">
                  <c:v>37.050040000000003</c:v>
                </c:pt>
                <c:pt idx="24">
                  <c:v>38.16478</c:v>
                </c:pt>
                <c:pt idx="25">
                  <c:v>36.546379999999999</c:v>
                </c:pt>
                <c:pt idx="26">
                  <c:v>36.336950000000002</c:v>
                </c:pt>
                <c:pt idx="27">
                  <c:v>31.850169999999999</c:v>
                </c:pt>
                <c:pt idx="28">
                  <c:v>31.22437</c:v>
                </c:pt>
                <c:pt idx="29">
                  <c:v>30.088090000000001</c:v>
                </c:pt>
                <c:pt idx="30">
                  <c:v>30.89724</c:v>
                </c:pt>
                <c:pt idx="31">
                  <c:v>32.281230000000001</c:v>
                </c:pt>
                <c:pt idx="32">
                  <c:v>31.374030000000001</c:v>
                </c:pt>
                <c:pt idx="33">
                  <c:v>31.63148</c:v>
                </c:pt>
                <c:pt idx="34">
                  <c:v>29.520299999999999</c:v>
                </c:pt>
                <c:pt idx="35">
                  <c:v>30.003540000000001</c:v>
                </c:pt>
                <c:pt idx="36">
                  <c:v>31.36476</c:v>
                </c:pt>
                <c:pt idx="37">
                  <c:v>30.10061</c:v>
                </c:pt>
                <c:pt idx="38">
                  <c:v>30.04045</c:v>
                </c:pt>
                <c:pt idx="39">
                  <c:v>32.148040000000002</c:v>
                </c:pt>
                <c:pt idx="40">
                  <c:v>31.514959999999999</c:v>
                </c:pt>
                <c:pt idx="41">
                  <c:v>33.527979999999999</c:v>
                </c:pt>
                <c:pt idx="42">
                  <c:v>30.907060000000001</c:v>
                </c:pt>
                <c:pt idx="43">
                  <c:v>30.37574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3E1-4AE8-A1BD-69513B5D8FA3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31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Sheet1!$B$5:$AS$5</c:f>
              <c:numCache>
                <c:formatCode>General</c:formatCode>
                <c:ptCount val="44"/>
                <c:pt idx="0">
                  <c:v>19.398150000000001</c:v>
                </c:pt>
                <c:pt idx="1">
                  <c:v>26.395130000000002</c:v>
                </c:pt>
                <c:pt idx="2">
                  <c:v>24.446149999999999</c:v>
                </c:pt>
                <c:pt idx="3">
                  <c:v>20.611820000000002</c:v>
                </c:pt>
                <c:pt idx="4">
                  <c:v>28.19829</c:v>
                </c:pt>
                <c:pt idx="5">
                  <c:v>26.59937</c:v>
                </c:pt>
                <c:pt idx="6">
                  <c:v>31.971329999999998</c:v>
                </c:pt>
                <c:pt idx="7">
                  <c:v>30.371189999999999</c:v>
                </c:pt>
                <c:pt idx="8">
                  <c:v>23.674620000000001</c:v>
                </c:pt>
                <c:pt idx="9">
                  <c:v>31.820039999999999</c:v>
                </c:pt>
                <c:pt idx="10">
                  <c:v>31.70478</c:v>
                </c:pt>
                <c:pt idx="11">
                  <c:v>32.104750000000003</c:v>
                </c:pt>
                <c:pt idx="12">
                  <c:v>36.470880000000001</c:v>
                </c:pt>
                <c:pt idx="13">
                  <c:v>36.386339999999997</c:v>
                </c:pt>
                <c:pt idx="14">
                  <c:v>33.198970000000003</c:v>
                </c:pt>
                <c:pt idx="15">
                  <c:v>38.809669999999997</c:v>
                </c:pt>
                <c:pt idx="16">
                  <c:v>31.015429999999999</c:v>
                </c:pt>
                <c:pt idx="17">
                  <c:v>36.65081</c:v>
                </c:pt>
                <c:pt idx="18">
                  <c:v>40.723239999999997</c:v>
                </c:pt>
                <c:pt idx="19">
                  <c:v>36.050829999999998</c:v>
                </c:pt>
                <c:pt idx="20">
                  <c:v>34.515650000000001</c:v>
                </c:pt>
                <c:pt idx="21">
                  <c:v>31.415320000000001</c:v>
                </c:pt>
                <c:pt idx="22">
                  <c:v>35.832149999999999</c:v>
                </c:pt>
                <c:pt idx="23">
                  <c:v>36.78331</c:v>
                </c:pt>
                <c:pt idx="24">
                  <c:v>38.01493</c:v>
                </c:pt>
                <c:pt idx="25">
                  <c:v>34.194360000000003</c:v>
                </c:pt>
                <c:pt idx="26">
                  <c:v>26.294540000000001</c:v>
                </c:pt>
                <c:pt idx="27">
                  <c:v>32.768369999999997</c:v>
                </c:pt>
                <c:pt idx="28">
                  <c:v>31.071919999999999</c:v>
                </c:pt>
                <c:pt idx="29">
                  <c:v>30.058409999999999</c:v>
                </c:pt>
                <c:pt idx="30">
                  <c:v>30.921559999999999</c:v>
                </c:pt>
                <c:pt idx="31">
                  <c:v>30.986609999999999</c:v>
                </c:pt>
                <c:pt idx="32">
                  <c:v>31.894860000000001</c:v>
                </c:pt>
                <c:pt idx="33">
                  <c:v>33.456519999999998</c:v>
                </c:pt>
                <c:pt idx="34">
                  <c:v>28.47795</c:v>
                </c:pt>
                <c:pt idx="35">
                  <c:v>25.682839999999999</c:v>
                </c:pt>
                <c:pt idx="36">
                  <c:v>25.658149999999999</c:v>
                </c:pt>
                <c:pt idx="37">
                  <c:v>30.880970000000001</c:v>
                </c:pt>
                <c:pt idx="38">
                  <c:v>31.443829999999998</c:v>
                </c:pt>
                <c:pt idx="39">
                  <c:v>32.594929999999998</c:v>
                </c:pt>
                <c:pt idx="40">
                  <c:v>32.857970000000002</c:v>
                </c:pt>
                <c:pt idx="41">
                  <c:v>33.275700000000001</c:v>
                </c:pt>
                <c:pt idx="42">
                  <c:v>36.742379999999997</c:v>
                </c:pt>
                <c:pt idx="43">
                  <c:v>31.63213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mort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35.049590000000002</c:v>
                </c:pt>
                <c:pt idx="1">
                  <c:v>33.421779999999998</c:v>
                </c:pt>
                <c:pt idx="2">
                  <c:v>33.303040000000003</c:v>
                </c:pt>
                <c:pt idx="3">
                  <c:v>32.37218</c:v>
                </c:pt>
                <c:pt idx="4">
                  <c:v>32.265439999999998</c:v>
                </c:pt>
                <c:pt idx="5">
                  <c:v>31.68038</c:v>
                </c:pt>
                <c:pt idx="6">
                  <c:v>31.652509999999999</c:v>
                </c:pt>
                <c:pt idx="7">
                  <c:v>31.582550000000001</c:v>
                </c:pt>
                <c:pt idx="8">
                  <c:v>31.348240000000001</c:v>
                </c:pt>
                <c:pt idx="9">
                  <c:v>31.319929999999999</c:v>
                </c:pt>
                <c:pt idx="10">
                  <c:v>30.964500000000001</c:v>
                </c:pt>
                <c:pt idx="11">
                  <c:v>30.669280000000001</c:v>
                </c:pt>
                <c:pt idx="12">
                  <c:v>29.6434</c:v>
                </c:pt>
                <c:pt idx="13">
                  <c:v>29.253070000000001</c:v>
                </c:pt>
                <c:pt idx="14">
                  <c:v>27.110589999999998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5">
                  <c:v>31.68038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1">
                  <c:v>33.421779999999998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4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1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563-4A13-8AD2-45FA7C2BC4A2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Prachatice</c:v>
                </c:pt>
                <c:pt idx="2">
                  <c:v>České Budějovice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Strakonice</c:v>
                </c:pt>
                <c:pt idx="7">
                  <c:v>Český Krumlov</c:v>
                </c:pt>
                <c:pt idx="8">
                  <c:v>Jindřichův Hradec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39.659370000000003</c:v>
                </c:pt>
                <c:pt idx="1">
                  <c:v>34.559950000000001</c:v>
                </c:pt>
                <c:pt idx="2">
                  <c:v>33.927019999999999</c:v>
                </c:pt>
                <c:pt idx="3">
                  <c:v>33.741430000000001</c:v>
                </c:pt>
                <c:pt idx="4">
                  <c:v>33.421779999999998</c:v>
                </c:pt>
                <c:pt idx="5">
                  <c:v>31.68038</c:v>
                </c:pt>
                <c:pt idx="6">
                  <c:v>31.26605</c:v>
                </c:pt>
                <c:pt idx="7">
                  <c:v>30.871700000000001</c:v>
                </c:pt>
                <c:pt idx="8">
                  <c:v>29.743289999999998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563-4A13-8AD2-45FA7C2BC4A2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Prachatice</c:v>
                </c:pt>
                <c:pt idx="2">
                  <c:v>České Budějovice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Strakonice</c:v>
                </c:pt>
                <c:pt idx="7">
                  <c:v>Český Krumlov</c:v>
                </c:pt>
                <c:pt idx="8">
                  <c:v>Jindřichův Hradec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5">
                  <c:v>31.68038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563-4A13-8AD2-45FA7C2BC4A2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Písek</c:v>
                </c:pt>
                <c:pt idx="1">
                  <c:v>Prachatice</c:v>
                </c:pt>
                <c:pt idx="2">
                  <c:v>České Budějovice</c:v>
                </c:pt>
                <c:pt idx="3">
                  <c:v>Tábor</c:v>
                </c:pt>
                <c:pt idx="4">
                  <c:v>Jihočeský kraj</c:v>
                </c:pt>
                <c:pt idx="5">
                  <c:v>Česká republika</c:v>
                </c:pt>
                <c:pt idx="6">
                  <c:v>Strakonice</c:v>
                </c:pt>
                <c:pt idx="7">
                  <c:v>Český Krumlov</c:v>
                </c:pt>
                <c:pt idx="8">
                  <c:v>Jindřichův Hradec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4">
                  <c:v>33.421779999999998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563-4A13-8AD2-45FA7C2BC4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4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1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52.996699999999997</c:v>
                </c:pt>
                <c:pt idx="1">
                  <c:v>52.025489999999998</c:v>
                </c:pt>
                <c:pt idx="2">
                  <c:v>50.541519999999998</c:v>
                </c:pt>
                <c:pt idx="3">
                  <c:v>50.639850000000003</c:v>
                </c:pt>
                <c:pt idx="4">
                  <c:v>50.898200000000003</c:v>
                </c:pt>
                <c:pt idx="5">
                  <c:v>50.79627</c:v>
                </c:pt>
                <c:pt idx="6">
                  <c:v>51.257689999999997</c:v>
                </c:pt>
                <c:pt idx="7">
                  <c:v>44.168259999999997</c:v>
                </c:pt>
                <c:pt idx="8">
                  <c:v>48.579419999999999</c:v>
                </c:pt>
                <c:pt idx="9">
                  <c:v>48.76211</c:v>
                </c:pt>
                <c:pt idx="10">
                  <c:v>46.54824</c:v>
                </c:pt>
                <c:pt idx="11">
                  <c:v>52.32432</c:v>
                </c:pt>
                <c:pt idx="12">
                  <c:v>44.026470000000003</c:v>
                </c:pt>
                <c:pt idx="13">
                  <c:v>47.365169999999999</c:v>
                </c:pt>
                <c:pt idx="14">
                  <c:v>48.548810000000003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65-4E09-8A10-3E5001B4B41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30.438890000000001</c:v>
                </c:pt>
                <c:pt idx="1">
                  <c:v>30.177510000000002</c:v>
                </c:pt>
                <c:pt idx="2">
                  <c:v>31.317689999999999</c:v>
                </c:pt>
                <c:pt idx="3">
                  <c:v>31.215720000000001</c:v>
                </c:pt>
                <c:pt idx="4">
                  <c:v>30.308610000000002</c:v>
                </c:pt>
                <c:pt idx="5">
                  <c:v>30.313009999999998</c:v>
                </c:pt>
                <c:pt idx="6">
                  <c:v>29.68139</c:v>
                </c:pt>
                <c:pt idx="7">
                  <c:v>36.711280000000002</c:v>
                </c:pt>
                <c:pt idx="8">
                  <c:v>31.855360000000001</c:v>
                </c:pt>
                <c:pt idx="9">
                  <c:v>31.231649999999998</c:v>
                </c:pt>
                <c:pt idx="10">
                  <c:v>32.983449999999998</c:v>
                </c:pt>
                <c:pt idx="11">
                  <c:v>26.59459</c:v>
                </c:pt>
                <c:pt idx="12">
                  <c:v>34.517589999999998</c:v>
                </c:pt>
                <c:pt idx="13">
                  <c:v>30.177029999999998</c:v>
                </c:pt>
                <c:pt idx="14">
                  <c:v>28.855840000000001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65-4E09-8A10-3E5001B4B41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0">
                  <c:v>10.004720000000001</c:v>
                </c:pt>
                <c:pt idx="1">
                  <c:v>10.19572</c:v>
                </c:pt>
                <c:pt idx="2">
                  <c:v>8.5288810000000002</c:v>
                </c:pt>
                <c:pt idx="3">
                  <c:v>11.06033</c:v>
                </c:pt>
                <c:pt idx="4">
                  <c:v>7.8304929999999997</c:v>
                </c:pt>
                <c:pt idx="5">
                  <c:v>9.3355300000000003</c:v>
                </c:pt>
                <c:pt idx="6">
                  <c:v>8.6640580000000007</c:v>
                </c:pt>
                <c:pt idx="7">
                  <c:v>6.8833650000000004</c:v>
                </c:pt>
                <c:pt idx="8">
                  <c:v>9.5566080000000007</c:v>
                </c:pt>
                <c:pt idx="9">
                  <c:v>9.3185769999999994</c:v>
                </c:pt>
                <c:pt idx="10">
                  <c:v>8.8615259999999996</c:v>
                </c:pt>
                <c:pt idx="11">
                  <c:v>9.2972970000000004</c:v>
                </c:pt>
                <c:pt idx="12">
                  <c:v>12.469519999999999</c:v>
                </c:pt>
                <c:pt idx="13">
                  <c:v>8.1720869999999994</c:v>
                </c:pt>
                <c:pt idx="14">
                  <c:v>9.4267210000000006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65-4E09-8A10-3E5001B4B41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List1!$E$2:$E$16</c:f>
              <c:numCache>
                <c:formatCode>General</c:formatCode>
                <c:ptCount val="15"/>
                <c:pt idx="0">
                  <c:v>5.7574329999999998</c:v>
                </c:pt>
                <c:pt idx="1">
                  <c:v>6.2357760000000004</c:v>
                </c:pt>
                <c:pt idx="2">
                  <c:v>8.0324910000000003</c:v>
                </c:pt>
                <c:pt idx="3">
                  <c:v>5.3473490000000004</c:v>
                </c:pt>
                <c:pt idx="4">
                  <c:v>8.1068630000000006</c:v>
                </c:pt>
                <c:pt idx="5">
                  <c:v>5.7660629999999999</c:v>
                </c:pt>
                <c:pt idx="6">
                  <c:v>6.428172</c:v>
                </c:pt>
                <c:pt idx="7">
                  <c:v>5.6086679999999998</c:v>
                </c:pt>
                <c:pt idx="8">
                  <c:v>7.6194579999999998</c:v>
                </c:pt>
                <c:pt idx="9">
                  <c:v>6.6193850000000003</c:v>
                </c:pt>
                <c:pt idx="10">
                  <c:v>7.630198</c:v>
                </c:pt>
                <c:pt idx="11">
                  <c:v>5.1891889999999998</c:v>
                </c:pt>
                <c:pt idx="12">
                  <c:v>6.8965519999999998</c:v>
                </c:pt>
                <c:pt idx="13">
                  <c:v>5.990119</c:v>
                </c:pt>
                <c:pt idx="14">
                  <c:v>5.7807630000000003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65-4E09-8A10-3E5001B4B41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X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List1!$F$2:$F$16</c:f>
              <c:numCache>
                <c:formatCode>General</c:formatCode>
                <c:ptCount val="15"/>
                <c:pt idx="0">
                  <c:v>0.330345</c:v>
                </c:pt>
                <c:pt idx="1">
                  <c:v>0.18206600000000001</c:v>
                </c:pt>
                <c:pt idx="2">
                  <c:v>0.180505</c:v>
                </c:pt>
                <c:pt idx="3">
                  <c:v>0.228519</c:v>
                </c:pt>
                <c:pt idx="4">
                  <c:v>0.50667899999999999</c:v>
                </c:pt>
                <c:pt idx="5">
                  <c:v>0.43931900000000002</c:v>
                </c:pt>
                <c:pt idx="6">
                  <c:v>0.614869</c:v>
                </c:pt>
                <c:pt idx="7">
                  <c:v>1.0197579999999999</c:v>
                </c:pt>
                <c:pt idx="8">
                  <c:v>0.49504999999999999</c:v>
                </c:pt>
                <c:pt idx="9">
                  <c:v>0.56633699999999998</c:v>
                </c:pt>
                <c:pt idx="10">
                  <c:v>0.70650000000000002</c:v>
                </c:pt>
                <c:pt idx="11">
                  <c:v>0.54054100000000005</c:v>
                </c:pt>
                <c:pt idx="12">
                  <c:v>0.48763499999999999</c:v>
                </c:pt>
                <c:pt idx="13">
                  <c:v>0.67929200000000001</c:v>
                </c:pt>
                <c:pt idx="14">
                  <c:v>1.007436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65-4E09-8A10-3E5001B4B41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Y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List1!$G$2:$G$16</c:f>
              <c:numCache>
                <c:formatCode>General</c:formatCode>
                <c:ptCount val="15"/>
                <c:pt idx="0">
                  <c:v>0.47192099999999998</c:v>
                </c:pt>
                <c:pt idx="1">
                  <c:v>1.183432</c:v>
                </c:pt>
                <c:pt idx="2">
                  <c:v>1.398917</c:v>
                </c:pt>
                <c:pt idx="3">
                  <c:v>1.508227</c:v>
                </c:pt>
                <c:pt idx="4">
                  <c:v>2.349148</c:v>
                </c:pt>
                <c:pt idx="5">
                  <c:v>3.3498079999999999</c:v>
                </c:pt>
                <c:pt idx="6">
                  <c:v>3.3538290000000002</c:v>
                </c:pt>
                <c:pt idx="7">
                  <c:v>5.6086679999999998</c:v>
                </c:pt>
                <c:pt idx="8">
                  <c:v>1.894102</c:v>
                </c:pt>
                <c:pt idx="9">
                  <c:v>3.501935</c:v>
                </c:pt>
                <c:pt idx="10">
                  <c:v>3.2700849999999999</c:v>
                </c:pt>
                <c:pt idx="11">
                  <c:v>6.0540539999999998</c:v>
                </c:pt>
                <c:pt idx="12">
                  <c:v>1.6022289999999999</c:v>
                </c:pt>
                <c:pt idx="13">
                  <c:v>7.6163030000000003</c:v>
                </c:pt>
                <c:pt idx="14">
                  <c:v>6.3804270000000001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65-4E09-8A10-3E5001B4B4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2726336"/>
        <c:axId val="372726728"/>
      </c:barChart>
      <c:catAx>
        <c:axId val="3727263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728"/>
        <c:crosses val="autoZero"/>
        <c:auto val="1"/>
        <c:lblAlgn val="ctr"/>
        <c:lblOffset val="100"/>
        <c:noMultiLvlLbl val="0"/>
      </c:catAx>
      <c:valAx>
        <c:axId val="372726728"/>
        <c:scaling>
          <c:orientation val="minMax"/>
          <c:max val="1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777607" y="0"/>
            <a:ext cx="2889938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87CC9A5-5438-441F-BF1D-E82C0D67BAC3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373063" y="1233488"/>
            <a:ext cx="5922962" cy="33321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66909" y="4751219"/>
            <a:ext cx="5335270" cy="38873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9377317"/>
            <a:ext cx="2889938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777607" y="9377317"/>
            <a:ext cx="2889938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73D133-0F03-4048-B977-122E57A7AC0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803965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2717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24560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08542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20616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2018-22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14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552091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2486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3D133-0F03-4048-B977-122E57A7AC05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74314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3D133-0F03-4048-B977-122E57A7AC05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809954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22746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3D133-0F03-4048-B977-122E57A7AC05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5477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675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79396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1440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5691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209210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E73D133-0F03-4048-B977-122E57A7AC05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129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9238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2499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91186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7291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555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HK1250106</a:t>
            </a:r>
          </a:p>
          <a:p>
            <a:r>
              <a:rPr lang="cs-CZ" dirty="0"/>
              <a:t>V rámci ČR se postupně přežití zlepšuje, ale patří k </a:t>
            </a:r>
            <a:r>
              <a:rPr lang="cs-CZ" dirty="0" err="1"/>
              <a:t>nejnižsím</a:t>
            </a:r>
            <a:endParaRPr lang="cs-CZ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14943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9238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HK1250228</a:t>
            </a:r>
          </a:p>
          <a:p>
            <a:r>
              <a:rPr lang="cs-CZ" dirty="0"/>
              <a:t>Odpovídá průměru ČR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980108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  <a:p>
            <a:r>
              <a:rPr lang="cs-CZ" dirty="0"/>
              <a:t>O něco méně léčených v KOC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379305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2909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6527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38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7109700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5690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3980895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504669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919460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086948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2499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LDCT vyšetření bylo provedeno celkem u 13 134 osob.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4015390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</a:rPr>
              <a:t>Z celkového počtu </a:t>
            </a:r>
            <a:r>
              <a:rPr lang="cs-CZ" sz="10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486</a:t>
            </a:r>
            <a:r>
              <a:rPr kumimoji="0" lang="cs-CZ" sz="100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</a:rPr>
              <a:t> pozitivních pacientů na základě LDCT, mělo </a:t>
            </a:r>
            <a:r>
              <a:rPr lang="cs-CZ" sz="1000" b="1" kern="0" dirty="0">
                <a:solidFill>
                  <a:srgbClr val="C00000"/>
                </a:solidFill>
                <a:latin typeface="+mj-lt"/>
              </a:rPr>
              <a:t>126</a:t>
            </a:r>
            <a:r>
              <a:rPr kumimoji="0" 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 (26 %) pacientů záznam v NOR</a:t>
            </a:r>
            <a:r>
              <a:rPr kumimoji="0" lang="cs-CZ" sz="10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+mj-lt"/>
              </a:rPr>
              <a:t>*</a:t>
            </a:r>
            <a:r>
              <a:rPr kumimoji="0" 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</a:rPr>
              <a:t>.</a:t>
            </a:r>
          </a:p>
          <a:p>
            <a:pPr algn="l">
              <a:defRPr/>
            </a:pPr>
            <a:r>
              <a:rPr lang="cs-CZ" sz="1000" b="1" kern="0" dirty="0">
                <a:solidFill>
                  <a:srgbClr val="274073"/>
                </a:solidFill>
                <a:latin typeface="+mj-lt"/>
              </a:rPr>
              <a:t>Celkem </a:t>
            </a:r>
            <a:r>
              <a:rPr lang="cs-CZ" sz="1000" b="1" kern="0" dirty="0">
                <a:solidFill>
                  <a:schemeClr val="accent1"/>
                </a:solidFill>
                <a:latin typeface="+mj-lt"/>
              </a:rPr>
              <a:t>58 % (N = 73) osob </a:t>
            </a:r>
            <a:r>
              <a:rPr lang="cs-CZ" sz="1000" kern="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mělo</a:t>
            </a:r>
            <a:r>
              <a:rPr lang="cs-CZ" sz="1000" kern="0" dirty="0">
                <a:latin typeface="+mj-lt"/>
              </a:rPr>
              <a:t> onemocnění diagnostikováno</a:t>
            </a:r>
            <a:r>
              <a:rPr lang="cs-CZ" sz="1000" b="1" kern="0" dirty="0">
                <a:solidFill>
                  <a:srgbClr val="274073"/>
                </a:solidFill>
                <a:latin typeface="+mj-lt"/>
              </a:rPr>
              <a:t> </a:t>
            </a:r>
            <a:r>
              <a:rPr lang="cs-CZ" sz="1000" b="1" kern="0" dirty="0">
                <a:solidFill>
                  <a:schemeClr val="accent1"/>
                </a:solidFill>
                <a:latin typeface="+mj-lt"/>
              </a:rPr>
              <a:t>ve stadiu I a II. </a:t>
            </a:r>
            <a:r>
              <a:rPr lang="cs-CZ" sz="1000" dirty="0"/>
              <a:t> </a:t>
            </a:r>
          </a:p>
          <a:p>
            <a:pPr algn="l">
              <a:defRPr/>
            </a:pPr>
            <a:r>
              <a:rPr lang="cs-CZ" sz="1000" kern="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Pět pozitivních pacientů na základě LDCT se záznamem v </a:t>
            </a:r>
            <a:r>
              <a:rPr lang="cs-CZ" sz="1000" kern="0" dirty="0" err="1">
                <a:solidFill>
                  <a:schemeClr val="bg2">
                    <a:lumMod val="10000"/>
                  </a:schemeClr>
                </a:solidFill>
                <a:latin typeface="+mj-lt"/>
              </a:rPr>
              <a:t>NORu</a:t>
            </a:r>
            <a:r>
              <a:rPr lang="cs-CZ" sz="1000" kern="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 žije v Jihočeském kraji</a:t>
            </a:r>
            <a:r>
              <a:rPr lang="cs-CZ" sz="1000" dirty="0"/>
              <a:t>.</a:t>
            </a:r>
            <a:endParaRPr kumimoji="0" lang="cs-CZ" sz="100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+mj-lt"/>
            </a:endParaRP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8754029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Solidní základna, hodnoty nad průměrem ČR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49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47086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556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91186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7291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555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HK1250106</a:t>
            </a:r>
          </a:p>
          <a:p>
            <a:r>
              <a:rPr lang="cs-CZ" dirty="0"/>
              <a:t>Nádor s dobrým přežitím, v čase se zvyšuje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0289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/>
              <a:t>HK1250228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104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4.xml"/><Relationship Id="rId21" Type="http://schemas.openxmlformats.org/officeDocument/2006/relationships/image" Target="../media/image12.jpeg"/><Relationship Id="rId7" Type="http://schemas.openxmlformats.org/officeDocument/2006/relationships/tags" Target="../tags/tag8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3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2.emf"/><Relationship Id="rId5" Type="http://schemas.openxmlformats.org/officeDocument/2006/relationships/tags" Target="../tags/tag6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5.xml"/><Relationship Id="rId9" Type="http://schemas.openxmlformats.org/officeDocument/2006/relationships/slideMaster" Target="../slideMasters/slideMaster1.xml"/><Relationship Id="rId14" Type="http://schemas.openxmlformats.org/officeDocument/2006/relationships/image" Target="../media/image5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jpe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emf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1.emf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emf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5.jpeg"/><Relationship Id="rId4" Type="http://schemas.openxmlformats.org/officeDocument/2006/relationships/image" Target="../media/image2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12.xml"/><Relationship Id="rId21" Type="http://schemas.openxmlformats.org/officeDocument/2006/relationships/image" Target="../media/image12.jpeg"/><Relationship Id="rId7" Type="http://schemas.openxmlformats.org/officeDocument/2006/relationships/tags" Target="../tags/tag16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11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image" Target="../media/image2.emf"/><Relationship Id="rId5" Type="http://schemas.openxmlformats.org/officeDocument/2006/relationships/tags" Target="../tags/tag14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13.xml"/><Relationship Id="rId9" Type="http://schemas.openxmlformats.org/officeDocument/2006/relationships/slideMaster" Target="../slideMasters/slideMaster4.xml"/><Relationship Id="rId14" Type="http://schemas.openxmlformats.org/officeDocument/2006/relationships/image" Target="../media/image5.em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.emf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emf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31.emf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emf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tags" Target="../tags/tag25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20.xml"/><Relationship Id="rId21" Type="http://schemas.openxmlformats.org/officeDocument/2006/relationships/image" Target="../media/image12.jpeg"/><Relationship Id="rId7" Type="http://schemas.openxmlformats.org/officeDocument/2006/relationships/tags" Target="../tags/tag24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19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18.xml"/><Relationship Id="rId6" Type="http://schemas.openxmlformats.org/officeDocument/2006/relationships/tags" Target="../tags/tag23.xml"/><Relationship Id="rId11" Type="http://schemas.openxmlformats.org/officeDocument/2006/relationships/image" Target="../media/image2.emf"/><Relationship Id="rId5" Type="http://schemas.openxmlformats.org/officeDocument/2006/relationships/tags" Target="../tags/tag22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21.xml"/><Relationship Id="rId9" Type="http://schemas.openxmlformats.org/officeDocument/2006/relationships/slideMaster" Target="../slideMasters/slideMaster6.xml"/><Relationship Id="rId14" Type="http://schemas.openxmlformats.org/officeDocument/2006/relationships/image" Target="../media/image5.emf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3.pn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33.png"/><Relationship Id="rId4" Type="http://schemas.openxmlformats.org/officeDocument/2006/relationships/image" Target="../media/image2.emf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28.xml"/><Relationship Id="rId21" Type="http://schemas.openxmlformats.org/officeDocument/2006/relationships/image" Target="../media/image12.jpeg"/><Relationship Id="rId7" Type="http://schemas.openxmlformats.org/officeDocument/2006/relationships/tags" Target="../tags/tag32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27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image" Target="../media/image2.emf"/><Relationship Id="rId5" Type="http://schemas.openxmlformats.org/officeDocument/2006/relationships/tags" Target="../tags/tag30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29.xml"/><Relationship Id="rId9" Type="http://schemas.openxmlformats.org/officeDocument/2006/relationships/slideMaster" Target="../slideMasters/slideMaster6.xml"/><Relationship Id="rId14" Type="http://schemas.openxmlformats.org/officeDocument/2006/relationships/image" Target="../media/image5.emf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tags" Target="../tags/tag41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36.xml"/><Relationship Id="rId21" Type="http://schemas.openxmlformats.org/officeDocument/2006/relationships/image" Target="../media/image12.jpeg"/><Relationship Id="rId7" Type="http://schemas.openxmlformats.org/officeDocument/2006/relationships/tags" Target="../tags/tag40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35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34.xml"/><Relationship Id="rId6" Type="http://schemas.openxmlformats.org/officeDocument/2006/relationships/tags" Target="../tags/tag39.xml"/><Relationship Id="rId11" Type="http://schemas.openxmlformats.org/officeDocument/2006/relationships/image" Target="../media/image2.emf"/><Relationship Id="rId5" Type="http://schemas.openxmlformats.org/officeDocument/2006/relationships/tags" Target="../tags/tag38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37.xml"/><Relationship Id="rId9" Type="http://schemas.openxmlformats.org/officeDocument/2006/relationships/slideMaster" Target="../slideMasters/slideMaster6.xml"/><Relationship Id="rId14" Type="http://schemas.openxmlformats.org/officeDocument/2006/relationships/image" Target="../media/image5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79A67F-5DE8-F2B4-3423-2F232835C53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24" name="Volný tvar: obrazec 23">
              <a:extLst>
                <a:ext uri="{FF2B5EF4-FFF2-40B4-BE49-F238E27FC236}">
                  <a16:creationId xmlns:a16="http://schemas.microsoft.com/office/drawing/2014/main" id="{D2F943EE-94F2-FEAE-751F-68C16F8C70E6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5" name="Volný tvar: obrazec 24">
              <a:extLst>
                <a:ext uri="{FF2B5EF4-FFF2-40B4-BE49-F238E27FC236}">
                  <a16:creationId xmlns:a16="http://schemas.microsoft.com/office/drawing/2014/main" id="{7432A541-4ECE-B9BA-D289-5EA65630F5E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6" name="Volný tvar: obrazec 25">
              <a:extLst>
                <a:ext uri="{FF2B5EF4-FFF2-40B4-BE49-F238E27FC236}">
                  <a16:creationId xmlns:a16="http://schemas.microsoft.com/office/drawing/2014/main" id="{93082A9C-BB53-3AF7-4878-4160FF2E5D63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B535F71C-1701-6A94-B8BF-016E74F3926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8" name="Volný tvar: obrazec 27">
              <a:extLst>
                <a:ext uri="{FF2B5EF4-FFF2-40B4-BE49-F238E27FC236}">
                  <a16:creationId xmlns:a16="http://schemas.microsoft.com/office/drawing/2014/main" id="{A6E92542-F8EC-D18B-A503-67876A64BF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1" name="Volný tvar: obrazec 30">
              <a:extLst>
                <a:ext uri="{FF2B5EF4-FFF2-40B4-BE49-F238E27FC236}">
                  <a16:creationId xmlns:a16="http://schemas.microsoft.com/office/drawing/2014/main" id="{07BC0644-A972-EAFF-AE26-66E2C69366FE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2" name="Volný tvar: obrazec 31">
              <a:extLst>
                <a:ext uri="{FF2B5EF4-FFF2-40B4-BE49-F238E27FC236}">
                  <a16:creationId xmlns:a16="http://schemas.microsoft.com/office/drawing/2014/main" id="{B579A35E-4B4C-FF39-71FD-5B55CEAFF22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" name="Volný tvar: obrazec 32">
              <a:extLst>
                <a:ext uri="{FF2B5EF4-FFF2-40B4-BE49-F238E27FC236}">
                  <a16:creationId xmlns:a16="http://schemas.microsoft.com/office/drawing/2014/main" id="{6023EBE9-9C75-C316-CD8F-FC5634A25149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" name="Volný tvar: obrazec 33">
              <a:extLst>
                <a:ext uri="{FF2B5EF4-FFF2-40B4-BE49-F238E27FC236}">
                  <a16:creationId xmlns:a16="http://schemas.microsoft.com/office/drawing/2014/main" id="{76DDDEC6-4717-3386-B44F-052148E5632E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" name="Volný tvar: obrazec 34">
              <a:extLst>
                <a:ext uri="{FF2B5EF4-FFF2-40B4-BE49-F238E27FC236}">
                  <a16:creationId xmlns:a16="http://schemas.microsoft.com/office/drawing/2014/main" id="{7A1C3BBC-A7B8-7383-F39C-ABAC8308B8A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" name="Volný tvar: obrazec 35">
              <a:extLst>
                <a:ext uri="{FF2B5EF4-FFF2-40B4-BE49-F238E27FC236}">
                  <a16:creationId xmlns:a16="http://schemas.microsoft.com/office/drawing/2014/main" id="{564403E3-AA92-CE9C-EB8E-AAF2CDED94C9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" name="Volný tvar: obrazec 36">
              <a:extLst>
                <a:ext uri="{FF2B5EF4-FFF2-40B4-BE49-F238E27FC236}">
                  <a16:creationId xmlns:a16="http://schemas.microsoft.com/office/drawing/2014/main" id="{0659051C-D7EF-9CA4-575F-8528903006A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" name="Volný tvar: obrazec 37">
              <a:extLst>
                <a:ext uri="{FF2B5EF4-FFF2-40B4-BE49-F238E27FC236}">
                  <a16:creationId xmlns:a16="http://schemas.microsoft.com/office/drawing/2014/main" id="{3F32326D-2E96-13FE-D6D5-C38611B3667D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" name="Volný tvar: obrazec 38">
              <a:extLst>
                <a:ext uri="{FF2B5EF4-FFF2-40B4-BE49-F238E27FC236}">
                  <a16:creationId xmlns:a16="http://schemas.microsoft.com/office/drawing/2014/main" id="{C794D5CC-4D6D-5A7F-1BE0-FF055D2354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36969768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30121672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71932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46530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42746301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B568BAED-9959-EA2E-29EC-1A0B33CE9746}"/>
              </a:ext>
            </a:extLst>
          </p:cNvPr>
          <p:cNvSpPr>
            <a:spLocks noGrp="1"/>
          </p:cNvSpPr>
          <p:nvPr userDrawn="1">
            <p:ph sz="quarter" idx="12"/>
          </p:nvPr>
        </p:nvSpPr>
        <p:spPr>
          <a:xfrm>
            <a:off x="731838" y="1663700"/>
            <a:ext cx="5364162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1" name="Zástupný obsah 10">
            <a:extLst>
              <a:ext uri="{FF2B5EF4-FFF2-40B4-BE49-F238E27FC236}">
                <a16:creationId xmlns:a16="http://schemas.microsoft.com/office/drawing/2014/main" id="{163C6B4F-771B-F4FA-C177-55BA3C6FDAD6}"/>
              </a:ext>
            </a:extLst>
          </p:cNvPr>
          <p:cNvSpPr>
            <a:spLocks noGrp="1"/>
          </p:cNvSpPr>
          <p:nvPr userDrawn="1">
            <p:ph sz="quarter" idx="13"/>
          </p:nvPr>
        </p:nvSpPr>
        <p:spPr>
          <a:xfrm>
            <a:off x="6096000" y="1663700"/>
            <a:ext cx="5364163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6593053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0340697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endParaRPr lang="cs-CZ"/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28406724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14829447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endParaRPr lang="cs-CZ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34466167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8320084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5C16814E-93D7-8660-9E4B-EF5C17EF945B}"/>
              </a:ext>
            </a:extLst>
          </p:cNvPr>
          <p:cNvGrpSpPr/>
          <p:nvPr userDrawn="1"/>
        </p:nvGrpSpPr>
        <p:grpSpPr>
          <a:xfrm>
            <a:off x="9561600" y="3873600"/>
            <a:ext cx="1270751" cy="2016807"/>
            <a:chOff x="9573906" y="3839890"/>
            <a:chExt cx="1270751" cy="2016807"/>
          </a:xfrm>
        </p:grpSpPr>
        <p:sp>
          <p:nvSpPr>
            <p:cNvPr id="47" name="Rovnoramenný trojúhelník 4">
              <a:extLst>
                <a:ext uri="{FF2B5EF4-FFF2-40B4-BE49-F238E27FC236}">
                  <a16:creationId xmlns:a16="http://schemas.microsoft.com/office/drawing/2014/main" id="{C5474CA9-DC43-C5C2-60B4-16339D814A8C}"/>
                </a:ext>
              </a:extLst>
            </p:cNvPr>
            <p:cNvSpPr/>
            <p:nvPr userDrawn="1"/>
          </p:nvSpPr>
          <p:spPr>
            <a:xfrm rot="1106797">
              <a:off x="9882197" y="3839890"/>
              <a:ext cx="962460" cy="1369198"/>
            </a:xfrm>
            <a:prstGeom prst="triangle">
              <a:avLst>
                <a:gd name="adj" fmla="val 58782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48" name="Skupina 47">
              <a:extLst>
                <a:ext uri="{FF2B5EF4-FFF2-40B4-BE49-F238E27FC236}">
                  <a16:creationId xmlns:a16="http://schemas.microsoft.com/office/drawing/2014/main" id="{C8CEA53F-7430-B159-526A-7A9F3A1D7EDB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9" name="Ovál 22">
                <a:extLst>
                  <a:ext uri="{FF2B5EF4-FFF2-40B4-BE49-F238E27FC236}">
                    <a16:creationId xmlns:a16="http://schemas.microsoft.com/office/drawing/2014/main" id="{4BA847E0-413E-514E-A6AF-56E616FAF048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50" name="Ovál 23">
                <a:extLst>
                  <a:ext uri="{FF2B5EF4-FFF2-40B4-BE49-F238E27FC236}">
                    <a16:creationId xmlns:a16="http://schemas.microsoft.com/office/drawing/2014/main" id="{88A794EE-DDBB-9DBE-6259-495A40034396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grpSp>
        <p:nvGrpSpPr>
          <p:cNvPr id="3" name="Skupina 2">
            <a:extLst>
              <a:ext uri="{FF2B5EF4-FFF2-40B4-BE49-F238E27FC236}">
                <a16:creationId xmlns:a16="http://schemas.microsoft.com/office/drawing/2014/main" id="{2761CC6B-FCC7-2CB0-2A51-DAA5FD05F1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672786" y="5069654"/>
            <a:ext cx="793563" cy="648000"/>
            <a:chOff x="7560944" y="3726465"/>
            <a:chExt cx="1160049" cy="947261"/>
          </a:xfrm>
          <a:noFill/>
        </p:grpSpPr>
        <p:sp>
          <p:nvSpPr>
            <p:cNvPr id="59" name="Volný tvar: obrazec 58">
              <a:extLst>
                <a:ext uri="{FF2B5EF4-FFF2-40B4-BE49-F238E27FC236}">
                  <a16:creationId xmlns:a16="http://schemas.microsoft.com/office/drawing/2014/main" id="{7B53F884-512F-FFEC-D588-1EEE1F96827C}"/>
                </a:ext>
              </a:extLst>
            </p:cNvPr>
            <p:cNvSpPr/>
            <p:nvPr userDrawn="1"/>
          </p:nvSpPr>
          <p:spPr>
            <a:xfrm>
              <a:off x="8141588" y="3726465"/>
              <a:ext cx="579405" cy="546544"/>
            </a:xfrm>
            <a:custGeom>
              <a:avLst/>
              <a:gdLst>
                <a:gd name="connsiteX0" fmla="*/ 567309 w 579405"/>
                <a:gd name="connsiteY0" fmla="*/ 177927 h 546544"/>
                <a:gd name="connsiteX1" fmla="*/ 570071 w 579405"/>
                <a:gd name="connsiteY1" fmla="*/ 184785 h 546544"/>
                <a:gd name="connsiteX2" fmla="*/ 570738 w 579405"/>
                <a:gd name="connsiteY2" fmla="*/ 190119 h 546544"/>
                <a:gd name="connsiteX3" fmla="*/ 579406 w 579405"/>
                <a:gd name="connsiteY3" fmla="*/ 214408 h 546544"/>
                <a:gd name="connsiteX4" fmla="*/ 573691 w 579405"/>
                <a:gd name="connsiteY4" fmla="*/ 226028 h 546544"/>
                <a:gd name="connsiteX5" fmla="*/ 565595 w 579405"/>
                <a:gd name="connsiteY5" fmla="*/ 234315 h 546544"/>
                <a:gd name="connsiteX6" fmla="*/ 570452 w 579405"/>
                <a:gd name="connsiteY6" fmla="*/ 242792 h 546544"/>
                <a:gd name="connsiteX7" fmla="*/ 563213 w 579405"/>
                <a:gd name="connsiteY7" fmla="*/ 243745 h 546544"/>
                <a:gd name="connsiteX8" fmla="*/ 558546 w 579405"/>
                <a:gd name="connsiteY8" fmla="*/ 249746 h 546544"/>
                <a:gd name="connsiteX9" fmla="*/ 546735 w 579405"/>
                <a:gd name="connsiteY9" fmla="*/ 271272 h 546544"/>
                <a:gd name="connsiteX10" fmla="*/ 535114 w 579405"/>
                <a:gd name="connsiteY10" fmla="*/ 280035 h 546544"/>
                <a:gd name="connsiteX11" fmla="*/ 508635 w 579405"/>
                <a:gd name="connsiteY11" fmla="*/ 287179 h 546544"/>
                <a:gd name="connsiteX12" fmla="*/ 505016 w 579405"/>
                <a:gd name="connsiteY12" fmla="*/ 287655 h 546544"/>
                <a:gd name="connsiteX13" fmla="*/ 495014 w 579405"/>
                <a:gd name="connsiteY13" fmla="*/ 294418 h 546544"/>
                <a:gd name="connsiteX14" fmla="*/ 479298 w 579405"/>
                <a:gd name="connsiteY14" fmla="*/ 300133 h 546544"/>
                <a:gd name="connsiteX15" fmla="*/ 479965 w 579405"/>
                <a:gd name="connsiteY15" fmla="*/ 305467 h 546544"/>
                <a:gd name="connsiteX16" fmla="*/ 478441 w 579405"/>
                <a:gd name="connsiteY16" fmla="*/ 307467 h 546544"/>
                <a:gd name="connsiteX17" fmla="*/ 462248 w 579405"/>
                <a:gd name="connsiteY17" fmla="*/ 309658 h 546544"/>
                <a:gd name="connsiteX18" fmla="*/ 453580 w 579405"/>
                <a:gd name="connsiteY18" fmla="*/ 312611 h 546544"/>
                <a:gd name="connsiteX19" fmla="*/ 446818 w 579405"/>
                <a:gd name="connsiteY19" fmla="*/ 317087 h 546544"/>
                <a:gd name="connsiteX20" fmla="*/ 434530 w 579405"/>
                <a:gd name="connsiteY20" fmla="*/ 320612 h 546544"/>
                <a:gd name="connsiteX21" fmla="*/ 431102 w 579405"/>
                <a:gd name="connsiteY21" fmla="*/ 322802 h 546544"/>
                <a:gd name="connsiteX22" fmla="*/ 409099 w 579405"/>
                <a:gd name="connsiteY22" fmla="*/ 322136 h 546544"/>
                <a:gd name="connsiteX23" fmla="*/ 405955 w 579405"/>
                <a:gd name="connsiteY23" fmla="*/ 326136 h 546544"/>
                <a:gd name="connsiteX24" fmla="*/ 402145 w 579405"/>
                <a:gd name="connsiteY24" fmla="*/ 324898 h 546544"/>
                <a:gd name="connsiteX25" fmla="*/ 397002 w 579405"/>
                <a:gd name="connsiteY25" fmla="*/ 327374 h 546544"/>
                <a:gd name="connsiteX26" fmla="*/ 391382 w 579405"/>
                <a:gd name="connsiteY26" fmla="*/ 326327 h 546544"/>
                <a:gd name="connsiteX27" fmla="*/ 386715 w 579405"/>
                <a:gd name="connsiteY27" fmla="*/ 332327 h 546544"/>
                <a:gd name="connsiteX28" fmla="*/ 382905 w 579405"/>
                <a:gd name="connsiteY28" fmla="*/ 331089 h 546544"/>
                <a:gd name="connsiteX29" fmla="*/ 376142 w 579405"/>
                <a:gd name="connsiteY29" fmla="*/ 335566 h 546544"/>
                <a:gd name="connsiteX30" fmla="*/ 376428 w 579405"/>
                <a:gd name="connsiteY30" fmla="*/ 337375 h 546544"/>
                <a:gd name="connsiteX31" fmla="*/ 379095 w 579405"/>
                <a:gd name="connsiteY31" fmla="*/ 344234 h 546544"/>
                <a:gd name="connsiteX32" fmla="*/ 377380 w 579405"/>
                <a:gd name="connsiteY32" fmla="*/ 358997 h 546544"/>
                <a:gd name="connsiteX33" fmla="*/ 359093 w 579405"/>
                <a:gd name="connsiteY33" fmla="*/ 372237 h 546544"/>
                <a:gd name="connsiteX34" fmla="*/ 356616 w 579405"/>
                <a:gd name="connsiteY34" fmla="*/ 381667 h 546544"/>
                <a:gd name="connsiteX35" fmla="*/ 344995 w 579405"/>
                <a:gd name="connsiteY35" fmla="*/ 390430 h 546544"/>
                <a:gd name="connsiteX36" fmla="*/ 346900 w 579405"/>
                <a:gd name="connsiteY36" fmla="*/ 404717 h 546544"/>
                <a:gd name="connsiteX37" fmla="*/ 344995 w 579405"/>
                <a:gd name="connsiteY37" fmla="*/ 417671 h 546544"/>
                <a:gd name="connsiteX38" fmla="*/ 353949 w 579405"/>
                <a:gd name="connsiteY38" fmla="*/ 416433 h 546544"/>
                <a:gd name="connsiteX39" fmla="*/ 351758 w 579405"/>
                <a:gd name="connsiteY39" fmla="*/ 427577 h 546544"/>
                <a:gd name="connsiteX40" fmla="*/ 354235 w 579405"/>
                <a:gd name="connsiteY40" fmla="*/ 432721 h 546544"/>
                <a:gd name="connsiteX41" fmla="*/ 347376 w 579405"/>
                <a:gd name="connsiteY41" fmla="*/ 435483 h 546544"/>
                <a:gd name="connsiteX42" fmla="*/ 349186 w 579405"/>
                <a:gd name="connsiteY42" fmla="*/ 449675 h 546544"/>
                <a:gd name="connsiteX43" fmla="*/ 347472 w 579405"/>
                <a:gd name="connsiteY43" fmla="*/ 449961 h 546544"/>
                <a:gd name="connsiteX44" fmla="*/ 341852 w 579405"/>
                <a:gd name="connsiteY44" fmla="*/ 463391 h 546544"/>
                <a:gd name="connsiteX45" fmla="*/ 333851 w 579405"/>
                <a:gd name="connsiteY45" fmla="*/ 471678 h 546544"/>
                <a:gd name="connsiteX46" fmla="*/ 334042 w 579405"/>
                <a:gd name="connsiteY46" fmla="*/ 500634 h 546544"/>
                <a:gd name="connsiteX47" fmla="*/ 340804 w 579405"/>
                <a:gd name="connsiteY47" fmla="*/ 510635 h 546544"/>
                <a:gd name="connsiteX48" fmla="*/ 325850 w 579405"/>
                <a:gd name="connsiteY48" fmla="*/ 521684 h 546544"/>
                <a:gd name="connsiteX49" fmla="*/ 324326 w 579405"/>
                <a:gd name="connsiteY49" fmla="*/ 523684 h 546544"/>
                <a:gd name="connsiteX50" fmla="*/ 325660 w 579405"/>
                <a:gd name="connsiteY50" fmla="*/ 534448 h 546544"/>
                <a:gd name="connsiteX51" fmla="*/ 320802 w 579405"/>
                <a:gd name="connsiteY51" fmla="*/ 538734 h 546544"/>
                <a:gd name="connsiteX52" fmla="*/ 316325 w 579405"/>
                <a:gd name="connsiteY52" fmla="*/ 546544 h 546544"/>
                <a:gd name="connsiteX53" fmla="*/ 304800 w 579405"/>
                <a:gd name="connsiteY53" fmla="*/ 542639 h 546544"/>
                <a:gd name="connsiteX54" fmla="*/ 303086 w 579405"/>
                <a:gd name="connsiteY54" fmla="*/ 542830 h 546544"/>
                <a:gd name="connsiteX55" fmla="*/ 300323 w 579405"/>
                <a:gd name="connsiteY55" fmla="*/ 535972 h 546544"/>
                <a:gd name="connsiteX56" fmla="*/ 298323 w 579405"/>
                <a:gd name="connsiteY56" fmla="*/ 534448 h 546544"/>
                <a:gd name="connsiteX57" fmla="*/ 290893 w 579405"/>
                <a:gd name="connsiteY57" fmla="*/ 533591 h 546544"/>
                <a:gd name="connsiteX58" fmla="*/ 294227 w 579405"/>
                <a:gd name="connsiteY58" fmla="*/ 531305 h 546544"/>
                <a:gd name="connsiteX59" fmla="*/ 288607 w 579405"/>
                <a:gd name="connsiteY59" fmla="*/ 530257 h 546544"/>
                <a:gd name="connsiteX60" fmla="*/ 284512 w 579405"/>
                <a:gd name="connsiteY60" fmla="*/ 527209 h 546544"/>
                <a:gd name="connsiteX61" fmla="*/ 280701 w 579405"/>
                <a:gd name="connsiteY61" fmla="*/ 525875 h 546544"/>
                <a:gd name="connsiteX62" fmla="*/ 276130 w 579405"/>
                <a:gd name="connsiteY62" fmla="*/ 519208 h 546544"/>
                <a:gd name="connsiteX63" fmla="*/ 265747 w 579405"/>
                <a:gd name="connsiteY63" fmla="*/ 509683 h 546544"/>
                <a:gd name="connsiteX64" fmla="*/ 260985 w 579405"/>
                <a:gd name="connsiteY64" fmla="*/ 501301 h 546544"/>
                <a:gd name="connsiteX65" fmla="*/ 258699 w 579405"/>
                <a:gd name="connsiteY65" fmla="*/ 497967 h 546544"/>
                <a:gd name="connsiteX66" fmla="*/ 237839 w 579405"/>
                <a:gd name="connsiteY66" fmla="*/ 506159 h 546544"/>
                <a:gd name="connsiteX67" fmla="*/ 238316 w 579405"/>
                <a:gd name="connsiteY67" fmla="*/ 509683 h 546544"/>
                <a:gd name="connsiteX68" fmla="*/ 232981 w 579405"/>
                <a:gd name="connsiteY68" fmla="*/ 510445 h 546544"/>
                <a:gd name="connsiteX69" fmla="*/ 224885 w 579405"/>
                <a:gd name="connsiteY69" fmla="*/ 504254 h 546544"/>
                <a:gd name="connsiteX70" fmla="*/ 223456 w 579405"/>
                <a:gd name="connsiteY70" fmla="*/ 493585 h 546544"/>
                <a:gd name="connsiteX71" fmla="*/ 219360 w 579405"/>
                <a:gd name="connsiteY71" fmla="*/ 490442 h 546544"/>
                <a:gd name="connsiteX72" fmla="*/ 215836 w 579405"/>
                <a:gd name="connsiteY72" fmla="*/ 490918 h 546544"/>
                <a:gd name="connsiteX73" fmla="*/ 213265 w 579405"/>
                <a:gd name="connsiteY73" fmla="*/ 485870 h 546544"/>
                <a:gd name="connsiteX74" fmla="*/ 214598 w 579405"/>
                <a:gd name="connsiteY74" fmla="*/ 482060 h 546544"/>
                <a:gd name="connsiteX75" fmla="*/ 208693 w 579405"/>
                <a:gd name="connsiteY75" fmla="*/ 479203 h 546544"/>
                <a:gd name="connsiteX76" fmla="*/ 201930 w 579405"/>
                <a:gd name="connsiteY76" fmla="*/ 469201 h 546544"/>
                <a:gd name="connsiteX77" fmla="*/ 200977 w 579405"/>
                <a:gd name="connsiteY77" fmla="*/ 462058 h 546544"/>
                <a:gd name="connsiteX78" fmla="*/ 196977 w 579405"/>
                <a:gd name="connsiteY78" fmla="*/ 459010 h 546544"/>
                <a:gd name="connsiteX79" fmla="*/ 193929 w 579405"/>
                <a:gd name="connsiteY79" fmla="*/ 450342 h 546544"/>
                <a:gd name="connsiteX80" fmla="*/ 193262 w 579405"/>
                <a:gd name="connsiteY80" fmla="*/ 444913 h 546544"/>
                <a:gd name="connsiteX81" fmla="*/ 182023 w 579405"/>
                <a:gd name="connsiteY81" fmla="*/ 442817 h 546544"/>
                <a:gd name="connsiteX82" fmla="*/ 173260 w 579405"/>
                <a:gd name="connsiteY82" fmla="*/ 445770 h 546544"/>
                <a:gd name="connsiteX83" fmla="*/ 167735 w 579405"/>
                <a:gd name="connsiteY83" fmla="*/ 432054 h 546544"/>
                <a:gd name="connsiteX84" fmla="*/ 162116 w 579405"/>
                <a:gd name="connsiteY84" fmla="*/ 430911 h 546544"/>
                <a:gd name="connsiteX85" fmla="*/ 158115 w 579405"/>
                <a:gd name="connsiteY85" fmla="*/ 427863 h 546544"/>
                <a:gd name="connsiteX86" fmla="*/ 154495 w 579405"/>
                <a:gd name="connsiteY86" fmla="*/ 428339 h 546544"/>
                <a:gd name="connsiteX87" fmla="*/ 151543 w 579405"/>
                <a:gd name="connsiteY87" fmla="*/ 419671 h 546544"/>
                <a:gd name="connsiteX88" fmla="*/ 152876 w 579405"/>
                <a:gd name="connsiteY88" fmla="*/ 415862 h 546544"/>
                <a:gd name="connsiteX89" fmla="*/ 148018 w 579405"/>
                <a:gd name="connsiteY89" fmla="*/ 407480 h 546544"/>
                <a:gd name="connsiteX90" fmla="*/ 147828 w 579405"/>
                <a:gd name="connsiteY90" fmla="*/ 405670 h 546544"/>
                <a:gd name="connsiteX91" fmla="*/ 154305 w 579405"/>
                <a:gd name="connsiteY91" fmla="*/ 399383 h 546544"/>
                <a:gd name="connsiteX92" fmla="*/ 157925 w 579405"/>
                <a:gd name="connsiteY92" fmla="*/ 398907 h 546544"/>
                <a:gd name="connsiteX93" fmla="*/ 157448 w 579405"/>
                <a:gd name="connsiteY93" fmla="*/ 395288 h 546544"/>
                <a:gd name="connsiteX94" fmla="*/ 153828 w 579405"/>
                <a:gd name="connsiteY94" fmla="*/ 395764 h 546544"/>
                <a:gd name="connsiteX95" fmla="*/ 153352 w 579405"/>
                <a:gd name="connsiteY95" fmla="*/ 392240 h 546544"/>
                <a:gd name="connsiteX96" fmla="*/ 158972 w 579405"/>
                <a:gd name="connsiteY96" fmla="*/ 393287 h 546544"/>
                <a:gd name="connsiteX97" fmla="*/ 161830 w 579405"/>
                <a:gd name="connsiteY97" fmla="*/ 387477 h 546544"/>
                <a:gd name="connsiteX98" fmla="*/ 156305 w 579405"/>
                <a:gd name="connsiteY98" fmla="*/ 386429 h 546544"/>
                <a:gd name="connsiteX99" fmla="*/ 161163 w 579405"/>
                <a:gd name="connsiteY99" fmla="*/ 382143 h 546544"/>
                <a:gd name="connsiteX100" fmla="*/ 155638 w 579405"/>
                <a:gd name="connsiteY100" fmla="*/ 368332 h 546544"/>
                <a:gd name="connsiteX101" fmla="*/ 136398 w 579405"/>
                <a:gd name="connsiteY101" fmla="*/ 374523 h 546544"/>
                <a:gd name="connsiteX102" fmla="*/ 131826 w 579405"/>
                <a:gd name="connsiteY102" fmla="*/ 367856 h 546544"/>
                <a:gd name="connsiteX103" fmla="*/ 126016 w 579405"/>
                <a:gd name="connsiteY103" fmla="*/ 364998 h 546544"/>
                <a:gd name="connsiteX104" fmla="*/ 123539 w 579405"/>
                <a:gd name="connsiteY104" fmla="*/ 359950 h 546544"/>
                <a:gd name="connsiteX105" fmla="*/ 126587 w 579405"/>
                <a:gd name="connsiteY105" fmla="*/ 355854 h 546544"/>
                <a:gd name="connsiteX106" fmla="*/ 115062 w 579405"/>
                <a:gd name="connsiteY106" fmla="*/ 337471 h 546544"/>
                <a:gd name="connsiteX107" fmla="*/ 107156 w 579405"/>
                <a:gd name="connsiteY107" fmla="*/ 333089 h 546544"/>
                <a:gd name="connsiteX108" fmla="*/ 108013 w 579405"/>
                <a:gd name="connsiteY108" fmla="*/ 325755 h 546544"/>
                <a:gd name="connsiteX109" fmla="*/ 114871 w 579405"/>
                <a:gd name="connsiteY109" fmla="*/ 308515 h 546544"/>
                <a:gd name="connsiteX110" fmla="*/ 114681 w 579405"/>
                <a:gd name="connsiteY110" fmla="*/ 306705 h 546544"/>
                <a:gd name="connsiteX111" fmla="*/ 96202 w 579405"/>
                <a:gd name="connsiteY111" fmla="*/ 305467 h 546544"/>
                <a:gd name="connsiteX112" fmla="*/ 90583 w 579405"/>
                <a:gd name="connsiteY112" fmla="*/ 304419 h 546544"/>
                <a:gd name="connsiteX113" fmla="*/ 91630 w 579405"/>
                <a:gd name="connsiteY113" fmla="*/ 298799 h 546544"/>
                <a:gd name="connsiteX114" fmla="*/ 89345 w 579405"/>
                <a:gd name="connsiteY114" fmla="*/ 295561 h 546544"/>
                <a:gd name="connsiteX115" fmla="*/ 73437 w 579405"/>
                <a:gd name="connsiteY115" fmla="*/ 299466 h 546544"/>
                <a:gd name="connsiteX116" fmla="*/ 68103 w 579405"/>
                <a:gd name="connsiteY116" fmla="*/ 300133 h 546544"/>
                <a:gd name="connsiteX117" fmla="*/ 64008 w 579405"/>
                <a:gd name="connsiteY117" fmla="*/ 297085 h 546544"/>
                <a:gd name="connsiteX118" fmla="*/ 62389 w 579405"/>
                <a:gd name="connsiteY118" fmla="*/ 284607 h 546544"/>
                <a:gd name="connsiteX119" fmla="*/ 55436 w 579405"/>
                <a:gd name="connsiteY119" fmla="*/ 287369 h 546544"/>
                <a:gd name="connsiteX120" fmla="*/ 44577 w 579405"/>
                <a:gd name="connsiteY120" fmla="*/ 274225 h 546544"/>
                <a:gd name="connsiteX121" fmla="*/ 35052 w 579405"/>
                <a:gd name="connsiteY121" fmla="*/ 271844 h 546544"/>
                <a:gd name="connsiteX122" fmla="*/ 33909 w 579405"/>
                <a:gd name="connsiteY122" fmla="*/ 262985 h 546544"/>
                <a:gd name="connsiteX123" fmla="*/ 47339 w 579405"/>
                <a:gd name="connsiteY123" fmla="*/ 253937 h 546544"/>
                <a:gd name="connsiteX124" fmla="*/ 51054 w 579405"/>
                <a:gd name="connsiteY124" fmla="*/ 240792 h 546544"/>
                <a:gd name="connsiteX125" fmla="*/ 59627 w 579405"/>
                <a:gd name="connsiteY125" fmla="*/ 236029 h 546544"/>
                <a:gd name="connsiteX126" fmla="*/ 62198 w 579405"/>
                <a:gd name="connsiteY126" fmla="*/ 228410 h 546544"/>
                <a:gd name="connsiteX127" fmla="*/ 68199 w 579405"/>
                <a:gd name="connsiteY127" fmla="*/ 218599 h 546544"/>
                <a:gd name="connsiteX128" fmla="*/ 71628 w 579405"/>
                <a:gd name="connsiteY128" fmla="*/ 216313 h 546544"/>
                <a:gd name="connsiteX129" fmla="*/ 67913 w 579405"/>
                <a:gd name="connsiteY129" fmla="*/ 202311 h 546544"/>
                <a:gd name="connsiteX130" fmla="*/ 76009 w 579405"/>
                <a:gd name="connsiteY130" fmla="*/ 193929 h 546544"/>
                <a:gd name="connsiteX131" fmla="*/ 77248 w 579405"/>
                <a:gd name="connsiteY131" fmla="*/ 190119 h 546544"/>
                <a:gd name="connsiteX132" fmla="*/ 74771 w 579405"/>
                <a:gd name="connsiteY132" fmla="*/ 185071 h 546544"/>
                <a:gd name="connsiteX133" fmla="*/ 68675 w 579405"/>
                <a:gd name="connsiteY133" fmla="*/ 180404 h 546544"/>
                <a:gd name="connsiteX134" fmla="*/ 65722 w 579405"/>
                <a:gd name="connsiteY134" fmla="*/ 171736 h 546544"/>
                <a:gd name="connsiteX135" fmla="*/ 59341 w 579405"/>
                <a:gd name="connsiteY135" fmla="*/ 165354 h 546544"/>
                <a:gd name="connsiteX136" fmla="*/ 54007 w 579405"/>
                <a:gd name="connsiteY136" fmla="*/ 166021 h 546544"/>
                <a:gd name="connsiteX137" fmla="*/ 47530 w 579405"/>
                <a:gd name="connsiteY137" fmla="*/ 172307 h 546544"/>
                <a:gd name="connsiteX138" fmla="*/ 43434 w 579405"/>
                <a:gd name="connsiteY138" fmla="*/ 169259 h 546544"/>
                <a:gd name="connsiteX139" fmla="*/ 36481 w 579405"/>
                <a:gd name="connsiteY139" fmla="*/ 172021 h 546544"/>
                <a:gd name="connsiteX140" fmla="*/ 29337 w 579405"/>
                <a:gd name="connsiteY140" fmla="*/ 172974 h 546544"/>
                <a:gd name="connsiteX141" fmla="*/ 23241 w 579405"/>
                <a:gd name="connsiteY141" fmla="*/ 168307 h 546544"/>
                <a:gd name="connsiteX142" fmla="*/ 30194 w 579405"/>
                <a:gd name="connsiteY142" fmla="*/ 165545 h 546544"/>
                <a:gd name="connsiteX143" fmla="*/ 31242 w 579405"/>
                <a:gd name="connsiteY143" fmla="*/ 160020 h 546544"/>
                <a:gd name="connsiteX144" fmla="*/ 29432 w 579405"/>
                <a:gd name="connsiteY144" fmla="*/ 160211 h 546544"/>
                <a:gd name="connsiteX145" fmla="*/ 22670 w 579405"/>
                <a:gd name="connsiteY145" fmla="*/ 150304 h 546544"/>
                <a:gd name="connsiteX146" fmla="*/ 17240 w 579405"/>
                <a:gd name="connsiteY146" fmla="*/ 150971 h 546544"/>
                <a:gd name="connsiteX147" fmla="*/ 9620 w 579405"/>
                <a:gd name="connsiteY147" fmla="*/ 148400 h 546544"/>
                <a:gd name="connsiteX148" fmla="*/ 8001 w 579405"/>
                <a:gd name="connsiteY148" fmla="*/ 135922 h 546544"/>
                <a:gd name="connsiteX149" fmla="*/ 2762 w 579405"/>
                <a:gd name="connsiteY149" fmla="*/ 138398 h 546544"/>
                <a:gd name="connsiteX150" fmla="*/ 2095 w 579405"/>
                <a:gd name="connsiteY150" fmla="*/ 133064 h 546544"/>
                <a:gd name="connsiteX151" fmla="*/ 6286 w 579405"/>
                <a:gd name="connsiteY151" fmla="*/ 123444 h 546544"/>
                <a:gd name="connsiteX152" fmla="*/ 2000 w 579405"/>
                <a:gd name="connsiteY152" fmla="*/ 118586 h 546544"/>
                <a:gd name="connsiteX153" fmla="*/ 0 w 579405"/>
                <a:gd name="connsiteY153" fmla="*/ 116967 h 546544"/>
                <a:gd name="connsiteX154" fmla="*/ 10287 w 579405"/>
                <a:gd name="connsiteY154" fmla="*/ 112014 h 546544"/>
                <a:gd name="connsiteX155" fmla="*/ 13430 w 579405"/>
                <a:gd name="connsiteY155" fmla="*/ 107918 h 546544"/>
                <a:gd name="connsiteX156" fmla="*/ 16764 w 579405"/>
                <a:gd name="connsiteY156" fmla="*/ 105728 h 546544"/>
                <a:gd name="connsiteX157" fmla="*/ 14764 w 579405"/>
                <a:gd name="connsiteY157" fmla="*/ 104204 h 546544"/>
                <a:gd name="connsiteX158" fmla="*/ 21431 w 579405"/>
                <a:gd name="connsiteY158" fmla="*/ 99632 h 546544"/>
                <a:gd name="connsiteX159" fmla="*/ 16383 w 579405"/>
                <a:gd name="connsiteY159" fmla="*/ 89440 h 546544"/>
                <a:gd name="connsiteX160" fmla="*/ 7811 w 579405"/>
                <a:gd name="connsiteY160" fmla="*/ 79724 h 546544"/>
                <a:gd name="connsiteX161" fmla="*/ 9144 w 579405"/>
                <a:gd name="connsiteY161" fmla="*/ 75914 h 546544"/>
                <a:gd name="connsiteX162" fmla="*/ 13240 w 579405"/>
                <a:gd name="connsiteY162" fmla="*/ 78962 h 546544"/>
                <a:gd name="connsiteX163" fmla="*/ 16573 w 579405"/>
                <a:gd name="connsiteY163" fmla="*/ 76676 h 546544"/>
                <a:gd name="connsiteX164" fmla="*/ 27146 w 579405"/>
                <a:gd name="connsiteY164" fmla="*/ 73533 h 546544"/>
                <a:gd name="connsiteX165" fmla="*/ 29813 w 579405"/>
                <a:gd name="connsiteY165" fmla="*/ 65913 h 546544"/>
                <a:gd name="connsiteX166" fmla="*/ 29051 w 579405"/>
                <a:gd name="connsiteY166" fmla="*/ 60579 h 546544"/>
                <a:gd name="connsiteX167" fmla="*/ 32195 w 579405"/>
                <a:gd name="connsiteY167" fmla="*/ 56483 h 546544"/>
                <a:gd name="connsiteX168" fmla="*/ 36290 w 579405"/>
                <a:gd name="connsiteY168" fmla="*/ 59627 h 546544"/>
                <a:gd name="connsiteX169" fmla="*/ 53721 w 579405"/>
                <a:gd name="connsiteY169" fmla="*/ 53626 h 546544"/>
                <a:gd name="connsiteX170" fmla="*/ 54387 w 579405"/>
                <a:gd name="connsiteY170" fmla="*/ 44577 h 546544"/>
                <a:gd name="connsiteX171" fmla="*/ 56102 w 579405"/>
                <a:gd name="connsiteY171" fmla="*/ 44291 h 546544"/>
                <a:gd name="connsiteX172" fmla="*/ 55626 w 579405"/>
                <a:gd name="connsiteY172" fmla="*/ 40767 h 546544"/>
                <a:gd name="connsiteX173" fmla="*/ 58578 w 579405"/>
                <a:gd name="connsiteY173" fmla="*/ 34862 h 546544"/>
                <a:gd name="connsiteX174" fmla="*/ 56292 w 579405"/>
                <a:gd name="connsiteY174" fmla="*/ 31623 h 546544"/>
                <a:gd name="connsiteX175" fmla="*/ 54007 w 579405"/>
                <a:gd name="connsiteY175" fmla="*/ 28289 h 546544"/>
                <a:gd name="connsiteX176" fmla="*/ 57626 w 579405"/>
                <a:gd name="connsiteY176" fmla="*/ 27813 h 546544"/>
                <a:gd name="connsiteX177" fmla="*/ 61722 w 579405"/>
                <a:gd name="connsiteY177" fmla="*/ 30861 h 546544"/>
                <a:gd name="connsiteX178" fmla="*/ 65722 w 579405"/>
                <a:gd name="connsiteY178" fmla="*/ 34004 h 546544"/>
                <a:gd name="connsiteX179" fmla="*/ 74962 w 579405"/>
                <a:gd name="connsiteY179" fmla="*/ 34576 h 546544"/>
                <a:gd name="connsiteX180" fmla="*/ 77248 w 579405"/>
                <a:gd name="connsiteY180" fmla="*/ 37910 h 546544"/>
                <a:gd name="connsiteX181" fmla="*/ 80867 w 579405"/>
                <a:gd name="connsiteY181" fmla="*/ 37433 h 546544"/>
                <a:gd name="connsiteX182" fmla="*/ 85154 w 579405"/>
                <a:gd name="connsiteY182" fmla="*/ 42291 h 546544"/>
                <a:gd name="connsiteX183" fmla="*/ 90297 w 579405"/>
                <a:gd name="connsiteY183" fmla="*/ 39815 h 546544"/>
                <a:gd name="connsiteX184" fmla="*/ 98393 w 579405"/>
                <a:gd name="connsiteY184" fmla="*/ 45911 h 546544"/>
                <a:gd name="connsiteX185" fmla="*/ 108680 w 579405"/>
                <a:gd name="connsiteY185" fmla="*/ 40958 h 546544"/>
                <a:gd name="connsiteX186" fmla="*/ 108299 w 579405"/>
                <a:gd name="connsiteY186" fmla="*/ 37433 h 546544"/>
                <a:gd name="connsiteX187" fmla="*/ 107728 w 579405"/>
                <a:gd name="connsiteY187" fmla="*/ 33814 h 546544"/>
                <a:gd name="connsiteX188" fmla="*/ 118967 w 579405"/>
                <a:gd name="connsiteY188" fmla="*/ 21527 h 546544"/>
                <a:gd name="connsiteX189" fmla="*/ 122206 w 579405"/>
                <a:gd name="connsiteY189" fmla="*/ 4763 h 546544"/>
                <a:gd name="connsiteX190" fmla="*/ 150971 w 579405"/>
                <a:gd name="connsiteY190" fmla="*/ 953 h 546544"/>
                <a:gd name="connsiteX191" fmla="*/ 158115 w 579405"/>
                <a:gd name="connsiteY191" fmla="*/ 0 h 546544"/>
                <a:gd name="connsiteX192" fmla="*/ 166211 w 579405"/>
                <a:gd name="connsiteY192" fmla="*/ 6191 h 546544"/>
                <a:gd name="connsiteX193" fmla="*/ 167830 w 579405"/>
                <a:gd name="connsiteY193" fmla="*/ 4096 h 546544"/>
                <a:gd name="connsiteX194" fmla="*/ 173164 w 579405"/>
                <a:gd name="connsiteY194" fmla="*/ 3429 h 546544"/>
                <a:gd name="connsiteX195" fmla="*/ 180022 w 579405"/>
                <a:gd name="connsiteY195" fmla="*/ 13430 h 546544"/>
                <a:gd name="connsiteX196" fmla="*/ 190214 w 579405"/>
                <a:gd name="connsiteY196" fmla="*/ 21146 h 546544"/>
                <a:gd name="connsiteX197" fmla="*/ 192024 w 579405"/>
                <a:gd name="connsiteY197" fmla="*/ 35338 h 546544"/>
                <a:gd name="connsiteX198" fmla="*/ 191643 w 579405"/>
                <a:gd name="connsiteY198" fmla="*/ 46292 h 546544"/>
                <a:gd name="connsiteX199" fmla="*/ 199358 w 579405"/>
                <a:gd name="connsiteY199" fmla="*/ 48958 h 546544"/>
                <a:gd name="connsiteX200" fmla="*/ 200882 w 579405"/>
                <a:gd name="connsiteY200" fmla="*/ 46958 h 546544"/>
                <a:gd name="connsiteX201" fmla="*/ 210121 w 579405"/>
                <a:gd name="connsiteY201" fmla="*/ 47530 h 546544"/>
                <a:gd name="connsiteX202" fmla="*/ 228695 w 579405"/>
                <a:gd name="connsiteY202" fmla="*/ 36004 h 546544"/>
                <a:gd name="connsiteX203" fmla="*/ 246412 w 579405"/>
                <a:gd name="connsiteY203" fmla="*/ 31814 h 546544"/>
                <a:gd name="connsiteX204" fmla="*/ 256984 w 579405"/>
                <a:gd name="connsiteY204" fmla="*/ 28575 h 546544"/>
                <a:gd name="connsiteX205" fmla="*/ 266129 w 579405"/>
                <a:gd name="connsiteY205" fmla="*/ 29242 h 546544"/>
                <a:gd name="connsiteX206" fmla="*/ 269557 w 579405"/>
                <a:gd name="connsiteY206" fmla="*/ 26956 h 546544"/>
                <a:gd name="connsiteX207" fmla="*/ 272891 w 579405"/>
                <a:gd name="connsiteY207" fmla="*/ 24670 h 546544"/>
                <a:gd name="connsiteX208" fmla="*/ 284131 w 579405"/>
                <a:gd name="connsiteY208" fmla="*/ 26861 h 546544"/>
                <a:gd name="connsiteX209" fmla="*/ 287464 w 579405"/>
                <a:gd name="connsiteY209" fmla="*/ 24575 h 546544"/>
                <a:gd name="connsiteX210" fmla="*/ 296703 w 579405"/>
                <a:gd name="connsiteY210" fmla="*/ 25146 h 546544"/>
                <a:gd name="connsiteX211" fmla="*/ 308800 w 579405"/>
                <a:gd name="connsiteY211" fmla="*/ 19907 h 546544"/>
                <a:gd name="connsiteX212" fmla="*/ 319850 w 579405"/>
                <a:gd name="connsiteY212" fmla="*/ 34766 h 546544"/>
                <a:gd name="connsiteX213" fmla="*/ 339185 w 579405"/>
                <a:gd name="connsiteY213" fmla="*/ 28575 h 546544"/>
                <a:gd name="connsiteX214" fmla="*/ 344138 w 579405"/>
                <a:gd name="connsiteY214" fmla="*/ 24289 h 546544"/>
                <a:gd name="connsiteX215" fmla="*/ 349948 w 579405"/>
                <a:gd name="connsiteY215" fmla="*/ 27146 h 546544"/>
                <a:gd name="connsiteX216" fmla="*/ 355187 w 579405"/>
                <a:gd name="connsiteY216" fmla="*/ 39148 h 546544"/>
                <a:gd name="connsiteX217" fmla="*/ 369856 w 579405"/>
                <a:gd name="connsiteY217" fmla="*/ 53531 h 546544"/>
                <a:gd name="connsiteX218" fmla="*/ 381667 w 579405"/>
                <a:gd name="connsiteY218" fmla="*/ 59246 h 546544"/>
                <a:gd name="connsiteX219" fmla="*/ 391953 w 579405"/>
                <a:gd name="connsiteY219" fmla="*/ 54292 h 546544"/>
                <a:gd name="connsiteX220" fmla="*/ 397573 w 579405"/>
                <a:gd name="connsiteY220" fmla="*/ 55340 h 546544"/>
                <a:gd name="connsiteX221" fmla="*/ 401860 w 579405"/>
                <a:gd name="connsiteY221" fmla="*/ 60198 h 546544"/>
                <a:gd name="connsiteX222" fmla="*/ 426625 w 579405"/>
                <a:gd name="connsiteY222" fmla="*/ 67818 h 546544"/>
                <a:gd name="connsiteX223" fmla="*/ 433578 w 579405"/>
                <a:gd name="connsiteY223" fmla="*/ 65056 h 546544"/>
                <a:gd name="connsiteX224" fmla="*/ 439102 w 579405"/>
                <a:gd name="connsiteY224" fmla="*/ 51625 h 546544"/>
                <a:gd name="connsiteX225" fmla="*/ 446246 w 579405"/>
                <a:gd name="connsiteY225" fmla="*/ 50673 h 546544"/>
                <a:gd name="connsiteX226" fmla="*/ 461105 w 579405"/>
                <a:gd name="connsiteY226" fmla="*/ 52388 h 546544"/>
                <a:gd name="connsiteX227" fmla="*/ 468820 w 579405"/>
                <a:gd name="connsiteY227" fmla="*/ 54959 h 546544"/>
                <a:gd name="connsiteX228" fmla="*/ 471297 w 579405"/>
                <a:gd name="connsiteY228" fmla="*/ 60103 h 546544"/>
                <a:gd name="connsiteX229" fmla="*/ 476821 w 579405"/>
                <a:gd name="connsiteY229" fmla="*/ 88392 h 546544"/>
                <a:gd name="connsiteX230" fmla="*/ 483203 w 579405"/>
                <a:gd name="connsiteY230" fmla="*/ 94774 h 546544"/>
                <a:gd name="connsiteX231" fmla="*/ 490251 w 579405"/>
                <a:gd name="connsiteY231" fmla="*/ 106490 h 546544"/>
                <a:gd name="connsiteX232" fmla="*/ 497395 w 579405"/>
                <a:gd name="connsiteY232" fmla="*/ 105537 h 546544"/>
                <a:gd name="connsiteX233" fmla="*/ 509397 w 579405"/>
                <a:gd name="connsiteY233" fmla="*/ 113062 h 546544"/>
                <a:gd name="connsiteX234" fmla="*/ 514731 w 579405"/>
                <a:gd name="connsiteY234" fmla="*/ 112300 h 546544"/>
                <a:gd name="connsiteX235" fmla="*/ 523399 w 579405"/>
                <a:gd name="connsiteY235" fmla="*/ 122111 h 546544"/>
                <a:gd name="connsiteX236" fmla="*/ 523875 w 579405"/>
                <a:gd name="connsiteY236" fmla="*/ 125635 h 546544"/>
                <a:gd name="connsiteX237" fmla="*/ 522256 w 579405"/>
                <a:gd name="connsiteY237" fmla="*/ 127635 h 546544"/>
                <a:gd name="connsiteX238" fmla="*/ 524542 w 579405"/>
                <a:gd name="connsiteY238" fmla="*/ 130969 h 546544"/>
                <a:gd name="connsiteX239" fmla="*/ 531686 w 579405"/>
                <a:gd name="connsiteY239" fmla="*/ 130016 h 546544"/>
                <a:gd name="connsiteX240" fmla="*/ 537210 w 579405"/>
                <a:gd name="connsiteY240" fmla="*/ 143828 h 546544"/>
                <a:gd name="connsiteX241" fmla="*/ 531304 w 579405"/>
                <a:gd name="connsiteY241" fmla="*/ 168212 h 546544"/>
                <a:gd name="connsiteX242" fmla="*/ 540258 w 579405"/>
                <a:gd name="connsiteY242" fmla="*/ 166973 h 546544"/>
                <a:gd name="connsiteX243" fmla="*/ 547973 w 579405"/>
                <a:gd name="connsiteY243" fmla="*/ 169545 h 546544"/>
                <a:gd name="connsiteX244" fmla="*/ 556070 w 579405"/>
                <a:gd name="connsiteY244" fmla="*/ 175736 h 546544"/>
                <a:gd name="connsiteX245" fmla="*/ 561404 w 579405"/>
                <a:gd name="connsiteY245" fmla="*/ 175070 h 546544"/>
                <a:gd name="connsiteX246" fmla="*/ 567309 w 579405"/>
                <a:gd name="connsiteY246" fmla="*/ 177927 h 54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579405" h="546544">
                  <a:moveTo>
                    <a:pt x="567309" y="177927"/>
                  </a:moveTo>
                  <a:lnTo>
                    <a:pt x="570071" y="184785"/>
                  </a:lnTo>
                  <a:lnTo>
                    <a:pt x="570738" y="190119"/>
                  </a:lnTo>
                  <a:lnTo>
                    <a:pt x="579406" y="214408"/>
                  </a:lnTo>
                  <a:lnTo>
                    <a:pt x="573691" y="226028"/>
                  </a:lnTo>
                  <a:lnTo>
                    <a:pt x="565595" y="234315"/>
                  </a:lnTo>
                  <a:lnTo>
                    <a:pt x="570452" y="242792"/>
                  </a:lnTo>
                  <a:lnTo>
                    <a:pt x="563213" y="243745"/>
                  </a:lnTo>
                  <a:lnTo>
                    <a:pt x="558546" y="249746"/>
                  </a:lnTo>
                  <a:lnTo>
                    <a:pt x="546735" y="271272"/>
                  </a:lnTo>
                  <a:lnTo>
                    <a:pt x="535114" y="280035"/>
                  </a:lnTo>
                  <a:lnTo>
                    <a:pt x="508635" y="287179"/>
                  </a:lnTo>
                  <a:lnTo>
                    <a:pt x="505016" y="287655"/>
                  </a:lnTo>
                  <a:lnTo>
                    <a:pt x="495014" y="294418"/>
                  </a:lnTo>
                  <a:lnTo>
                    <a:pt x="479298" y="300133"/>
                  </a:lnTo>
                  <a:lnTo>
                    <a:pt x="479965" y="305467"/>
                  </a:lnTo>
                  <a:lnTo>
                    <a:pt x="478441" y="307467"/>
                  </a:lnTo>
                  <a:lnTo>
                    <a:pt x="462248" y="309658"/>
                  </a:lnTo>
                  <a:lnTo>
                    <a:pt x="453580" y="312611"/>
                  </a:lnTo>
                  <a:lnTo>
                    <a:pt x="446818" y="317087"/>
                  </a:lnTo>
                  <a:lnTo>
                    <a:pt x="434530" y="320612"/>
                  </a:lnTo>
                  <a:lnTo>
                    <a:pt x="431102" y="322802"/>
                  </a:lnTo>
                  <a:lnTo>
                    <a:pt x="409099" y="322136"/>
                  </a:lnTo>
                  <a:lnTo>
                    <a:pt x="405955" y="326136"/>
                  </a:lnTo>
                  <a:lnTo>
                    <a:pt x="402145" y="324898"/>
                  </a:lnTo>
                  <a:lnTo>
                    <a:pt x="397002" y="327374"/>
                  </a:lnTo>
                  <a:lnTo>
                    <a:pt x="391382" y="326327"/>
                  </a:lnTo>
                  <a:lnTo>
                    <a:pt x="386715" y="332327"/>
                  </a:lnTo>
                  <a:lnTo>
                    <a:pt x="382905" y="331089"/>
                  </a:lnTo>
                  <a:lnTo>
                    <a:pt x="376142" y="335566"/>
                  </a:lnTo>
                  <a:lnTo>
                    <a:pt x="376428" y="337375"/>
                  </a:lnTo>
                  <a:lnTo>
                    <a:pt x="379095" y="344234"/>
                  </a:lnTo>
                  <a:lnTo>
                    <a:pt x="377380" y="358997"/>
                  </a:lnTo>
                  <a:lnTo>
                    <a:pt x="359093" y="372237"/>
                  </a:lnTo>
                  <a:lnTo>
                    <a:pt x="356616" y="381667"/>
                  </a:lnTo>
                  <a:lnTo>
                    <a:pt x="344995" y="390430"/>
                  </a:lnTo>
                  <a:lnTo>
                    <a:pt x="346900" y="404717"/>
                  </a:lnTo>
                  <a:lnTo>
                    <a:pt x="344995" y="417671"/>
                  </a:lnTo>
                  <a:lnTo>
                    <a:pt x="353949" y="416433"/>
                  </a:lnTo>
                  <a:lnTo>
                    <a:pt x="351758" y="427577"/>
                  </a:lnTo>
                  <a:lnTo>
                    <a:pt x="354235" y="432721"/>
                  </a:lnTo>
                  <a:lnTo>
                    <a:pt x="347376" y="435483"/>
                  </a:lnTo>
                  <a:lnTo>
                    <a:pt x="349186" y="449675"/>
                  </a:lnTo>
                  <a:lnTo>
                    <a:pt x="347472" y="449961"/>
                  </a:lnTo>
                  <a:lnTo>
                    <a:pt x="341852" y="463391"/>
                  </a:lnTo>
                  <a:lnTo>
                    <a:pt x="333851" y="471678"/>
                  </a:lnTo>
                  <a:lnTo>
                    <a:pt x="334042" y="500634"/>
                  </a:lnTo>
                  <a:lnTo>
                    <a:pt x="340804" y="510635"/>
                  </a:lnTo>
                  <a:lnTo>
                    <a:pt x="325850" y="521684"/>
                  </a:lnTo>
                  <a:lnTo>
                    <a:pt x="324326" y="523684"/>
                  </a:lnTo>
                  <a:lnTo>
                    <a:pt x="325660" y="534448"/>
                  </a:lnTo>
                  <a:lnTo>
                    <a:pt x="320802" y="538734"/>
                  </a:lnTo>
                  <a:lnTo>
                    <a:pt x="316325" y="546544"/>
                  </a:lnTo>
                  <a:lnTo>
                    <a:pt x="304800" y="542639"/>
                  </a:lnTo>
                  <a:lnTo>
                    <a:pt x="303086" y="542830"/>
                  </a:lnTo>
                  <a:lnTo>
                    <a:pt x="300323" y="535972"/>
                  </a:lnTo>
                  <a:lnTo>
                    <a:pt x="298323" y="534448"/>
                  </a:lnTo>
                  <a:lnTo>
                    <a:pt x="290893" y="533591"/>
                  </a:lnTo>
                  <a:lnTo>
                    <a:pt x="294227" y="531305"/>
                  </a:lnTo>
                  <a:lnTo>
                    <a:pt x="288607" y="530257"/>
                  </a:lnTo>
                  <a:lnTo>
                    <a:pt x="284512" y="527209"/>
                  </a:lnTo>
                  <a:lnTo>
                    <a:pt x="280701" y="525875"/>
                  </a:lnTo>
                  <a:lnTo>
                    <a:pt x="276130" y="519208"/>
                  </a:lnTo>
                  <a:lnTo>
                    <a:pt x="265747" y="509683"/>
                  </a:lnTo>
                  <a:lnTo>
                    <a:pt x="260985" y="501301"/>
                  </a:lnTo>
                  <a:lnTo>
                    <a:pt x="258699" y="497967"/>
                  </a:lnTo>
                  <a:lnTo>
                    <a:pt x="237839" y="506159"/>
                  </a:lnTo>
                  <a:lnTo>
                    <a:pt x="238316" y="509683"/>
                  </a:lnTo>
                  <a:lnTo>
                    <a:pt x="232981" y="510445"/>
                  </a:lnTo>
                  <a:lnTo>
                    <a:pt x="224885" y="504254"/>
                  </a:lnTo>
                  <a:lnTo>
                    <a:pt x="223456" y="493585"/>
                  </a:lnTo>
                  <a:lnTo>
                    <a:pt x="219360" y="490442"/>
                  </a:lnTo>
                  <a:lnTo>
                    <a:pt x="215836" y="490918"/>
                  </a:lnTo>
                  <a:lnTo>
                    <a:pt x="213265" y="485870"/>
                  </a:lnTo>
                  <a:lnTo>
                    <a:pt x="214598" y="482060"/>
                  </a:lnTo>
                  <a:lnTo>
                    <a:pt x="208693" y="479203"/>
                  </a:lnTo>
                  <a:lnTo>
                    <a:pt x="201930" y="469201"/>
                  </a:lnTo>
                  <a:lnTo>
                    <a:pt x="200977" y="462058"/>
                  </a:lnTo>
                  <a:lnTo>
                    <a:pt x="196977" y="459010"/>
                  </a:lnTo>
                  <a:lnTo>
                    <a:pt x="193929" y="450342"/>
                  </a:lnTo>
                  <a:lnTo>
                    <a:pt x="193262" y="444913"/>
                  </a:lnTo>
                  <a:lnTo>
                    <a:pt x="182023" y="442817"/>
                  </a:lnTo>
                  <a:lnTo>
                    <a:pt x="173260" y="445770"/>
                  </a:lnTo>
                  <a:lnTo>
                    <a:pt x="167735" y="432054"/>
                  </a:lnTo>
                  <a:lnTo>
                    <a:pt x="162116" y="430911"/>
                  </a:lnTo>
                  <a:lnTo>
                    <a:pt x="158115" y="427863"/>
                  </a:lnTo>
                  <a:lnTo>
                    <a:pt x="154495" y="428339"/>
                  </a:lnTo>
                  <a:lnTo>
                    <a:pt x="151543" y="419671"/>
                  </a:lnTo>
                  <a:lnTo>
                    <a:pt x="152876" y="415862"/>
                  </a:lnTo>
                  <a:lnTo>
                    <a:pt x="148018" y="407480"/>
                  </a:lnTo>
                  <a:lnTo>
                    <a:pt x="147828" y="405670"/>
                  </a:lnTo>
                  <a:lnTo>
                    <a:pt x="154305" y="399383"/>
                  </a:lnTo>
                  <a:lnTo>
                    <a:pt x="157925" y="398907"/>
                  </a:lnTo>
                  <a:lnTo>
                    <a:pt x="157448" y="395288"/>
                  </a:lnTo>
                  <a:lnTo>
                    <a:pt x="153828" y="395764"/>
                  </a:lnTo>
                  <a:lnTo>
                    <a:pt x="153352" y="392240"/>
                  </a:lnTo>
                  <a:lnTo>
                    <a:pt x="158972" y="393287"/>
                  </a:lnTo>
                  <a:lnTo>
                    <a:pt x="161830" y="387477"/>
                  </a:lnTo>
                  <a:lnTo>
                    <a:pt x="156305" y="386429"/>
                  </a:lnTo>
                  <a:lnTo>
                    <a:pt x="161163" y="382143"/>
                  </a:lnTo>
                  <a:lnTo>
                    <a:pt x="155638" y="368332"/>
                  </a:lnTo>
                  <a:lnTo>
                    <a:pt x="136398" y="374523"/>
                  </a:lnTo>
                  <a:lnTo>
                    <a:pt x="131826" y="367856"/>
                  </a:lnTo>
                  <a:lnTo>
                    <a:pt x="126016" y="364998"/>
                  </a:lnTo>
                  <a:lnTo>
                    <a:pt x="123539" y="359950"/>
                  </a:lnTo>
                  <a:lnTo>
                    <a:pt x="126587" y="355854"/>
                  </a:lnTo>
                  <a:lnTo>
                    <a:pt x="115062" y="337471"/>
                  </a:lnTo>
                  <a:lnTo>
                    <a:pt x="107156" y="333089"/>
                  </a:lnTo>
                  <a:lnTo>
                    <a:pt x="108013" y="325755"/>
                  </a:lnTo>
                  <a:lnTo>
                    <a:pt x="114871" y="308515"/>
                  </a:lnTo>
                  <a:lnTo>
                    <a:pt x="114681" y="306705"/>
                  </a:lnTo>
                  <a:lnTo>
                    <a:pt x="96202" y="305467"/>
                  </a:lnTo>
                  <a:lnTo>
                    <a:pt x="90583" y="304419"/>
                  </a:lnTo>
                  <a:lnTo>
                    <a:pt x="91630" y="298799"/>
                  </a:lnTo>
                  <a:lnTo>
                    <a:pt x="89345" y="295561"/>
                  </a:lnTo>
                  <a:lnTo>
                    <a:pt x="73437" y="299466"/>
                  </a:lnTo>
                  <a:lnTo>
                    <a:pt x="68103" y="300133"/>
                  </a:lnTo>
                  <a:lnTo>
                    <a:pt x="64008" y="297085"/>
                  </a:lnTo>
                  <a:lnTo>
                    <a:pt x="62389" y="284607"/>
                  </a:lnTo>
                  <a:lnTo>
                    <a:pt x="55436" y="287369"/>
                  </a:lnTo>
                  <a:lnTo>
                    <a:pt x="44577" y="274225"/>
                  </a:lnTo>
                  <a:lnTo>
                    <a:pt x="35052" y="271844"/>
                  </a:lnTo>
                  <a:lnTo>
                    <a:pt x="33909" y="262985"/>
                  </a:lnTo>
                  <a:lnTo>
                    <a:pt x="47339" y="253937"/>
                  </a:lnTo>
                  <a:lnTo>
                    <a:pt x="51054" y="240792"/>
                  </a:lnTo>
                  <a:lnTo>
                    <a:pt x="59627" y="236029"/>
                  </a:lnTo>
                  <a:lnTo>
                    <a:pt x="62198" y="228410"/>
                  </a:lnTo>
                  <a:lnTo>
                    <a:pt x="68199" y="218599"/>
                  </a:lnTo>
                  <a:lnTo>
                    <a:pt x="71628" y="216313"/>
                  </a:lnTo>
                  <a:lnTo>
                    <a:pt x="67913" y="202311"/>
                  </a:lnTo>
                  <a:lnTo>
                    <a:pt x="76009" y="193929"/>
                  </a:lnTo>
                  <a:lnTo>
                    <a:pt x="77248" y="190119"/>
                  </a:lnTo>
                  <a:lnTo>
                    <a:pt x="74771" y="185071"/>
                  </a:lnTo>
                  <a:lnTo>
                    <a:pt x="68675" y="180404"/>
                  </a:lnTo>
                  <a:lnTo>
                    <a:pt x="65722" y="171736"/>
                  </a:lnTo>
                  <a:lnTo>
                    <a:pt x="59341" y="165354"/>
                  </a:lnTo>
                  <a:lnTo>
                    <a:pt x="54007" y="166021"/>
                  </a:lnTo>
                  <a:lnTo>
                    <a:pt x="47530" y="172307"/>
                  </a:lnTo>
                  <a:lnTo>
                    <a:pt x="43434" y="169259"/>
                  </a:lnTo>
                  <a:lnTo>
                    <a:pt x="36481" y="172021"/>
                  </a:lnTo>
                  <a:lnTo>
                    <a:pt x="29337" y="172974"/>
                  </a:lnTo>
                  <a:lnTo>
                    <a:pt x="23241" y="168307"/>
                  </a:lnTo>
                  <a:lnTo>
                    <a:pt x="30194" y="165545"/>
                  </a:lnTo>
                  <a:lnTo>
                    <a:pt x="31242" y="160020"/>
                  </a:lnTo>
                  <a:lnTo>
                    <a:pt x="29432" y="160211"/>
                  </a:lnTo>
                  <a:lnTo>
                    <a:pt x="22670" y="150304"/>
                  </a:lnTo>
                  <a:lnTo>
                    <a:pt x="17240" y="150971"/>
                  </a:lnTo>
                  <a:lnTo>
                    <a:pt x="9620" y="148400"/>
                  </a:lnTo>
                  <a:lnTo>
                    <a:pt x="8001" y="135922"/>
                  </a:lnTo>
                  <a:lnTo>
                    <a:pt x="2762" y="138398"/>
                  </a:lnTo>
                  <a:lnTo>
                    <a:pt x="2095" y="133064"/>
                  </a:lnTo>
                  <a:lnTo>
                    <a:pt x="6286" y="123444"/>
                  </a:lnTo>
                  <a:lnTo>
                    <a:pt x="2000" y="118586"/>
                  </a:lnTo>
                  <a:lnTo>
                    <a:pt x="0" y="116967"/>
                  </a:lnTo>
                  <a:lnTo>
                    <a:pt x="10287" y="112014"/>
                  </a:lnTo>
                  <a:lnTo>
                    <a:pt x="13430" y="107918"/>
                  </a:lnTo>
                  <a:lnTo>
                    <a:pt x="16764" y="105728"/>
                  </a:lnTo>
                  <a:lnTo>
                    <a:pt x="14764" y="104204"/>
                  </a:lnTo>
                  <a:lnTo>
                    <a:pt x="21431" y="99632"/>
                  </a:lnTo>
                  <a:lnTo>
                    <a:pt x="16383" y="89440"/>
                  </a:lnTo>
                  <a:lnTo>
                    <a:pt x="7811" y="79724"/>
                  </a:lnTo>
                  <a:lnTo>
                    <a:pt x="9144" y="75914"/>
                  </a:lnTo>
                  <a:lnTo>
                    <a:pt x="13240" y="78962"/>
                  </a:lnTo>
                  <a:lnTo>
                    <a:pt x="16573" y="76676"/>
                  </a:lnTo>
                  <a:lnTo>
                    <a:pt x="27146" y="73533"/>
                  </a:lnTo>
                  <a:lnTo>
                    <a:pt x="29813" y="65913"/>
                  </a:lnTo>
                  <a:lnTo>
                    <a:pt x="29051" y="60579"/>
                  </a:lnTo>
                  <a:lnTo>
                    <a:pt x="32195" y="56483"/>
                  </a:lnTo>
                  <a:lnTo>
                    <a:pt x="36290" y="59627"/>
                  </a:lnTo>
                  <a:lnTo>
                    <a:pt x="53721" y="53626"/>
                  </a:lnTo>
                  <a:lnTo>
                    <a:pt x="54387" y="44577"/>
                  </a:lnTo>
                  <a:lnTo>
                    <a:pt x="56102" y="44291"/>
                  </a:lnTo>
                  <a:lnTo>
                    <a:pt x="55626" y="40767"/>
                  </a:lnTo>
                  <a:lnTo>
                    <a:pt x="58578" y="34862"/>
                  </a:lnTo>
                  <a:lnTo>
                    <a:pt x="56292" y="31623"/>
                  </a:lnTo>
                  <a:lnTo>
                    <a:pt x="54007" y="28289"/>
                  </a:lnTo>
                  <a:lnTo>
                    <a:pt x="57626" y="27813"/>
                  </a:lnTo>
                  <a:lnTo>
                    <a:pt x="61722" y="30861"/>
                  </a:lnTo>
                  <a:lnTo>
                    <a:pt x="65722" y="34004"/>
                  </a:lnTo>
                  <a:lnTo>
                    <a:pt x="74962" y="34576"/>
                  </a:lnTo>
                  <a:lnTo>
                    <a:pt x="77248" y="37910"/>
                  </a:lnTo>
                  <a:lnTo>
                    <a:pt x="80867" y="37433"/>
                  </a:lnTo>
                  <a:lnTo>
                    <a:pt x="85154" y="42291"/>
                  </a:lnTo>
                  <a:lnTo>
                    <a:pt x="90297" y="39815"/>
                  </a:lnTo>
                  <a:lnTo>
                    <a:pt x="98393" y="45911"/>
                  </a:lnTo>
                  <a:lnTo>
                    <a:pt x="108680" y="40958"/>
                  </a:lnTo>
                  <a:lnTo>
                    <a:pt x="108299" y="37433"/>
                  </a:lnTo>
                  <a:lnTo>
                    <a:pt x="107728" y="33814"/>
                  </a:lnTo>
                  <a:lnTo>
                    <a:pt x="118967" y="21527"/>
                  </a:lnTo>
                  <a:lnTo>
                    <a:pt x="122206" y="4763"/>
                  </a:lnTo>
                  <a:lnTo>
                    <a:pt x="150971" y="953"/>
                  </a:lnTo>
                  <a:lnTo>
                    <a:pt x="158115" y="0"/>
                  </a:lnTo>
                  <a:lnTo>
                    <a:pt x="166211" y="6191"/>
                  </a:lnTo>
                  <a:lnTo>
                    <a:pt x="167830" y="4096"/>
                  </a:lnTo>
                  <a:lnTo>
                    <a:pt x="173164" y="3429"/>
                  </a:lnTo>
                  <a:lnTo>
                    <a:pt x="180022" y="13430"/>
                  </a:lnTo>
                  <a:lnTo>
                    <a:pt x="190214" y="21146"/>
                  </a:lnTo>
                  <a:lnTo>
                    <a:pt x="192024" y="35338"/>
                  </a:lnTo>
                  <a:lnTo>
                    <a:pt x="191643" y="46292"/>
                  </a:lnTo>
                  <a:lnTo>
                    <a:pt x="199358" y="48958"/>
                  </a:lnTo>
                  <a:lnTo>
                    <a:pt x="200882" y="46958"/>
                  </a:lnTo>
                  <a:lnTo>
                    <a:pt x="210121" y="47530"/>
                  </a:lnTo>
                  <a:lnTo>
                    <a:pt x="228695" y="36004"/>
                  </a:lnTo>
                  <a:lnTo>
                    <a:pt x="246412" y="31814"/>
                  </a:lnTo>
                  <a:lnTo>
                    <a:pt x="256984" y="28575"/>
                  </a:lnTo>
                  <a:lnTo>
                    <a:pt x="266129" y="29242"/>
                  </a:lnTo>
                  <a:lnTo>
                    <a:pt x="269557" y="26956"/>
                  </a:lnTo>
                  <a:lnTo>
                    <a:pt x="272891" y="24670"/>
                  </a:lnTo>
                  <a:lnTo>
                    <a:pt x="284131" y="26861"/>
                  </a:lnTo>
                  <a:lnTo>
                    <a:pt x="287464" y="24575"/>
                  </a:lnTo>
                  <a:lnTo>
                    <a:pt x="296703" y="25146"/>
                  </a:lnTo>
                  <a:lnTo>
                    <a:pt x="308800" y="19907"/>
                  </a:lnTo>
                  <a:lnTo>
                    <a:pt x="319850" y="34766"/>
                  </a:lnTo>
                  <a:lnTo>
                    <a:pt x="339185" y="28575"/>
                  </a:lnTo>
                  <a:lnTo>
                    <a:pt x="344138" y="24289"/>
                  </a:lnTo>
                  <a:lnTo>
                    <a:pt x="349948" y="27146"/>
                  </a:lnTo>
                  <a:lnTo>
                    <a:pt x="355187" y="39148"/>
                  </a:lnTo>
                  <a:lnTo>
                    <a:pt x="369856" y="53531"/>
                  </a:lnTo>
                  <a:lnTo>
                    <a:pt x="381667" y="59246"/>
                  </a:lnTo>
                  <a:lnTo>
                    <a:pt x="391953" y="54292"/>
                  </a:lnTo>
                  <a:lnTo>
                    <a:pt x="397573" y="55340"/>
                  </a:lnTo>
                  <a:lnTo>
                    <a:pt x="401860" y="60198"/>
                  </a:lnTo>
                  <a:lnTo>
                    <a:pt x="426625" y="67818"/>
                  </a:lnTo>
                  <a:lnTo>
                    <a:pt x="433578" y="65056"/>
                  </a:lnTo>
                  <a:lnTo>
                    <a:pt x="439102" y="51625"/>
                  </a:lnTo>
                  <a:lnTo>
                    <a:pt x="446246" y="50673"/>
                  </a:lnTo>
                  <a:lnTo>
                    <a:pt x="461105" y="52388"/>
                  </a:lnTo>
                  <a:lnTo>
                    <a:pt x="468820" y="54959"/>
                  </a:lnTo>
                  <a:lnTo>
                    <a:pt x="471297" y="60103"/>
                  </a:lnTo>
                  <a:lnTo>
                    <a:pt x="476821" y="88392"/>
                  </a:lnTo>
                  <a:lnTo>
                    <a:pt x="483203" y="94774"/>
                  </a:lnTo>
                  <a:lnTo>
                    <a:pt x="490251" y="106490"/>
                  </a:lnTo>
                  <a:lnTo>
                    <a:pt x="497395" y="105537"/>
                  </a:lnTo>
                  <a:lnTo>
                    <a:pt x="509397" y="113062"/>
                  </a:lnTo>
                  <a:lnTo>
                    <a:pt x="514731" y="112300"/>
                  </a:lnTo>
                  <a:lnTo>
                    <a:pt x="523399" y="122111"/>
                  </a:lnTo>
                  <a:lnTo>
                    <a:pt x="523875" y="125635"/>
                  </a:lnTo>
                  <a:lnTo>
                    <a:pt x="522256" y="127635"/>
                  </a:lnTo>
                  <a:lnTo>
                    <a:pt x="524542" y="130969"/>
                  </a:lnTo>
                  <a:lnTo>
                    <a:pt x="531686" y="130016"/>
                  </a:lnTo>
                  <a:lnTo>
                    <a:pt x="537210" y="143828"/>
                  </a:lnTo>
                  <a:lnTo>
                    <a:pt x="531304" y="168212"/>
                  </a:lnTo>
                  <a:lnTo>
                    <a:pt x="540258" y="166973"/>
                  </a:lnTo>
                  <a:lnTo>
                    <a:pt x="547973" y="169545"/>
                  </a:lnTo>
                  <a:lnTo>
                    <a:pt x="556070" y="175736"/>
                  </a:lnTo>
                  <a:lnTo>
                    <a:pt x="561404" y="175070"/>
                  </a:lnTo>
                  <a:lnTo>
                    <a:pt x="567309" y="17792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" name="Volný tvar: obrazec 59">
              <a:extLst>
                <a:ext uri="{FF2B5EF4-FFF2-40B4-BE49-F238E27FC236}">
                  <a16:creationId xmlns:a16="http://schemas.microsoft.com/office/drawing/2014/main" id="{67FBC7C6-429D-712C-9C9A-D899C5FD6213}"/>
                </a:ext>
              </a:extLst>
            </p:cNvPr>
            <p:cNvSpPr/>
            <p:nvPr userDrawn="1"/>
          </p:nvSpPr>
          <p:spPr>
            <a:xfrm>
              <a:off x="7560944" y="3840765"/>
              <a:ext cx="657891" cy="548544"/>
            </a:xfrm>
            <a:custGeom>
              <a:avLst/>
              <a:gdLst>
                <a:gd name="connsiteX0" fmla="*/ 7334 w 657891"/>
                <a:gd name="connsiteY0" fmla="*/ 531781 h 548544"/>
                <a:gd name="connsiteX1" fmla="*/ 4763 w 657891"/>
                <a:gd name="connsiteY1" fmla="*/ 526733 h 548544"/>
                <a:gd name="connsiteX2" fmla="*/ 3239 w 657891"/>
                <a:gd name="connsiteY2" fmla="*/ 528733 h 548544"/>
                <a:gd name="connsiteX3" fmla="*/ 2477 w 657891"/>
                <a:gd name="connsiteY3" fmla="*/ 508921 h 548544"/>
                <a:gd name="connsiteX4" fmla="*/ 15240 w 657891"/>
                <a:gd name="connsiteY4" fmla="*/ 509016 h 548544"/>
                <a:gd name="connsiteX5" fmla="*/ 21146 w 657891"/>
                <a:gd name="connsiteY5" fmla="*/ 511874 h 548544"/>
                <a:gd name="connsiteX6" fmla="*/ 26003 w 657891"/>
                <a:gd name="connsiteY6" fmla="*/ 507587 h 548544"/>
                <a:gd name="connsiteX7" fmla="*/ 24575 w 657891"/>
                <a:gd name="connsiteY7" fmla="*/ 496919 h 548544"/>
                <a:gd name="connsiteX8" fmla="*/ 26384 w 657891"/>
                <a:gd name="connsiteY8" fmla="*/ 496634 h 548544"/>
                <a:gd name="connsiteX9" fmla="*/ 31528 w 657891"/>
                <a:gd name="connsiteY9" fmla="*/ 479679 h 548544"/>
                <a:gd name="connsiteX10" fmla="*/ 31909 w 657891"/>
                <a:gd name="connsiteY10" fmla="*/ 468725 h 548544"/>
                <a:gd name="connsiteX11" fmla="*/ 36767 w 657891"/>
                <a:gd name="connsiteY11" fmla="*/ 464439 h 548544"/>
                <a:gd name="connsiteX12" fmla="*/ 44196 w 657891"/>
                <a:gd name="connsiteY12" fmla="*/ 465296 h 548544"/>
                <a:gd name="connsiteX13" fmla="*/ 46482 w 657891"/>
                <a:gd name="connsiteY13" fmla="*/ 468630 h 548544"/>
                <a:gd name="connsiteX14" fmla="*/ 51816 w 657891"/>
                <a:gd name="connsiteY14" fmla="*/ 467868 h 548544"/>
                <a:gd name="connsiteX15" fmla="*/ 51149 w 657891"/>
                <a:gd name="connsiteY15" fmla="*/ 462534 h 548544"/>
                <a:gd name="connsiteX16" fmla="*/ 54483 w 657891"/>
                <a:gd name="connsiteY16" fmla="*/ 460248 h 548544"/>
                <a:gd name="connsiteX17" fmla="*/ 58293 w 657891"/>
                <a:gd name="connsiteY17" fmla="*/ 461582 h 548544"/>
                <a:gd name="connsiteX18" fmla="*/ 59627 w 657891"/>
                <a:gd name="connsiteY18" fmla="*/ 457772 h 548544"/>
                <a:gd name="connsiteX19" fmla="*/ 65532 w 657891"/>
                <a:gd name="connsiteY19" fmla="*/ 460629 h 548544"/>
                <a:gd name="connsiteX20" fmla="*/ 72581 w 657891"/>
                <a:gd name="connsiteY20" fmla="*/ 430721 h 548544"/>
                <a:gd name="connsiteX21" fmla="*/ 75914 w 657891"/>
                <a:gd name="connsiteY21" fmla="*/ 428434 h 548544"/>
                <a:gd name="connsiteX22" fmla="*/ 73628 w 657891"/>
                <a:gd name="connsiteY22" fmla="*/ 425101 h 548544"/>
                <a:gd name="connsiteX23" fmla="*/ 75438 w 657891"/>
                <a:gd name="connsiteY23" fmla="*/ 424910 h 548544"/>
                <a:gd name="connsiteX24" fmla="*/ 73152 w 657891"/>
                <a:gd name="connsiteY24" fmla="*/ 421576 h 548544"/>
                <a:gd name="connsiteX25" fmla="*/ 76295 w 657891"/>
                <a:gd name="connsiteY25" fmla="*/ 417576 h 548544"/>
                <a:gd name="connsiteX26" fmla="*/ 78200 w 657891"/>
                <a:gd name="connsiteY26" fmla="*/ 404622 h 548544"/>
                <a:gd name="connsiteX27" fmla="*/ 75438 w 657891"/>
                <a:gd name="connsiteY27" fmla="*/ 397669 h 548544"/>
                <a:gd name="connsiteX28" fmla="*/ 71914 w 657891"/>
                <a:gd name="connsiteY28" fmla="*/ 398145 h 548544"/>
                <a:gd name="connsiteX29" fmla="*/ 65818 w 657891"/>
                <a:gd name="connsiteY29" fmla="*/ 408051 h 548544"/>
                <a:gd name="connsiteX30" fmla="*/ 59150 w 657891"/>
                <a:gd name="connsiteY30" fmla="*/ 412528 h 548544"/>
                <a:gd name="connsiteX31" fmla="*/ 56864 w 657891"/>
                <a:gd name="connsiteY31" fmla="*/ 409194 h 548544"/>
                <a:gd name="connsiteX32" fmla="*/ 53245 w 657891"/>
                <a:gd name="connsiteY32" fmla="*/ 409670 h 548544"/>
                <a:gd name="connsiteX33" fmla="*/ 49435 w 657891"/>
                <a:gd name="connsiteY33" fmla="*/ 408337 h 548544"/>
                <a:gd name="connsiteX34" fmla="*/ 35052 w 657891"/>
                <a:gd name="connsiteY34" fmla="*/ 410242 h 548544"/>
                <a:gd name="connsiteX35" fmla="*/ 35814 w 657891"/>
                <a:gd name="connsiteY35" fmla="*/ 415671 h 548544"/>
                <a:gd name="connsiteX36" fmla="*/ 29718 w 657891"/>
                <a:gd name="connsiteY36" fmla="*/ 411004 h 548544"/>
                <a:gd name="connsiteX37" fmla="*/ 36195 w 657891"/>
                <a:gd name="connsiteY37" fmla="*/ 404717 h 548544"/>
                <a:gd name="connsiteX38" fmla="*/ 35243 w 657891"/>
                <a:gd name="connsiteY38" fmla="*/ 397574 h 548544"/>
                <a:gd name="connsiteX39" fmla="*/ 37052 w 657891"/>
                <a:gd name="connsiteY39" fmla="*/ 397288 h 548544"/>
                <a:gd name="connsiteX40" fmla="*/ 43529 w 657891"/>
                <a:gd name="connsiteY40" fmla="*/ 391097 h 548544"/>
                <a:gd name="connsiteX41" fmla="*/ 43053 w 657891"/>
                <a:gd name="connsiteY41" fmla="*/ 387477 h 548544"/>
                <a:gd name="connsiteX42" fmla="*/ 41243 w 657891"/>
                <a:gd name="connsiteY42" fmla="*/ 387763 h 548544"/>
                <a:gd name="connsiteX43" fmla="*/ 37148 w 657891"/>
                <a:gd name="connsiteY43" fmla="*/ 384619 h 548544"/>
                <a:gd name="connsiteX44" fmla="*/ 33338 w 657891"/>
                <a:gd name="connsiteY44" fmla="*/ 383381 h 548544"/>
                <a:gd name="connsiteX45" fmla="*/ 31433 w 657891"/>
                <a:gd name="connsiteY45" fmla="*/ 369094 h 548544"/>
                <a:gd name="connsiteX46" fmla="*/ 24860 w 657891"/>
                <a:gd name="connsiteY46" fmla="*/ 360902 h 548544"/>
                <a:gd name="connsiteX47" fmla="*/ 19050 w 657891"/>
                <a:gd name="connsiteY47" fmla="*/ 358045 h 548544"/>
                <a:gd name="connsiteX48" fmla="*/ 27718 w 657891"/>
                <a:gd name="connsiteY48" fmla="*/ 340614 h 548544"/>
                <a:gd name="connsiteX49" fmla="*/ 26289 w 657891"/>
                <a:gd name="connsiteY49" fmla="*/ 329851 h 548544"/>
                <a:gd name="connsiteX50" fmla="*/ 18383 w 657891"/>
                <a:gd name="connsiteY50" fmla="*/ 325469 h 548544"/>
                <a:gd name="connsiteX51" fmla="*/ 17621 w 657891"/>
                <a:gd name="connsiteY51" fmla="*/ 320135 h 548544"/>
                <a:gd name="connsiteX52" fmla="*/ 11811 w 657891"/>
                <a:gd name="connsiteY52" fmla="*/ 317278 h 548544"/>
                <a:gd name="connsiteX53" fmla="*/ 12668 w 657891"/>
                <a:gd name="connsiteY53" fmla="*/ 309944 h 548544"/>
                <a:gd name="connsiteX54" fmla="*/ 19145 w 657891"/>
                <a:gd name="connsiteY54" fmla="*/ 303657 h 548544"/>
                <a:gd name="connsiteX55" fmla="*/ 22289 w 657891"/>
                <a:gd name="connsiteY55" fmla="*/ 299561 h 548544"/>
                <a:gd name="connsiteX56" fmla="*/ 29242 w 657891"/>
                <a:gd name="connsiteY56" fmla="*/ 296894 h 548544"/>
                <a:gd name="connsiteX57" fmla="*/ 31147 w 657891"/>
                <a:gd name="connsiteY57" fmla="*/ 283845 h 548544"/>
                <a:gd name="connsiteX58" fmla="*/ 30956 w 657891"/>
                <a:gd name="connsiteY58" fmla="*/ 282131 h 548544"/>
                <a:gd name="connsiteX59" fmla="*/ 37148 w 657891"/>
                <a:gd name="connsiteY59" fmla="*/ 274034 h 548544"/>
                <a:gd name="connsiteX60" fmla="*/ 39243 w 657891"/>
                <a:gd name="connsiteY60" fmla="*/ 275558 h 548544"/>
                <a:gd name="connsiteX61" fmla="*/ 41720 w 657891"/>
                <a:gd name="connsiteY61" fmla="*/ 280702 h 548544"/>
                <a:gd name="connsiteX62" fmla="*/ 47054 w 657891"/>
                <a:gd name="connsiteY62" fmla="*/ 279940 h 548544"/>
                <a:gd name="connsiteX63" fmla="*/ 49340 w 657891"/>
                <a:gd name="connsiteY63" fmla="*/ 283274 h 548544"/>
                <a:gd name="connsiteX64" fmla="*/ 50959 w 657891"/>
                <a:gd name="connsiteY64" fmla="*/ 281273 h 548544"/>
                <a:gd name="connsiteX65" fmla="*/ 50959 w 657891"/>
                <a:gd name="connsiteY65" fmla="*/ 281273 h 548544"/>
                <a:gd name="connsiteX66" fmla="*/ 53150 w 657891"/>
                <a:gd name="connsiteY66" fmla="*/ 284607 h 548544"/>
                <a:gd name="connsiteX67" fmla="*/ 54007 w 657891"/>
                <a:gd name="connsiteY67" fmla="*/ 277273 h 548544"/>
                <a:gd name="connsiteX68" fmla="*/ 56483 w 657891"/>
                <a:gd name="connsiteY68" fmla="*/ 267843 h 548544"/>
                <a:gd name="connsiteX69" fmla="*/ 52864 w 657891"/>
                <a:gd name="connsiteY69" fmla="*/ 268319 h 548544"/>
                <a:gd name="connsiteX70" fmla="*/ 51911 w 657891"/>
                <a:gd name="connsiteY70" fmla="*/ 261175 h 548544"/>
                <a:gd name="connsiteX71" fmla="*/ 56579 w 657891"/>
                <a:gd name="connsiteY71" fmla="*/ 255175 h 548544"/>
                <a:gd name="connsiteX72" fmla="*/ 63818 w 657891"/>
                <a:gd name="connsiteY72" fmla="*/ 254222 h 548544"/>
                <a:gd name="connsiteX73" fmla="*/ 68961 w 657891"/>
                <a:gd name="connsiteY73" fmla="*/ 251746 h 548544"/>
                <a:gd name="connsiteX74" fmla="*/ 62579 w 657891"/>
                <a:gd name="connsiteY74" fmla="*/ 245269 h 548544"/>
                <a:gd name="connsiteX75" fmla="*/ 65913 w 657891"/>
                <a:gd name="connsiteY75" fmla="*/ 243078 h 548544"/>
                <a:gd name="connsiteX76" fmla="*/ 71342 w 657891"/>
                <a:gd name="connsiteY76" fmla="*/ 242316 h 548544"/>
                <a:gd name="connsiteX77" fmla="*/ 74104 w 657891"/>
                <a:gd name="connsiteY77" fmla="*/ 249174 h 548544"/>
                <a:gd name="connsiteX78" fmla="*/ 82010 w 657891"/>
                <a:gd name="connsiteY78" fmla="*/ 253651 h 548544"/>
                <a:gd name="connsiteX79" fmla="*/ 85344 w 657891"/>
                <a:gd name="connsiteY79" fmla="*/ 251365 h 548544"/>
                <a:gd name="connsiteX80" fmla="*/ 84582 w 657891"/>
                <a:gd name="connsiteY80" fmla="*/ 246031 h 548544"/>
                <a:gd name="connsiteX81" fmla="*/ 92012 w 657891"/>
                <a:gd name="connsiteY81" fmla="*/ 246793 h 548544"/>
                <a:gd name="connsiteX82" fmla="*/ 94964 w 657891"/>
                <a:gd name="connsiteY82" fmla="*/ 240983 h 548544"/>
                <a:gd name="connsiteX83" fmla="*/ 100298 w 657891"/>
                <a:gd name="connsiteY83" fmla="*/ 240316 h 548544"/>
                <a:gd name="connsiteX84" fmla="*/ 110014 w 657891"/>
                <a:gd name="connsiteY84" fmla="*/ 244507 h 548544"/>
                <a:gd name="connsiteX85" fmla="*/ 113633 w 657891"/>
                <a:gd name="connsiteY85" fmla="*/ 243935 h 548544"/>
                <a:gd name="connsiteX86" fmla="*/ 118491 w 657891"/>
                <a:gd name="connsiteY86" fmla="*/ 239744 h 548544"/>
                <a:gd name="connsiteX87" fmla="*/ 121349 w 657891"/>
                <a:gd name="connsiteY87" fmla="*/ 233934 h 548544"/>
                <a:gd name="connsiteX88" fmla="*/ 123920 w 657891"/>
                <a:gd name="connsiteY88" fmla="*/ 238982 h 548544"/>
                <a:gd name="connsiteX89" fmla="*/ 125444 w 657891"/>
                <a:gd name="connsiteY89" fmla="*/ 236982 h 548544"/>
                <a:gd name="connsiteX90" fmla="*/ 135636 w 657891"/>
                <a:gd name="connsiteY90" fmla="*/ 244697 h 548544"/>
                <a:gd name="connsiteX91" fmla="*/ 136970 w 657891"/>
                <a:gd name="connsiteY91" fmla="*/ 240887 h 548544"/>
                <a:gd name="connsiteX92" fmla="*/ 140779 w 657891"/>
                <a:gd name="connsiteY92" fmla="*/ 242221 h 548544"/>
                <a:gd name="connsiteX93" fmla="*/ 152686 w 657891"/>
                <a:gd name="connsiteY93" fmla="*/ 235172 h 548544"/>
                <a:gd name="connsiteX94" fmla="*/ 156020 w 657891"/>
                <a:gd name="connsiteY94" fmla="*/ 232886 h 548544"/>
                <a:gd name="connsiteX95" fmla="*/ 152210 w 657891"/>
                <a:gd name="connsiteY95" fmla="*/ 231648 h 548544"/>
                <a:gd name="connsiteX96" fmla="*/ 153543 w 657891"/>
                <a:gd name="connsiteY96" fmla="*/ 227838 h 548544"/>
                <a:gd name="connsiteX97" fmla="*/ 160211 w 657891"/>
                <a:gd name="connsiteY97" fmla="*/ 223361 h 548544"/>
                <a:gd name="connsiteX98" fmla="*/ 161544 w 657891"/>
                <a:gd name="connsiteY98" fmla="*/ 219456 h 548544"/>
                <a:gd name="connsiteX99" fmla="*/ 165164 w 657891"/>
                <a:gd name="connsiteY99" fmla="*/ 219075 h 548544"/>
                <a:gd name="connsiteX100" fmla="*/ 162878 w 657891"/>
                <a:gd name="connsiteY100" fmla="*/ 215741 h 548544"/>
                <a:gd name="connsiteX101" fmla="*/ 168212 w 657891"/>
                <a:gd name="connsiteY101" fmla="*/ 214979 h 548544"/>
                <a:gd name="connsiteX102" fmla="*/ 167831 w 657891"/>
                <a:gd name="connsiteY102" fmla="*/ 211455 h 548544"/>
                <a:gd name="connsiteX103" fmla="*/ 169545 w 657891"/>
                <a:gd name="connsiteY103" fmla="*/ 211169 h 548544"/>
                <a:gd name="connsiteX104" fmla="*/ 172593 w 657891"/>
                <a:gd name="connsiteY104" fmla="*/ 192691 h 548544"/>
                <a:gd name="connsiteX105" fmla="*/ 176403 w 657891"/>
                <a:gd name="connsiteY105" fmla="*/ 194024 h 548544"/>
                <a:gd name="connsiteX106" fmla="*/ 183356 w 657891"/>
                <a:gd name="connsiteY106" fmla="*/ 191262 h 548544"/>
                <a:gd name="connsiteX107" fmla="*/ 184690 w 657891"/>
                <a:gd name="connsiteY107" fmla="*/ 187452 h 548544"/>
                <a:gd name="connsiteX108" fmla="*/ 190595 w 657891"/>
                <a:gd name="connsiteY108" fmla="*/ 190310 h 548544"/>
                <a:gd name="connsiteX109" fmla="*/ 194501 w 657891"/>
                <a:gd name="connsiteY109" fmla="*/ 178879 h 548544"/>
                <a:gd name="connsiteX110" fmla="*/ 199930 w 657891"/>
                <a:gd name="connsiteY110" fmla="*/ 178213 h 548544"/>
                <a:gd name="connsiteX111" fmla="*/ 201454 w 657891"/>
                <a:gd name="connsiteY111" fmla="*/ 176117 h 548544"/>
                <a:gd name="connsiteX112" fmla="*/ 208693 w 657891"/>
                <a:gd name="connsiteY112" fmla="*/ 175165 h 548544"/>
                <a:gd name="connsiteX113" fmla="*/ 205931 w 657891"/>
                <a:gd name="connsiteY113" fmla="*/ 168307 h 548544"/>
                <a:gd name="connsiteX114" fmla="*/ 207454 w 657891"/>
                <a:gd name="connsiteY114" fmla="*/ 166307 h 548544"/>
                <a:gd name="connsiteX115" fmla="*/ 204502 w 657891"/>
                <a:gd name="connsiteY115" fmla="*/ 157639 h 548544"/>
                <a:gd name="connsiteX116" fmla="*/ 204311 w 657891"/>
                <a:gd name="connsiteY116" fmla="*/ 155829 h 548544"/>
                <a:gd name="connsiteX117" fmla="*/ 196406 w 657891"/>
                <a:gd name="connsiteY117" fmla="*/ 151448 h 548544"/>
                <a:gd name="connsiteX118" fmla="*/ 195929 w 657891"/>
                <a:gd name="connsiteY118" fmla="*/ 147923 h 548544"/>
                <a:gd name="connsiteX119" fmla="*/ 191358 w 657891"/>
                <a:gd name="connsiteY119" fmla="*/ 141256 h 548544"/>
                <a:gd name="connsiteX120" fmla="*/ 189929 w 657891"/>
                <a:gd name="connsiteY120" fmla="*/ 130492 h 548544"/>
                <a:gd name="connsiteX121" fmla="*/ 187452 w 657891"/>
                <a:gd name="connsiteY121" fmla="*/ 125444 h 548544"/>
                <a:gd name="connsiteX122" fmla="*/ 186976 w 657891"/>
                <a:gd name="connsiteY122" fmla="*/ 121825 h 548544"/>
                <a:gd name="connsiteX123" fmla="*/ 190595 w 657891"/>
                <a:gd name="connsiteY123" fmla="*/ 121444 h 548544"/>
                <a:gd name="connsiteX124" fmla="*/ 189452 w 657891"/>
                <a:gd name="connsiteY124" fmla="*/ 112490 h 548544"/>
                <a:gd name="connsiteX125" fmla="*/ 192977 w 657891"/>
                <a:gd name="connsiteY125" fmla="*/ 112014 h 548544"/>
                <a:gd name="connsiteX126" fmla="*/ 196120 w 657891"/>
                <a:gd name="connsiteY126" fmla="*/ 108014 h 548544"/>
                <a:gd name="connsiteX127" fmla="*/ 194025 w 657891"/>
                <a:gd name="connsiteY127" fmla="*/ 106394 h 548544"/>
                <a:gd name="connsiteX128" fmla="*/ 200787 w 657891"/>
                <a:gd name="connsiteY128" fmla="*/ 101917 h 548544"/>
                <a:gd name="connsiteX129" fmla="*/ 201073 w 657891"/>
                <a:gd name="connsiteY129" fmla="*/ 103727 h 548544"/>
                <a:gd name="connsiteX130" fmla="*/ 202406 w 657891"/>
                <a:gd name="connsiteY130" fmla="*/ 99917 h 548544"/>
                <a:gd name="connsiteX131" fmla="*/ 200596 w 657891"/>
                <a:gd name="connsiteY131" fmla="*/ 100108 h 548544"/>
                <a:gd name="connsiteX132" fmla="*/ 203740 w 657891"/>
                <a:gd name="connsiteY132" fmla="*/ 96107 h 548544"/>
                <a:gd name="connsiteX133" fmla="*/ 206121 w 657891"/>
                <a:gd name="connsiteY133" fmla="*/ 86678 h 548544"/>
                <a:gd name="connsiteX134" fmla="*/ 213265 w 657891"/>
                <a:gd name="connsiteY134" fmla="*/ 85725 h 548544"/>
                <a:gd name="connsiteX135" fmla="*/ 213075 w 657891"/>
                <a:gd name="connsiteY135" fmla="*/ 84011 h 548544"/>
                <a:gd name="connsiteX136" fmla="*/ 218408 w 657891"/>
                <a:gd name="connsiteY136" fmla="*/ 83249 h 548544"/>
                <a:gd name="connsiteX137" fmla="*/ 217932 w 657891"/>
                <a:gd name="connsiteY137" fmla="*/ 79724 h 548544"/>
                <a:gd name="connsiteX138" fmla="*/ 219742 w 657891"/>
                <a:gd name="connsiteY138" fmla="*/ 79439 h 548544"/>
                <a:gd name="connsiteX139" fmla="*/ 228410 w 657891"/>
                <a:gd name="connsiteY139" fmla="*/ 89154 h 548544"/>
                <a:gd name="connsiteX140" fmla="*/ 232220 w 657891"/>
                <a:gd name="connsiteY140" fmla="*/ 90488 h 548544"/>
                <a:gd name="connsiteX141" fmla="*/ 230410 w 657891"/>
                <a:gd name="connsiteY141" fmla="*/ 90773 h 548544"/>
                <a:gd name="connsiteX142" fmla="*/ 225933 w 657891"/>
                <a:gd name="connsiteY142" fmla="*/ 98584 h 548544"/>
                <a:gd name="connsiteX143" fmla="*/ 225838 w 657891"/>
                <a:gd name="connsiteY143" fmla="*/ 111252 h 548544"/>
                <a:gd name="connsiteX144" fmla="*/ 223171 w 657891"/>
                <a:gd name="connsiteY144" fmla="*/ 118872 h 548544"/>
                <a:gd name="connsiteX145" fmla="*/ 223838 w 657891"/>
                <a:gd name="connsiteY145" fmla="*/ 124206 h 548544"/>
                <a:gd name="connsiteX146" fmla="*/ 234410 w 657891"/>
                <a:gd name="connsiteY146" fmla="*/ 121063 h 548544"/>
                <a:gd name="connsiteX147" fmla="*/ 238220 w 657891"/>
                <a:gd name="connsiteY147" fmla="*/ 122301 h 548544"/>
                <a:gd name="connsiteX148" fmla="*/ 236792 w 657891"/>
                <a:gd name="connsiteY148" fmla="*/ 111633 h 548544"/>
                <a:gd name="connsiteX149" fmla="*/ 252127 w 657891"/>
                <a:gd name="connsiteY149" fmla="*/ 116872 h 548544"/>
                <a:gd name="connsiteX150" fmla="*/ 257556 w 657891"/>
                <a:gd name="connsiteY150" fmla="*/ 116205 h 548544"/>
                <a:gd name="connsiteX151" fmla="*/ 261842 w 657891"/>
                <a:gd name="connsiteY151" fmla="*/ 121063 h 548544"/>
                <a:gd name="connsiteX152" fmla="*/ 260509 w 657891"/>
                <a:gd name="connsiteY152" fmla="*/ 124873 h 548544"/>
                <a:gd name="connsiteX153" fmla="*/ 262319 w 657891"/>
                <a:gd name="connsiteY153" fmla="*/ 124587 h 548544"/>
                <a:gd name="connsiteX154" fmla="*/ 271272 w 657891"/>
                <a:gd name="connsiteY154" fmla="*/ 123349 h 548544"/>
                <a:gd name="connsiteX155" fmla="*/ 274034 w 657891"/>
                <a:gd name="connsiteY155" fmla="*/ 130302 h 548544"/>
                <a:gd name="connsiteX156" fmla="*/ 275558 w 657891"/>
                <a:gd name="connsiteY156" fmla="*/ 128302 h 548544"/>
                <a:gd name="connsiteX157" fmla="*/ 273082 w 657891"/>
                <a:gd name="connsiteY157" fmla="*/ 123158 h 548544"/>
                <a:gd name="connsiteX158" fmla="*/ 278416 w 657891"/>
                <a:gd name="connsiteY158" fmla="*/ 122492 h 548544"/>
                <a:gd name="connsiteX159" fmla="*/ 278225 w 657891"/>
                <a:gd name="connsiteY159" fmla="*/ 120682 h 548544"/>
                <a:gd name="connsiteX160" fmla="*/ 282035 w 657891"/>
                <a:gd name="connsiteY160" fmla="*/ 122015 h 548544"/>
                <a:gd name="connsiteX161" fmla="*/ 291275 w 657891"/>
                <a:gd name="connsiteY161" fmla="*/ 122587 h 548544"/>
                <a:gd name="connsiteX162" fmla="*/ 289941 w 657891"/>
                <a:gd name="connsiteY162" fmla="*/ 126397 h 548544"/>
                <a:gd name="connsiteX163" fmla="*/ 297371 w 657891"/>
                <a:gd name="connsiteY163" fmla="*/ 127254 h 548544"/>
                <a:gd name="connsiteX164" fmla="*/ 305753 w 657891"/>
                <a:gd name="connsiteY164" fmla="*/ 135160 h 548544"/>
                <a:gd name="connsiteX165" fmla="*/ 307562 w 657891"/>
                <a:gd name="connsiteY165" fmla="*/ 134969 h 548544"/>
                <a:gd name="connsiteX166" fmla="*/ 312325 w 657891"/>
                <a:gd name="connsiteY166" fmla="*/ 143351 h 548544"/>
                <a:gd name="connsiteX167" fmla="*/ 313754 w 657891"/>
                <a:gd name="connsiteY167" fmla="*/ 154019 h 548544"/>
                <a:gd name="connsiteX168" fmla="*/ 313944 w 657891"/>
                <a:gd name="connsiteY168" fmla="*/ 155829 h 548544"/>
                <a:gd name="connsiteX169" fmla="*/ 334709 w 657891"/>
                <a:gd name="connsiteY169" fmla="*/ 133160 h 548544"/>
                <a:gd name="connsiteX170" fmla="*/ 340709 w 657891"/>
                <a:gd name="connsiteY170" fmla="*/ 123349 h 548544"/>
                <a:gd name="connsiteX171" fmla="*/ 345853 w 657891"/>
                <a:gd name="connsiteY171" fmla="*/ 120777 h 548544"/>
                <a:gd name="connsiteX172" fmla="*/ 346139 w 657891"/>
                <a:gd name="connsiteY172" fmla="*/ 122587 h 548544"/>
                <a:gd name="connsiteX173" fmla="*/ 350806 w 657891"/>
                <a:gd name="connsiteY173" fmla="*/ 116491 h 548544"/>
                <a:gd name="connsiteX174" fmla="*/ 349377 w 657891"/>
                <a:gd name="connsiteY174" fmla="*/ 105823 h 548544"/>
                <a:gd name="connsiteX175" fmla="*/ 346805 w 657891"/>
                <a:gd name="connsiteY175" fmla="*/ 100679 h 548544"/>
                <a:gd name="connsiteX176" fmla="*/ 345091 w 657891"/>
                <a:gd name="connsiteY176" fmla="*/ 100965 h 548544"/>
                <a:gd name="connsiteX177" fmla="*/ 349758 w 657891"/>
                <a:gd name="connsiteY177" fmla="*/ 94869 h 548544"/>
                <a:gd name="connsiteX178" fmla="*/ 340043 w 657891"/>
                <a:gd name="connsiteY178" fmla="*/ 90773 h 548544"/>
                <a:gd name="connsiteX179" fmla="*/ 351282 w 657891"/>
                <a:gd name="connsiteY179" fmla="*/ 92869 h 548544"/>
                <a:gd name="connsiteX180" fmla="*/ 351092 w 657891"/>
                <a:gd name="connsiteY180" fmla="*/ 91059 h 548544"/>
                <a:gd name="connsiteX181" fmla="*/ 356235 w 657891"/>
                <a:gd name="connsiteY181" fmla="*/ 88583 h 548544"/>
                <a:gd name="connsiteX182" fmla="*/ 358521 w 657891"/>
                <a:gd name="connsiteY182" fmla="*/ 91916 h 548544"/>
                <a:gd name="connsiteX183" fmla="*/ 357188 w 657891"/>
                <a:gd name="connsiteY183" fmla="*/ 95726 h 548544"/>
                <a:gd name="connsiteX184" fmla="*/ 360998 w 657891"/>
                <a:gd name="connsiteY184" fmla="*/ 97060 h 548544"/>
                <a:gd name="connsiteX185" fmla="*/ 367189 w 657891"/>
                <a:gd name="connsiteY185" fmla="*/ 88964 h 548544"/>
                <a:gd name="connsiteX186" fmla="*/ 370808 w 657891"/>
                <a:gd name="connsiteY186" fmla="*/ 88487 h 548544"/>
                <a:gd name="connsiteX187" fmla="*/ 377571 w 657891"/>
                <a:gd name="connsiteY187" fmla="*/ 84011 h 548544"/>
                <a:gd name="connsiteX188" fmla="*/ 379762 w 657891"/>
                <a:gd name="connsiteY188" fmla="*/ 87249 h 548544"/>
                <a:gd name="connsiteX189" fmla="*/ 397288 w 657891"/>
                <a:gd name="connsiteY189" fmla="*/ 81344 h 548544"/>
                <a:gd name="connsiteX190" fmla="*/ 399383 w 657891"/>
                <a:gd name="connsiteY190" fmla="*/ 82867 h 548544"/>
                <a:gd name="connsiteX191" fmla="*/ 404432 w 657891"/>
                <a:gd name="connsiteY191" fmla="*/ 80391 h 548544"/>
                <a:gd name="connsiteX192" fmla="*/ 408051 w 657891"/>
                <a:gd name="connsiteY192" fmla="*/ 79915 h 548544"/>
                <a:gd name="connsiteX193" fmla="*/ 413671 w 657891"/>
                <a:gd name="connsiteY193" fmla="*/ 80963 h 548544"/>
                <a:gd name="connsiteX194" fmla="*/ 417766 w 657891"/>
                <a:gd name="connsiteY194" fmla="*/ 84106 h 548544"/>
                <a:gd name="connsiteX195" fmla="*/ 420243 w 657891"/>
                <a:gd name="connsiteY195" fmla="*/ 89154 h 548544"/>
                <a:gd name="connsiteX196" fmla="*/ 418910 w 657891"/>
                <a:gd name="connsiteY196" fmla="*/ 92964 h 548544"/>
                <a:gd name="connsiteX197" fmla="*/ 424053 w 657891"/>
                <a:gd name="connsiteY197" fmla="*/ 90488 h 548544"/>
                <a:gd name="connsiteX198" fmla="*/ 425863 w 657891"/>
                <a:gd name="connsiteY198" fmla="*/ 90202 h 548544"/>
                <a:gd name="connsiteX199" fmla="*/ 426339 w 657891"/>
                <a:gd name="connsiteY199" fmla="*/ 93821 h 548544"/>
                <a:gd name="connsiteX200" fmla="*/ 429768 w 657891"/>
                <a:gd name="connsiteY200" fmla="*/ 91535 h 548544"/>
                <a:gd name="connsiteX201" fmla="*/ 433578 w 657891"/>
                <a:gd name="connsiteY201" fmla="*/ 92869 h 548544"/>
                <a:gd name="connsiteX202" fmla="*/ 436626 w 657891"/>
                <a:gd name="connsiteY202" fmla="*/ 88868 h 548544"/>
                <a:gd name="connsiteX203" fmla="*/ 437102 w 657891"/>
                <a:gd name="connsiteY203" fmla="*/ 92392 h 548544"/>
                <a:gd name="connsiteX204" fmla="*/ 438721 w 657891"/>
                <a:gd name="connsiteY204" fmla="*/ 90392 h 548544"/>
                <a:gd name="connsiteX205" fmla="*/ 444532 w 657891"/>
                <a:gd name="connsiteY205" fmla="*/ 93250 h 548544"/>
                <a:gd name="connsiteX206" fmla="*/ 454629 w 657891"/>
                <a:gd name="connsiteY206" fmla="*/ 86487 h 548544"/>
                <a:gd name="connsiteX207" fmla="*/ 455486 w 657891"/>
                <a:gd name="connsiteY207" fmla="*/ 79058 h 548544"/>
                <a:gd name="connsiteX208" fmla="*/ 460915 w 657891"/>
                <a:gd name="connsiteY208" fmla="*/ 78391 h 548544"/>
                <a:gd name="connsiteX209" fmla="*/ 470440 w 657891"/>
                <a:gd name="connsiteY209" fmla="*/ 68008 h 548544"/>
                <a:gd name="connsiteX210" fmla="*/ 464154 w 657891"/>
                <a:gd name="connsiteY210" fmla="*/ 61627 h 548544"/>
                <a:gd name="connsiteX211" fmla="*/ 469106 w 657891"/>
                <a:gd name="connsiteY211" fmla="*/ 57341 h 548544"/>
                <a:gd name="connsiteX212" fmla="*/ 463201 w 657891"/>
                <a:gd name="connsiteY212" fmla="*/ 54483 h 548544"/>
                <a:gd name="connsiteX213" fmla="*/ 458629 w 657891"/>
                <a:gd name="connsiteY213" fmla="*/ 47816 h 548544"/>
                <a:gd name="connsiteX214" fmla="*/ 456629 w 657891"/>
                <a:gd name="connsiteY214" fmla="*/ 46292 h 548544"/>
                <a:gd name="connsiteX215" fmla="*/ 455962 w 657891"/>
                <a:gd name="connsiteY215" fmla="*/ 40958 h 548544"/>
                <a:gd name="connsiteX216" fmla="*/ 445770 w 657891"/>
                <a:gd name="connsiteY216" fmla="*/ 33242 h 548544"/>
                <a:gd name="connsiteX217" fmla="*/ 446818 w 657891"/>
                <a:gd name="connsiteY217" fmla="*/ 27623 h 548544"/>
                <a:gd name="connsiteX218" fmla="*/ 442817 w 657891"/>
                <a:gd name="connsiteY218" fmla="*/ 24575 h 548544"/>
                <a:gd name="connsiteX219" fmla="*/ 446151 w 657891"/>
                <a:gd name="connsiteY219" fmla="*/ 22289 h 548544"/>
                <a:gd name="connsiteX220" fmla="*/ 450247 w 657891"/>
                <a:gd name="connsiteY220" fmla="*/ 25432 h 548544"/>
                <a:gd name="connsiteX221" fmla="*/ 451581 w 657891"/>
                <a:gd name="connsiteY221" fmla="*/ 21622 h 548544"/>
                <a:gd name="connsiteX222" fmla="*/ 458724 w 657891"/>
                <a:gd name="connsiteY222" fmla="*/ 20669 h 548544"/>
                <a:gd name="connsiteX223" fmla="*/ 458914 w 657891"/>
                <a:gd name="connsiteY223" fmla="*/ 22479 h 548544"/>
                <a:gd name="connsiteX224" fmla="*/ 467487 w 657891"/>
                <a:gd name="connsiteY224" fmla="*/ 17717 h 548544"/>
                <a:gd name="connsiteX225" fmla="*/ 476726 w 657891"/>
                <a:gd name="connsiteY225" fmla="*/ 32766 h 548544"/>
                <a:gd name="connsiteX226" fmla="*/ 482441 w 657891"/>
                <a:gd name="connsiteY226" fmla="*/ 33814 h 548544"/>
                <a:gd name="connsiteX227" fmla="*/ 487299 w 657891"/>
                <a:gd name="connsiteY227" fmla="*/ 29528 h 548544"/>
                <a:gd name="connsiteX228" fmla="*/ 484347 w 657891"/>
                <a:gd name="connsiteY228" fmla="*/ 20860 h 548544"/>
                <a:gd name="connsiteX229" fmla="*/ 487680 w 657891"/>
                <a:gd name="connsiteY229" fmla="*/ 18669 h 548544"/>
                <a:gd name="connsiteX230" fmla="*/ 487013 w 657891"/>
                <a:gd name="connsiteY230" fmla="*/ 13335 h 548544"/>
                <a:gd name="connsiteX231" fmla="*/ 488347 w 657891"/>
                <a:gd name="connsiteY231" fmla="*/ 9525 h 548544"/>
                <a:gd name="connsiteX232" fmla="*/ 489395 w 657891"/>
                <a:gd name="connsiteY232" fmla="*/ 3905 h 548544"/>
                <a:gd name="connsiteX233" fmla="*/ 494538 w 657891"/>
                <a:gd name="connsiteY233" fmla="*/ 1429 h 548544"/>
                <a:gd name="connsiteX234" fmla="*/ 500634 w 657891"/>
                <a:gd name="connsiteY234" fmla="*/ 6001 h 548544"/>
                <a:gd name="connsiteX235" fmla="*/ 505301 w 657891"/>
                <a:gd name="connsiteY235" fmla="*/ 0 h 548544"/>
                <a:gd name="connsiteX236" fmla="*/ 510350 w 657891"/>
                <a:gd name="connsiteY236" fmla="*/ 10192 h 548544"/>
                <a:gd name="connsiteX237" fmla="*/ 518256 w 657891"/>
                <a:gd name="connsiteY237" fmla="*/ 14573 h 548544"/>
                <a:gd name="connsiteX238" fmla="*/ 520446 w 657891"/>
                <a:gd name="connsiteY238" fmla="*/ 17907 h 548544"/>
                <a:gd name="connsiteX239" fmla="*/ 526161 w 657891"/>
                <a:gd name="connsiteY239" fmla="*/ 18955 h 548544"/>
                <a:gd name="connsiteX240" fmla="*/ 521398 w 657891"/>
                <a:gd name="connsiteY240" fmla="*/ 25051 h 548544"/>
                <a:gd name="connsiteX241" fmla="*/ 523494 w 657891"/>
                <a:gd name="connsiteY241" fmla="*/ 26575 h 548544"/>
                <a:gd name="connsiteX242" fmla="*/ 529590 w 657891"/>
                <a:gd name="connsiteY242" fmla="*/ 31242 h 548544"/>
                <a:gd name="connsiteX243" fmla="*/ 529780 w 657891"/>
                <a:gd name="connsiteY243" fmla="*/ 32957 h 548544"/>
                <a:gd name="connsiteX244" fmla="*/ 537020 w 657891"/>
                <a:gd name="connsiteY244" fmla="*/ 32004 h 548544"/>
                <a:gd name="connsiteX245" fmla="*/ 544830 w 657891"/>
                <a:gd name="connsiteY245" fmla="*/ 36386 h 548544"/>
                <a:gd name="connsiteX246" fmla="*/ 548926 w 657891"/>
                <a:gd name="connsiteY246" fmla="*/ 39529 h 548544"/>
                <a:gd name="connsiteX247" fmla="*/ 550259 w 657891"/>
                <a:gd name="connsiteY247" fmla="*/ 35719 h 548544"/>
                <a:gd name="connsiteX248" fmla="*/ 565975 w 657891"/>
                <a:gd name="connsiteY248" fmla="*/ 30004 h 548544"/>
                <a:gd name="connsiteX249" fmla="*/ 571310 w 657891"/>
                <a:gd name="connsiteY249" fmla="*/ 29337 h 548544"/>
                <a:gd name="connsiteX250" fmla="*/ 571786 w 657891"/>
                <a:gd name="connsiteY250" fmla="*/ 32861 h 548544"/>
                <a:gd name="connsiteX251" fmla="*/ 575215 w 657891"/>
                <a:gd name="connsiteY251" fmla="*/ 30575 h 548544"/>
                <a:gd name="connsiteX252" fmla="*/ 579025 w 657891"/>
                <a:gd name="connsiteY252" fmla="*/ 31909 h 548544"/>
                <a:gd name="connsiteX253" fmla="*/ 580835 w 657891"/>
                <a:gd name="connsiteY253" fmla="*/ 31718 h 548544"/>
                <a:gd name="connsiteX254" fmla="*/ 582168 w 657891"/>
                <a:gd name="connsiteY254" fmla="*/ 27908 h 548544"/>
                <a:gd name="connsiteX255" fmla="*/ 583882 w 657891"/>
                <a:gd name="connsiteY255" fmla="*/ 27623 h 548544"/>
                <a:gd name="connsiteX256" fmla="*/ 583406 w 657891"/>
                <a:gd name="connsiteY256" fmla="*/ 24098 h 548544"/>
                <a:gd name="connsiteX257" fmla="*/ 588645 w 657891"/>
                <a:gd name="connsiteY257" fmla="*/ 21622 h 548544"/>
                <a:gd name="connsiteX258" fmla="*/ 590265 w 657891"/>
                <a:gd name="connsiteY258" fmla="*/ 34100 h 548544"/>
                <a:gd name="connsiteX259" fmla="*/ 597884 w 657891"/>
                <a:gd name="connsiteY259" fmla="*/ 36671 h 548544"/>
                <a:gd name="connsiteX260" fmla="*/ 603314 w 657891"/>
                <a:gd name="connsiteY260" fmla="*/ 36004 h 548544"/>
                <a:gd name="connsiteX261" fmla="*/ 610076 w 657891"/>
                <a:gd name="connsiteY261" fmla="*/ 45911 h 548544"/>
                <a:gd name="connsiteX262" fmla="*/ 611886 w 657891"/>
                <a:gd name="connsiteY262" fmla="*/ 45720 h 548544"/>
                <a:gd name="connsiteX263" fmla="*/ 610838 w 657891"/>
                <a:gd name="connsiteY263" fmla="*/ 51245 h 548544"/>
                <a:gd name="connsiteX264" fmla="*/ 603885 w 657891"/>
                <a:gd name="connsiteY264" fmla="*/ 54007 h 548544"/>
                <a:gd name="connsiteX265" fmla="*/ 609981 w 657891"/>
                <a:gd name="connsiteY265" fmla="*/ 58674 h 548544"/>
                <a:gd name="connsiteX266" fmla="*/ 617125 w 657891"/>
                <a:gd name="connsiteY266" fmla="*/ 57721 h 548544"/>
                <a:gd name="connsiteX267" fmla="*/ 624078 w 657891"/>
                <a:gd name="connsiteY267" fmla="*/ 54959 h 548544"/>
                <a:gd name="connsiteX268" fmla="*/ 628174 w 657891"/>
                <a:gd name="connsiteY268" fmla="*/ 58007 h 548544"/>
                <a:gd name="connsiteX269" fmla="*/ 634651 w 657891"/>
                <a:gd name="connsiteY269" fmla="*/ 51721 h 548544"/>
                <a:gd name="connsiteX270" fmla="*/ 639985 w 657891"/>
                <a:gd name="connsiteY270" fmla="*/ 51054 h 548544"/>
                <a:gd name="connsiteX271" fmla="*/ 646366 w 657891"/>
                <a:gd name="connsiteY271" fmla="*/ 57436 h 548544"/>
                <a:gd name="connsiteX272" fmla="*/ 649319 w 657891"/>
                <a:gd name="connsiteY272" fmla="*/ 66104 h 548544"/>
                <a:gd name="connsiteX273" fmla="*/ 655415 w 657891"/>
                <a:gd name="connsiteY273" fmla="*/ 70771 h 548544"/>
                <a:gd name="connsiteX274" fmla="*/ 657892 w 657891"/>
                <a:gd name="connsiteY274" fmla="*/ 75819 h 548544"/>
                <a:gd name="connsiteX275" fmla="*/ 656654 w 657891"/>
                <a:gd name="connsiteY275" fmla="*/ 79629 h 548544"/>
                <a:gd name="connsiteX276" fmla="*/ 648558 w 657891"/>
                <a:gd name="connsiteY276" fmla="*/ 88011 h 548544"/>
                <a:gd name="connsiteX277" fmla="*/ 652272 w 657891"/>
                <a:gd name="connsiteY277" fmla="*/ 102013 h 548544"/>
                <a:gd name="connsiteX278" fmla="*/ 648843 w 657891"/>
                <a:gd name="connsiteY278" fmla="*/ 104299 h 548544"/>
                <a:gd name="connsiteX279" fmla="*/ 642842 w 657891"/>
                <a:gd name="connsiteY279" fmla="*/ 114110 h 548544"/>
                <a:gd name="connsiteX280" fmla="*/ 640271 w 657891"/>
                <a:gd name="connsiteY280" fmla="*/ 121729 h 548544"/>
                <a:gd name="connsiteX281" fmla="*/ 631698 w 657891"/>
                <a:gd name="connsiteY281" fmla="*/ 126492 h 548544"/>
                <a:gd name="connsiteX282" fmla="*/ 627983 w 657891"/>
                <a:gd name="connsiteY282" fmla="*/ 139637 h 548544"/>
                <a:gd name="connsiteX283" fmla="*/ 614553 w 657891"/>
                <a:gd name="connsiteY283" fmla="*/ 148685 h 548544"/>
                <a:gd name="connsiteX284" fmla="*/ 607600 w 657891"/>
                <a:gd name="connsiteY284" fmla="*/ 151448 h 548544"/>
                <a:gd name="connsiteX285" fmla="*/ 591408 w 657891"/>
                <a:gd name="connsiteY285" fmla="*/ 153543 h 548544"/>
                <a:gd name="connsiteX286" fmla="*/ 587121 w 657891"/>
                <a:gd name="connsiteY286" fmla="*/ 148685 h 548544"/>
                <a:gd name="connsiteX287" fmla="*/ 576167 w 657891"/>
                <a:gd name="connsiteY287" fmla="*/ 148304 h 548544"/>
                <a:gd name="connsiteX288" fmla="*/ 569786 w 657891"/>
                <a:gd name="connsiteY288" fmla="*/ 141923 h 548544"/>
                <a:gd name="connsiteX289" fmla="*/ 564642 w 657891"/>
                <a:gd name="connsiteY289" fmla="*/ 144399 h 548544"/>
                <a:gd name="connsiteX290" fmla="*/ 561308 w 657891"/>
                <a:gd name="connsiteY290" fmla="*/ 146685 h 548544"/>
                <a:gd name="connsiteX291" fmla="*/ 558832 w 657891"/>
                <a:gd name="connsiteY291" fmla="*/ 156020 h 548544"/>
                <a:gd name="connsiteX292" fmla="*/ 555784 w 657891"/>
                <a:gd name="connsiteY292" fmla="*/ 160115 h 548544"/>
                <a:gd name="connsiteX293" fmla="*/ 528447 w 657891"/>
                <a:gd name="connsiteY293" fmla="*/ 174593 h 548544"/>
                <a:gd name="connsiteX294" fmla="*/ 525113 w 657891"/>
                <a:gd name="connsiteY294" fmla="*/ 176879 h 548544"/>
                <a:gd name="connsiteX295" fmla="*/ 519684 w 657891"/>
                <a:gd name="connsiteY295" fmla="*/ 177546 h 548544"/>
                <a:gd name="connsiteX296" fmla="*/ 519208 w 657891"/>
                <a:gd name="connsiteY296" fmla="*/ 174022 h 548544"/>
                <a:gd name="connsiteX297" fmla="*/ 515588 w 657891"/>
                <a:gd name="connsiteY297" fmla="*/ 174498 h 548544"/>
                <a:gd name="connsiteX298" fmla="*/ 510826 w 657891"/>
                <a:gd name="connsiteY298" fmla="*/ 166021 h 548544"/>
                <a:gd name="connsiteX299" fmla="*/ 507206 w 657891"/>
                <a:gd name="connsiteY299" fmla="*/ 166497 h 548544"/>
                <a:gd name="connsiteX300" fmla="*/ 505968 w 657891"/>
                <a:gd name="connsiteY300" fmla="*/ 170307 h 548544"/>
                <a:gd name="connsiteX301" fmla="*/ 502825 w 657891"/>
                <a:gd name="connsiteY301" fmla="*/ 174308 h 548544"/>
                <a:gd name="connsiteX302" fmla="*/ 497681 w 657891"/>
                <a:gd name="connsiteY302" fmla="*/ 176879 h 548544"/>
                <a:gd name="connsiteX303" fmla="*/ 487966 w 657891"/>
                <a:gd name="connsiteY303" fmla="*/ 172688 h 548544"/>
                <a:gd name="connsiteX304" fmla="*/ 480822 w 657891"/>
                <a:gd name="connsiteY304" fmla="*/ 173641 h 548544"/>
                <a:gd name="connsiteX305" fmla="*/ 471392 w 657891"/>
                <a:gd name="connsiteY305" fmla="*/ 171260 h 548544"/>
                <a:gd name="connsiteX306" fmla="*/ 464820 w 657891"/>
                <a:gd name="connsiteY306" fmla="*/ 177546 h 548544"/>
                <a:gd name="connsiteX307" fmla="*/ 451009 w 657891"/>
                <a:gd name="connsiteY307" fmla="*/ 183071 h 548544"/>
                <a:gd name="connsiteX308" fmla="*/ 446056 w 657891"/>
                <a:gd name="connsiteY308" fmla="*/ 187262 h 548544"/>
                <a:gd name="connsiteX309" fmla="*/ 446247 w 657891"/>
                <a:gd name="connsiteY309" fmla="*/ 189071 h 548544"/>
                <a:gd name="connsiteX310" fmla="*/ 451009 w 657891"/>
                <a:gd name="connsiteY310" fmla="*/ 197549 h 548544"/>
                <a:gd name="connsiteX311" fmla="*/ 460248 w 657891"/>
                <a:gd name="connsiteY311" fmla="*/ 198120 h 548544"/>
                <a:gd name="connsiteX312" fmla="*/ 470345 w 657891"/>
                <a:gd name="connsiteY312" fmla="*/ 191357 h 548544"/>
                <a:gd name="connsiteX313" fmla="*/ 472345 w 657891"/>
                <a:gd name="connsiteY313" fmla="*/ 192881 h 548544"/>
                <a:gd name="connsiteX314" fmla="*/ 472630 w 657891"/>
                <a:gd name="connsiteY314" fmla="*/ 194691 h 548544"/>
                <a:gd name="connsiteX315" fmla="*/ 469297 w 657891"/>
                <a:gd name="connsiteY315" fmla="*/ 196977 h 548544"/>
                <a:gd name="connsiteX316" fmla="*/ 462820 w 657891"/>
                <a:gd name="connsiteY316" fmla="*/ 203264 h 548544"/>
                <a:gd name="connsiteX317" fmla="*/ 463487 w 657891"/>
                <a:gd name="connsiteY317" fmla="*/ 208502 h 548544"/>
                <a:gd name="connsiteX318" fmla="*/ 454819 w 657891"/>
                <a:gd name="connsiteY318" fmla="*/ 226028 h 548544"/>
                <a:gd name="connsiteX319" fmla="*/ 450818 w 657891"/>
                <a:gd name="connsiteY319" fmla="*/ 237458 h 548544"/>
                <a:gd name="connsiteX320" fmla="*/ 445961 w 657891"/>
                <a:gd name="connsiteY320" fmla="*/ 241745 h 548544"/>
                <a:gd name="connsiteX321" fmla="*/ 448628 w 657891"/>
                <a:gd name="connsiteY321" fmla="*/ 248603 h 548544"/>
                <a:gd name="connsiteX322" fmla="*/ 447294 w 657891"/>
                <a:gd name="connsiteY322" fmla="*/ 252413 h 548544"/>
                <a:gd name="connsiteX323" fmla="*/ 436340 w 657891"/>
                <a:gd name="connsiteY323" fmla="*/ 252032 h 548544"/>
                <a:gd name="connsiteX324" fmla="*/ 431388 w 657891"/>
                <a:gd name="connsiteY324" fmla="*/ 256318 h 548544"/>
                <a:gd name="connsiteX325" fmla="*/ 432149 w 657891"/>
                <a:gd name="connsiteY325" fmla="*/ 261652 h 548544"/>
                <a:gd name="connsiteX326" fmla="*/ 435673 w 657891"/>
                <a:gd name="connsiteY326" fmla="*/ 261175 h 548544"/>
                <a:gd name="connsiteX327" fmla="*/ 439769 w 657891"/>
                <a:gd name="connsiteY327" fmla="*/ 264319 h 548544"/>
                <a:gd name="connsiteX328" fmla="*/ 436626 w 657891"/>
                <a:gd name="connsiteY328" fmla="*/ 268319 h 548544"/>
                <a:gd name="connsiteX329" fmla="*/ 426148 w 657891"/>
                <a:gd name="connsiteY329" fmla="*/ 271558 h 548544"/>
                <a:gd name="connsiteX330" fmla="*/ 421196 w 657891"/>
                <a:gd name="connsiteY330" fmla="*/ 275749 h 548544"/>
                <a:gd name="connsiteX331" fmla="*/ 415862 w 657891"/>
                <a:gd name="connsiteY331" fmla="*/ 276511 h 548544"/>
                <a:gd name="connsiteX332" fmla="*/ 413099 w 657891"/>
                <a:gd name="connsiteY332" fmla="*/ 269653 h 548544"/>
                <a:gd name="connsiteX333" fmla="*/ 407004 w 657891"/>
                <a:gd name="connsiteY333" fmla="*/ 264986 h 548544"/>
                <a:gd name="connsiteX334" fmla="*/ 402717 w 657891"/>
                <a:gd name="connsiteY334" fmla="*/ 260128 h 548544"/>
                <a:gd name="connsiteX335" fmla="*/ 401574 w 657891"/>
                <a:gd name="connsiteY335" fmla="*/ 265748 h 548544"/>
                <a:gd name="connsiteX336" fmla="*/ 396907 w 657891"/>
                <a:gd name="connsiteY336" fmla="*/ 271748 h 548544"/>
                <a:gd name="connsiteX337" fmla="*/ 399383 w 657891"/>
                <a:gd name="connsiteY337" fmla="*/ 276892 h 548544"/>
                <a:gd name="connsiteX338" fmla="*/ 389573 w 657891"/>
                <a:gd name="connsiteY338" fmla="*/ 285464 h 548544"/>
                <a:gd name="connsiteX339" fmla="*/ 381191 w 657891"/>
                <a:gd name="connsiteY339" fmla="*/ 277463 h 548544"/>
                <a:gd name="connsiteX340" fmla="*/ 374714 w 657891"/>
                <a:gd name="connsiteY340" fmla="*/ 283750 h 548544"/>
                <a:gd name="connsiteX341" fmla="*/ 366998 w 657891"/>
                <a:gd name="connsiteY341" fmla="*/ 266700 h 548544"/>
                <a:gd name="connsiteX342" fmla="*/ 358712 w 657891"/>
                <a:gd name="connsiteY342" fmla="*/ 273177 h 548544"/>
                <a:gd name="connsiteX343" fmla="*/ 353283 w 657891"/>
                <a:gd name="connsiteY343" fmla="*/ 273939 h 548544"/>
                <a:gd name="connsiteX344" fmla="*/ 347282 w 657891"/>
                <a:gd name="connsiteY344" fmla="*/ 269272 h 548544"/>
                <a:gd name="connsiteX345" fmla="*/ 344996 w 657891"/>
                <a:gd name="connsiteY345" fmla="*/ 265938 h 548544"/>
                <a:gd name="connsiteX346" fmla="*/ 328422 w 657891"/>
                <a:gd name="connsiteY346" fmla="*/ 278987 h 548544"/>
                <a:gd name="connsiteX347" fmla="*/ 329089 w 657891"/>
                <a:gd name="connsiteY347" fmla="*/ 284417 h 548544"/>
                <a:gd name="connsiteX348" fmla="*/ 322612 w 657891"/>
                <a:gd name="connsiteY348" fmla="*/ 290703 h 548544"/>
                <a:gd name="connsiteX349" fmla="*/ 328803 w 657891"/>
                <a:gd name="connsiteY349" fmla="*/ 295275 h 548544"/>
                <a:gd name="connsiteX350" fmla="*/ 328994 w 657891"/>
                <a:gd name="connsiteY350" fmla="*/ 297085 h 548544"/>
                <a:gd name="connsiteX351" fmla="*/ 327184 w 657891"/>
                <a:gd name="connsiteY351" fmla="*/ 297275 h 548544"/>
                <a:gd name="connsiteX352" fmla="*/ 336042 w 657891"/>
                <a:gd name="connsiteY352" fmla="*/ 308800 h 548544"/>
                <a:gd name="connsiteX353" fmla="*/ 339376 w 657891"/>
                <a:gd name="connsiteY353" fmla="*/ 306610 h 548544"/>
                <a:gd name="connsiteX354" fmla="*/ 341662 w 657891"/>
                <a:gd name="connsiteY354" fmla="*/ 309848 h 548544"/>
                <a:gd name="connsiteX355" fmla="*/ 338519 w 657891"/>
                <a:gd name="connsiteY355" fmla="*/ 313944 h 548544"/>
                <a:gd name="connsiteX356" fmla="*/ 343091 w 657891"/>
                <a:gd name="connsiteY356" fmla="*/ 320612 h 548544"/>
                <a:gd name="connsiteX357" fmla="*/ 344234 w 657891"/>
                <a:gd name="connsiteY357" fmla="*/ 329470 h 548544"/>
                <a:gd name="connsiteX358" fmla="*/ 344710 w 657891"/>
                <a:gd name="connsiteY358" fmla="*/ 333089 h 548544"/>
                <a:gd name="connsiteX359" fmla="*/ 345377 w 657891"/>
                <a:gd name="connsiteY359" fmla="*/ 338423 h 548544"/>
                <a:gd name="connsiteX360" fmla="*/ 350901 w 657891"/>
                <a:gd name="connsiteY360" fmla="*/ 352139 h 548544"/>
                <a:gd name="connsiteX361" fmla="*/ 349091 w 657891"/>
                <a:gd name="connsiteY361" fmla="*/ 352425 h 548544"/>
                <a:gd name="connsiteX362" fmla="*/ 344329 w 657891"/>
                <a:gd name="connsiteY362" fmla="*/ 343948 h 548544"/>
                <a:gd name="connsiteX363" fmla="*/ 332708 w 657891"/>
                <a:gd name="connsiteY363" fmla="*/ 352806 h 548544"/>
                <a:gd name="connsiteX364" fmla="*/ 332232 w 657891"/>
                <a:gd name="connsiteY364" fmla="*/ 349187 h 548544"/>
                <a:gd name="connsiteX365" fmla="*/ 332232 w 657891"/>
                <a:gd name="connsiteY365" fmla="*/ 349187 h 548544"/>
                <a:gd name="connsiteX366" fmla="*/ 325469 w 657891"/>
                <a:gd name="connsiteY366" fmla="*/ 353759 h 548544"/>
                <a:gd name="connsiteX367" fmla="*/ 311849 w 657891"/>
                <a:gd name="connsiteY367" fmla="*/ 360998 h 548544"/>
                <a:gd name="connsiteX368" fmla="*/ 299561 w 657891"/>
                <a:gd name="connsiteY368" fmla="*/ 364426 h 548544"/>
                <a:gd name="connsiteX369" fmla="*/ 295942 w 657891"/>
                <a:gd name="connsiteY369" fmla="*/ 364903 h 548544"/>
                <a:gd name="connsiteX370" fmla="*/ 296609 w 657891"/>
                <a:gd name="connsiteY370" fmla="*/ 370237 h 548544"/>
                <a:gd name="connsiteX371" fmla="*/ 289941 w 657891"/>
                <a:gd name="connsiteY371" fmla="*/ 374809 h 548544"/>
                <a:gd name="connsiteX372" fmla="*/ 287179 w 657891"/>
                <a:gd name="connsiteY372" fmla="*/ 367856 h 548544"/>
                <a:gd name="connsiteX373" fmla="*/ 278892 w 657891"/>
                <a:gd name="connsiteY373" fmla="*/ 374428 h 548544"/>
                <a:gd name="connsiteX374" fmla="*/ 273272 w 657891"/>
                <a:gd name="connsiteY374" fmla="*/ 373380 h 548544"/>
                <a:gd name="connsiteX375" fmla="*/ 262509 w 657891"/>
                <a:gd name="connsiteY375" fmla="*/ 374809 h 548544"/>
                <a:gd name="connsiteX376" fmla="*/ 259842 w 657891"/>
                <a:gd name="connsiteY376" fmla="*/ 382334 h 548544"/>
                <a:gd name="connsiteX377" fmla="*/ 256508 w 657891"/>
                <a:gd name="connsiteY377" fmla="*/ 384619 h 548544"/>
                <a:gd name="connsiteX378" fmla="*/ 255175 w 657891"/>
                <a:gd name="connsiteY378" fmla="*/ 388430 h 548544"/>
                <a:gd name="connsiteX379" fmla="*/ 244602 w 657891"/>
                <a:gd name="connsiteY379" fmla="*/ 391573 h 548544"/>
                <a:gd name="connsiteX380" fmla="*/ 240316 w 657891"/>
                <a:gd name="connsiteY380" fmla="*/ 386810 h 548544"/>
                <a:gd name="connsiteX381" fmla="*/ 224600 w 657891"/>
                <a:gd name="connsiteY381" fmla="*/ 392430 h 548544"/>
                <a:gd name="connsiteX382" fmla="*/ 208693 w 657891"/>
                <a:gd name="connsiteY382" fmla="*/ 396431 h 548544"/>
                <a:gd name="connsiteX383" fmla="*/ 192977 w 657891"/>
                <a:gd name="connsiteY383" fmla="*/ 402050 h 548544"/>
                <a:gd name="connsiteX384" fmla="*/ 181833 w 657891"/>
                <a:gd name="connsiteY384" fmla="*/ 414433 h 548544"/>
                <a:gd name="connsiteX385" fmla="*/ 176213 w 657891"/>
                <a:gd name="connsiteY385" fmla="*/ 413385 h 548544"/>
                <a:gd name="connsiteX386" fmla="*/ 167450 w 657891"/>
                <a:gd name="connsiteY386" fmla="*/ 416338 h 548544"/>
                <a:gd name="connsiteX387" fmla="*/ 160782 w 657891"/>
                <a:gd name="connsiteY387" fmla="*/ 420910 h 548544"/>
                <a:gd name="connsiteX388" fmla="*/ 156591 w 657891"/>
                <a:gd name="connsiteY388" fmla="*/ 430435 h 548544"/>
                <a:gd name="connsiteX389" fmla="*/ 154305 w 657891"/>
                <a:gd name="connsiteY389" fmla="*/ 427196 h 548544"/>
                <a:gd name="connsiteX390" fmla="*/ 152971 w 657891"/>
                <a:gd name="connsiteY390" fmla="*/ 430911 h 548544"/>
                <a:gd name="connsiteX391" fmla="*/ 151638 w 657891"/>
                <a:gd name="connsiteY391" fmla="*/ 434816 h 548544"/>
                <a:gd name="connsiteX392" fmla="*/ 146780 w 657891"/>
                <a:gd name="connsiteY392" fmla="*/ 439007 h 548544"/>
                <a:gd name="connsiteX393" fmla="*/ 143828 w 657891"/>
                <a:gd name="connsiteY393" fmla="*/ 444913 h 548544"/>
                <a:gd name="connsiteX394" fmla="*/ 138970 w 657891"/>
                <a:gd name="connsiteY394" fmla="*/ 449104 h 548544"/>
                <a:gd name="connsiteX395" fmla="*/ 130874 w 657891"/>
                <a:gd name="connsiteY395" fmla="*/ 457486 h 548544"/>
                <a:gd name="connsiteX396" fmla="*/ 121920 w 657891"/>
                <a:gd name="connsiteY396" fmla="*/ 458629 h 548544"/>
                <a:gd name="connsiteX397" fmla="*/ 113633 w 657891"/>
                <a:gd name="connsiteY397" fmla="*/ 465201 h 548544"/>
                <a:gd name="connsiteX398" fmla="*/ 110966 w 657891"/>
                <a:gd name="connsiteY398" fmla="*/ 472821 h 548544"/>
                <a:gd name="connsiteX399" fmla="*/ 109919 w 657891"/>
                <a:gd name="connsiteY399" fmla="*/ 478346 h 548544"/>
                <a:gd name="connsiteX400" fmla="*/ 112204 w 657891"/>
                <a:gd name="connsiteY400" fmla="*/ 481679 h 548544"/>
                <a:gd name="connsiteX401" fmla="*/ 120491 w 657891"/>
                <a:gd name="connsiteY401" fmla="*/ 489680 h 548544"/>
                <a:gd name="connsiteX402" fmla="*/ 121729 w 657891"/>
                <a:gd name="connsiteY402" fmla="*/ 498539 h 548544"/>
                <a:gd name="connsiteX403" fmla="*/ 117253 w 657891"/>
                <a:gd name="connsiteY403" fmla="*/ 506349 h 548544"/>
                <a:gd name="connsiteX404" fmla="*/ 119729 w 657891"/>
                <a:gd name="connsiteY404" fmla="*/ 511492 h 548544"/>
                <a:gd name="connsiteX405" fmla="*/ 121825 w 657891"/>
                <a:gd name="connsiteY405" fmla="*/ 513017 h 548544"/>
                <a:gd name="connsiteX406" fmla="*/ 91916 w 657891"/>
                <a:gd name="connsiteY406" fmla="*/ 522446 h 548544"/>
                <a:gd name="connsiteX407" fmla="*/ 80963 w 657891"/>
                <a:gd name="connsiteY407" fmla="*/ 522065 h 548544"/>
                <a:gd name="connsiteX408" fmla="*/ 67533 w 657891"/>
                <a:gd name="connsiteY408" fmla="*/ 531114 h 548544"/>
                <a:gd name="connsiteX409" fmla="*/ 53626 w 657891"/>
                <a:gd name="connsiteY409" fmla="*/ 536543 h 548544"/>
                <a:gd name="connsiteX410" fmla="*/ 48483 w 657891"/>
                <a:gd name="connsiteY410" fmla="*/ 539115 h 548544"/>
                <a:gd name="connsiteX411" fmla="*/ 42863 w 657891"/>
                <a:gd name="connsiteY411" fmla="*/ 537972 h 548544"/>
                <a:gd name="connsiteX412" fmla="*/ 41243 w 657891"/>
                <a:gd name="connsiteY412" fmla="*/ 540068 h 548544"/>
                <a:gd name="connsiteX413" fmla="*/ 35909 w 657891"/>
                <a:gd name="connsiteY413" fmla="*/ 540734 h 548544"/>
                <a:gd name="connsiteX414" fmla="*/ 31433 w 657891"/>
                <a:gd name="connsiteY414" fmla="*/ 548545 h 548544"/>
                <a:gd name="connsiteX415" fmla="*/ 25622 w 657891"/>
                <a:gd name="connsiteY415" fmla="*/ 545687 h 548544"/>
                <a:gd name="connsiteX416" fmla="*/ 20479 w 657891"/>
                <a:gd name="connsiteY416" fmla="*/ 548259 h 548544"/>
                <a:gd name="connsiteX417" fmla="*/ 0 w 657891"/>
                <a:gd name="connsiteY417" fmla="*/ 545497 h 548544"/>
                <a:gd name="connsiteX418" fmla="*/ 6477 w 657891"/>
                <a:gd name="connsiteY418" fmla="*/ 539210 h 548544"/>
                <a:gd name="connsiteX419" fmla="*/ 7334 w 657891"/>
                <a:gd name="connsiteY419" fmla="*/ 531781 h 54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657891" h="548544">
                  <a:moveTo>
                    <a:pt x="7334" y="531781"/>
                  </a:moveTo>
                  <a:lnTo>
                    <a:pt x="4763" y="526733"/>
                  </a:lnTo>
                  <a:lnTo>
                    <a:pt x="3239" y="528733"/>
                  </a:lnTo>
                  <a:lnTo>
                    <a:pt x="2477" y="508921"/>
                  </a:lnTo>
                  <a:lnTo>
                    <a:pt x="15240" y="509016"/>
                  </a:lnTo>
                  <a:lnTo>
                    <a:pt x="21146" y="511874"/>
                  </a:lnTo>
                  <a:lnTo>
                    <a:pt x="26003" y="507587"/>
                  </a:lnTo>
                  <a:lnTo>
                    <a:pt x="24575" y="496919"/>
                  </a:lnTo>
                  <a:lnTo>
                    <a:pt x="26384" y="496634"/>
                  </a:lnTo>
                  <a:lnTo>
                    <a:pt x="31528" y="479679"/>
                  </a:lnTo>
                  <a:lnTo>
                    <a:pt x="31909" y="468725"/>
                  </a:lnTo>
                  <a:lnTo>
                    <a:pt x="36767" y="464439"/>
                  </a:lnTo>
                  <a:lnTo>
                    <a:pt x="44196" y="465296"/>
                  </a:lnTo>
                  <a:lnTo>
                    <a:pt x="46482" y="468630"/>
                  </a:lnTo>
                  <a:lnTo>
                    <a:pt x="51816" y="467868"/>
                  </a:lnTo>
                  <a:lnTo>
                    <a:pt x="51149" y="462534"/>
                  </a:lnTo>
                  <a:lnTo>
                    <a:pt x="54483" y="460248"/>
                  </a:lnTo>
                  <a:lnTo>
                    <a:pt x="58293" y="461582"/>
                  </a:lnTo>
                  <a:lnTo>
                    <a:pt x="59627" y="457772"/>
                  </a:lnTo>
                  <a:lnTo>
                    <a:pt x="65532" y="460629"/>
                  </a:lnTo>
                  <a:lnTo>
                    <a:pt x="72581" y="430721"/>
                  </a:lnTo>
                  <a:lnTo>
                    <a:pt x="75914" y="428434"/>
                  </a:lnTo>
                  <a:lnTo>
                    <a:pt x="73628" y="425101"/>
                  </a:lnTo>
                  <a:lnTo>
                    <a:pt x="75438" y="424910"/>
                  </a:lnTo>
                  <a:lnTo>
                    <a:pt x="73152" y="421576"/>
                  </a:lnTo>
                  <a:lnTo>
                    <a:pt x="76295" y="417576"/>
                  </a:lnTo>
                  <a:lnTo>
                    <a:pt x="78200" y="404622"/>
                  </a:lnTo>
                  <a:lnTo>
                    <a:pt x="75438" y="397669"/>
                  </a:lnTo>
                  <a:lnTo>
                    <a:pt x="71914" y="398145"/>
                  </a:lnTo>
                  <a:lnTo>
                    <a:pt x="65818" y="408051"/>
                  </a:lnTo>
                  <a:lnTo>
                    <a:pt x="59150" y="412528"/>
                  </a:lnTo>
                  <a:lnTo>
                    <a:pt x="56864" y="409194"/>
                  </a:lnTo>
                  <a:lnTo>
                    <a:pt x="53245" y="409670"/>
                  </a:lnTo>
                  <a:lnTo>
                    <a:pt x="49435" y="408337"/>
                  </a:lnTo>
                  <a:lnTo>
                    <a:pt x="35052" y="410242"/>
                  </a:lnTo>
                  <a:lnTo>
                    <a:pt x="35814" y="415671"/>
                  </a:lnTo>
                  <a:lnTo>
                    <a:pt x="29718" y="411004"/>
                  </a:lnTo>
                  <a:lnTo>
                    <a:pt x="36195" y="404717"/>
                  </a:lnTo>
                  <a:lnTo>
                    <a:pt x="35243" y="397574"/>
                  </a:lnTo>
                  <a:lnTo>
                    <a:pt x="37052" y="397288"/>
                  </a:lnTo>
                  <a:lnTo>
                    <a:pt x="43529" y="391097"/>
                  </a:lnTo>
                  <a:lnTo>
                    <a:pt x="43053" y="387477"/>
                  </a:lnTo>
                  <a:lnTo>
                    <a:pt x="41243" y="387763"/>
                  </a:lnTo>
                  <a:lnTo>
                    <a:pt x="37148" y="384619"/>
                  </a:lnTo>
                  <a:lnTo>
                    <a:pt x="33338" y="383381"/>
                  </a:lnTo>
                  <a:lnTo>
                    <a:pt x="31433" y="369094"/>
                  </a:lnTo>
                  <a:lnTo>
                    <a:pt x="24860" y="360902"/>
                  </a:lnTo>
                  <a:lnTo>
                    <a:pt x="19050" y="358045"/>
                  </a:lnTo>
                  <a:lnTo>
                    <a:pt x="27718" y="340614"/>
                  </a:lnTo>
                  <a:lnTo>
                    <a:pt x="26289" y="329851"/>
                  </a:lnTo>
                  <a:lnTo>
                    <a:pt x="18383" y="325469"/>
                  </a:lnTo>
                  <a:lnTo>
                    <a:pt x="17621" y="320135"/>
                  </a:lnTo>
                  <a:lnTo>
                    <a:pt x="11811" y="317278"/>
                  </a:lnTo>
                  <a:lnTo>
                    <a:pt x="12668" y="309944"/>
                  </a:lnTo>
                  <a:lnTo>
                    <a:pt x="19145" y="303657"/>
                  </a:lnTo>
                  <a:lnTo>
                    <a:pt x="22289" y="299561"/>
                  </a:lnTo>
                  <a:lnTo>
                    <a:pt x="29242" y="296894"/>
                  </a:lnTo>
                  <a:lnTo>
                    <a:pt x="31147" y="283845"/>
                  </a:lnTo>
                  <a:lnTo>
                    <a:pt x="30956" y="282131"/>
                  </a:lnTo>
                  <a:lnTo>
                    <a:pt x="37148" y="274034"/>
                  </a:lnTo>
                  <a:lnTo>
                    <a:pt x="39243" y="275558"/>
                  </a:lnTo>
                  <a:lnTo>
                    <a:pt x="41720" y="280702"/>
                  </a:lnTo>
                  <a:lnTo>
                    <a:pt x="47054" y="279940"/>
                  </a:lnTo>
                  <a:lnTo>
                    <a:pt x="49340" y="283274"/>
                  </a:lnTo>
                  <a:lnTo>
                    <a:pt x="50959" y="281273"/>
                  </a:lnTo>
                  <a:lnTo>
                    <a:pt x="50959" y="281273"/>
                  </a:lnTo>
                  <a:lnTo>
                    <a:pt x="53150" y="284607"/>
                  </a:lnTo>
                  <a:lnTo>
                    <a:pt x="54007" y="277273"/>
                  </a:lnTo>
                  <a:lnTo>
                    <a:pt x="56483" y="267843"/>
                  </a:lnTo>
                  <a:lnTo>
                    <a:pt x="52864" y="268319"/>
                  </a:lnTo>
                  <a:lnTo>
                    <a:pt x="51911" y="261175"/>
                  </a:lnTo>
                  <a:lnTo>
                    <a:pt x="56579" y="255175"/>
                  </a:lnTo>
                  <a:lnTo>
                    <a:pt x="63818" y="254222"/>
                  </a:lnTo>
                  <a:lnTo>
                    <a:pt x="68961" y="251746"/>
                  </a:lnTo>
                  <a:lnTo>
                    <a:pt x="62579" y="245269"/>
                  </a:lnTo>
                  <a:lnTo>
                    <a:pt x="65913" y="243078"/>
                  </a:lnTo>
                  <a:lnTo>
                    <a:pt x="71342" y="242316"/>
                  </a:lnTo>
                  <a:lnTo>
                    <a:pt x="74104" y="249174"/>
                  </a:lnTo>
                  <a:lnTo>
                    <a:pt x="82010" y="253651"/>
                  </a:lnTo>
                  <a:lnTo>
                    <a:pt x="85344" y="251365"/>
                  </a:lnTo>
                  <a:lnTo>
                    <a:pt x="84582" y="246031"/>
                  </a:lnTo>
                  <a:lnTo>
                    <a:pt x="92012" y="246793"/>
                  </a:lnTo>
                  <a:lnTo>
                    <a:pt x="94964" y="240983"/>
                  </a:lnTo>
                  <a:lnTo>
                    <a:pt x="100298" y="240316"/>
                  </a:lnTo>
                  <a:lnTo>
                    <a:pt x="110014" y="244507"/>
                  </a:lnTo>
                  <a:lnTo>
                    <a:pt x="113633" y="243935"/>
                  </a:lnTo>
                  <a:lnTo>
                    <a:pt x="118491" y="239744"/>
                  </a:lnTo>
                  <a:lnTo>
                    <a:pt x="121349" y="233934"/>
                  </a:lnTo>
                  <a:lnTo>
                    <a:pt x="123920" y="238982"/>
                  </a:lnTo>
                  <a:lnTo>
                    <a:pt x="125444" y="236982"/>
                  </a:lnTo>
                  <a:lnTo>
                    <a:pt x="135636" y="244697"/>
                  </a:lnTo>
                  <a:lnTo>
                    <a:pt x="136970" y="240887"/>
                  </a:lnTo>
                  <a:lnTo>
                    <a:pt x="140779" y="242221"/>
                  </a:lnTo>
                  <a:lnTo>
                    <a:pt x="152686" y="235172"/>
                  </a:lnTo>
                  <a:lnTo>
                    <a:pt x="156020" y="232886"/>
                  </a:lnTo>
                  <a:lnTo>
                    <a:pt x="152210" y="231648"/>
                  </a:lnTo>
                  <a:lnTo>
                    <a:pt x="153543" y="227838"/>
                  </a:lnTo>
                  <a:lnTo>
                    <a:pt x="160211" y="223361"/>
                  </a:lnTo>
                  <a:lnTo>
                    <a:pt x="161544" y="219456"/>
                  </a:lnTo>
                  <a:lnTo>
                    <a:pt x="165164" y="219075"/>
                  </a:lnTo>
                  <a:lnTo>
                    <a:pt x="162878" y="215741"/>
                  </a:lnTo>
                  <a:lnTo>
                    <a:pt x="168212" y="214979"/>
                  </a:lnTo>
                  <a:lnTo>
                    <a:pt x="167831" y="211455"/>
                  </a:lnTo>
                  <a:lnTo>
                    <a:pt x="169545" y="211169"/>
                  </a:lnTo>
                  <a:lnTo>
                    <a:pt x="172593" y="192691"/>
                  </a:lnTo>
                  <a:lnTo>
                    <a:pt x="176403" y="194024"/>
                  </a:lnTo>
                  <a:lnTo>
                    <a:pt x="183356" y="191262"/>
                  </a:lnTo>
                  <a:lnTo>
                    <a:pt x="184690" y="187452"/>
                  </a:lnTo>
                  <a:lnTo>
                    <a:pt x="190595" y="190310"/>
                  </a:lnTo>
                  <a:lnTo>
                    <a:pt x="194501" y="178879"/>
                  </a:lnTo>
                  <a:lnTo>
                    <a:pt x="199930" y="178213"/>
                  </a:lnTo>
                  <a:lnTo>
                    <a:pt x="201454" y="176117"/>
                  </a:lnTo>
                  <a:lnTo>
                    <a:pt x="208693" y="175165"/>
                  </a:lnTo>
                  <a:lnTo>
                    <a:pt x="205931" y="168307"/>
                  </a:lnTo>
                  <a:lnTo>
                    <a:pt x="207454" y="166307"/>
                  </a:lnTo>
                  <a:lnTo>
                    <a:pt x="204502" y="157639"/>
                  </a:lnTo>
                  <a:lnTo>
                    <a:pt x="204311" y="155829"/>
                  </a:lnTo>
                  <a:lnTo>
                    <a:pt x="196406" y="151448"/>
                  </a:lnTo>
                  <a:lnTo>
                    <a:pt x="195929" y="147923"/>
                  </a:lnTo>
                  <a:lnTo>
                    <a:pt x="191358" y="141256"/>
                  </a:lnTo>
                  <a:lnTo>
                    <a:pt x="189929" y="130492"/>
                  </a:lnTo>
                  <a:lnTo>
                    <a:pt x="187452" y="125444"/>
                  </a:lnTo>
                  <a:lnTo>
                    <a:pt x="186976" y="121825"/>
                  </a:lnTo>
                  <a:lnTo>
                    <a:pt x="190595" y="121444"/>
                  </a:lnTo>
                  <a:lnTo>
                    <a:pt x="189452" y="112490"/>
                  </a:lnTo>
                  <a:lnTo>
                    <a:pt x="192977" y="112014"/>
                  </a:lnTo>
                  <a:lnTo>
                    <a:pt x="196120" y="108014"/>
                  </a:lnTo>
                  <a:lnTo>
                    <a:pt x="194025" y="106394"/>
                  </a:lnTo>
                  <a:lnTo>
                    <a:pt x="200787" y="101917"/>
                  </a:lnTo>
                  <a:lnTo>
                    <a:pt x="201073" y="103727"/>
                  </a:lnTo>
                  <a:lnTo>
                    <a:pt x="202406" y="99917"/>
                  </a:lnTo>
                  <a:lnTo>
                    <a:pt x="200596" y="100108"/>
                  </a:lnTo>
                  <a:lnTo>
                    <a:pt x="203740" y="96107"/>
                  </a:lnTo>
                  <a:lnTo>
                    <a:pt x="206121" y="86678"/>
                  </a:lnTo>
                  <a:lnTo>
                    <a:pt x="213265" y="85725"/>
                  </a:lnTo>
                  <a:lnTo>
                    <a:pt x="213075" y="84011"/>
                  </a:lnTo>
                  <a:lnTo>
                    <a:pt x="218408" y="83249"/>
                  </a:lnTo>
                  <a:lnTo>
                    <a:pt x="217932" y="79724"/>
                  </a:lnTo>
                  <a:lnTo>
                    <a:pt x="219742" y="79439"/>
                  </a:lnTo>
                  <a:lnTo>
                    <a:pt x="228410" y="89154"/>
                  </a:lnTo>
                  <a:lnTo>
                    <a:pt x="232220" y="90488"/>
                  </a:lnTo>
                  <a:lnTo>
                    <a:pt x="230410" y="90773"/>
                  </a:lnTo>
                  <a:lnTo>
                    <a:pt x="225933" y="98584"/>
                  </a:lnTo>
                  <a:lnTo>
                    <a:pt x="225838" y="111252"/>
                  </a:lnTo>
                  <a:lnTo>
                    <a:pt x="223171" y="118872"/>
                  </a:lnTo>
                  <a:lnTo>
                    <a:pt x="223838" y="124206"/>
                  </a:lnTo>
                  <a:lnTo>
                    <a:pt x="234410" y="121063"/>
                  </a:lnTo>
                  <a:lnTo>
                    <a:pt x="238220" y="122301"/>
                  </a:lnTo>
                  <a:lnTo>
                    <a:pt x="236792" y="111633"/>
                  </a:lnTo>
                  <a:lnTo>
                    <a:pt x="252127" y="116872"/>
                  </a:lnTo>
                  <a:lnTo>
                    <a:pt x="257556" y="116205"/>
                  </a:lnTo>
                  <a:lnTo>
                    <a:pt x="261842" y="121063"/>
                  </a:lnTo>
                  <a:lnTo>
                    <a:pt x="260509" y="124873"/>
                  </a:lnTo>
                  <a:lnTo>
                    <a:pt x="262319" y="124587"/>
                  </a:lnTo>
                  <a:lnTo>
                    <a:pt x="271272" y="123349"/>
                  </a:lnTo>
                  <a:lnTo>
                    <a:pt x="274034" y="130302"/>
                  </a:lnTo>
                  <a:lnTo>
                    <a:pt x="275558" y="128302"/>
                  </a:lnTo>
                  <a:lnTo>
                    <a:pt x="273082" y="123158"/>
                  </a:lnTo>
                  <a:lnTo>
                    <a:pt x="278416" y="122492"/>
                  </a:lnTo>
                  <a:lnTo>
                    <a:pt x="278225" y="120682"/>
                  </a:lnTo>
                  <a:lnTo>
                    <a:pt x="282035" y="122015"/>
                  </a:lnTo>
                  <a:lnTo>
                    <a:pt x="291275" y="122587"/>
                  </a:lnTo>
                  <a:lnTo>
                    <a:pt x="289941" y="126397"/>
                  </a:lnTo>
                  <a:lnTo>
                    <a:pt x="297371" y="127254"/>
                  </a:lnTo>
                  <a:lnTo>
                    <a:pt x="305753" y="135160"/>
                  </a:lnTo>
                  <a:lnTo>
                    <a:pt x="307562" y="134969"/>
                  </a:lnTo>
                  <a:lnTo>
                    <a:pt x="312325" y="143351"/>
                  </a:lnTo>
                  <a:lnTo>
                    <a:pt x="313754" y="154019"/>
                  </a:lnTo>
                  <a:lnTo>
                    <a:pt x="313944" y="155829"/>
                  </a:lnTo>
                  <a:lnTo>
                    <a:pt x="334709" y="133160"/>
                  </a:lnTo>
                  <a:lnTo>
                    <a:pt x="340709" y="123349"/>
                  </a:lnTo>
                  <a:lnTo>
                    <a:pt x="345853" y="120777"/>
                  </a:lnTo>
                  <a:lnTo>
                    <a:pt x="346139" y="122587"/>
                  </a:lnTo>
                  <a:lnTo>
                    <a:pt x="350806" y="116491"/>
                  </a:lnTo>
                  <a:lnTo>
                    <a:pt x="349377" y="105823"/>
                  </a:lnTo>
                  <a:lnTo>
                    <a:pt x="346805" y="100679"/>
                  </a:lnTo>
                  <a:lnTo>
                    <a:pt x="345091" y="100965"/>
                  </a:lnTo>
                  <a:lnTo>
                    <a:pt x="349758" y="94869"/>
                  </a:lnTo>
                  <a:lnTo>
                    <a:pt x="340043" y="90773"/>
                  </a:lnTo>
                  <a:lnTo>
                    <a:pt x="351282" y="92869"/>
                  </a:lnTo>
                  <a:lnTo>
                    <a:pt x="351092" y="91059"/>
                  </a:lnTo>
                  <a:lnTo>
                    <a:pt x="356235" y="88583"/>
                  </a:lnTo>
                  <a:lnTo>
                    <a:pt x="358521" y="91916"/>
                  </a:lnTo>
                  <a:lnTo>
                    <a:pt x="357188" y="95726"/>
                  </a:lnTo>
                  <a:lnTo>
                    <a:pt x="360998" y="97060"/>
                  </a:lnTo>
                  <a:lnTo>
                    <a:pt x="367189" y="88964"/>
                  </a:lnTo>
                  <a:lnTo>
                    <a:pt x="370808" y="88487"/>
                  </a:lnTo>
                  <a:lnTo>
                    <a:pt x="377571" y="84011"/>
                  </a:lnTo>
                  <a:lnTo>
                    <a:pt x="379762" y="87249"/>
                  </a:lnTo>
                  <a:lnTo>
                    <a:pt x="397288" y="81344"/>
                  </a:lnTo>
                  <a:lnTo>
                    <a:pt x="399383" y="82867"/>
                  </a:lnTo>
                  <a:lnTo>
                    <a:pt x="404432" y="80391"/>
                  </a:lnTo>
                  <a:lnTo>
                    <a:pt x="408051" y="79915"/>
                  </a:lnTo>
                  <a:lnTo>
                    <a:pt x="413671" y="80963"/>
                  </a:lnTo>
                  <a:lnTo>
                    <a:pt x="417766" y="84106"/>
                  </a:lnTo>
                  <a:lnTo>
                    <a:pt x="420243" y="89154"/>
                  </a:lnTo>
                  <a:lnTo>
                    <a:pt x="418910" y="92964"/>
                  </a:lnTo>
                  <a:lnTo>
                    <a:pt x="424053" y="90488"/>
                  </a:lnTo>
                  <a:lnTo>
                    <a:pt x="425863" y="90202"/>
                  </a:lnTo>
                  <a:lnTo>
                    <a:pt x="426339" y="93821"/>
                  </a:lnTo>
                  <a:lnTo>
                    <a:pt x="429768" y="91535"/>
                  </a:lnTo>
                  <a:lnTo>
                    <a:pt x="433578" y="92869"/>
                  </a:lnTo>
                  <a:lnTo>
                    <a:pt x="436626" y="88868"/>
                  </a:lnTo>
                  <a:lnTo>
                    <a:pt x="437102" y="92392"/>
                  </a:lnTo>
                  <a:lnTo>
                    <a:pt x="438721" y="90392"/>
                  </a:lnTo>
                  <a:lnTo>
                    <a:pt x="444532" y="93250"/>
                  </a:lnTo>
                  <a:lnTo>
                    <a:pt x="454629" y="86487"/>
                  </a:lnTo>
                  <a:lnTo>
                    <a:pt x="455486" y="79058"/>
                  </a:lnTo>
                  <a:lnTo>
                    <a:pt x="460915" y="78391"/>
                  </a:lnTo>
                  <a:lnTo>
                    <a:pt x="470440" y="68008"/>
                  </a:lnTo>
                  <a:lnTo>
                    <a:pt x="464154" y="61627"/>
                  </a:lnTo>
                  <a:lnTo>
                    <a:pt x="469106" y="57341"/>
                  </a:lnTo>
                  <a:lnTo>
                    <a:pt x="463201" y="54483"/>
                  </a:lnTo>
                  <a:lnTo>
                    <a:pt x="458629" y="47816"/>
                  </a:lnTo>
                  <a:lnTo>
                    <a:pt x="456629" y="46292"/>
                  </a:lnTo>
                  <a:lnTo>
                    <a:pt x="455962" y="40958"/>
                  </a:lnTo>
                  <a:lnTo>
                    <a:pt x="445770" y="33242"/>
                  </a:lnTo>
                  <a:lnTo>
                    <a:pt x="446818" y="27623"/>
                  </a:lnTo>
                  <a:lnTo>
                    <a:pt x="442817" y="24575"/>
                  </a:lnTo>
                  <a:lnTo>
                    <a:pt x="446151" y="22289"/>
                  </a:lnTo>
                  <a:lnTo>
                    <a:pt x="450247" y="25432"/>
                  </a:lnTo>
                  <a:lnTo>
                    <a:pt x="451581" y="21622"/>
                  </a:lnTo>
                  <a:lnTo>
                    <a:pt x="458724" y="20669"/>
                  </a:lnTo>
                  <a:lnTo>
                    <a:pt x="458914" y="22479"/>
                  </a:lnTo>
                  <a:lnTo>
                    <a:pt x="467487" y="17717"/>
                  </a:lnTo>
                  <a:lnTo>
                    <a:pt x="476726" y="32766"/>
                  </a:lnTo>
                  <a:lnTo>
                    <a:pt x="482441" y="33814"/>
                  </a:lnTo>
                  <a:lnTo>
                    <a:pt x="487299" y="29528"/>
                  </a:lnTo>
                  <a:lnTo>
                    <a:pt x="484347" y="20860"/>
                  </a:lnTo>
                  <a:lnTo>
                    <a:pt x="487680" y="18669"/>
                  </a:lnTo>
                  <a:lnTo>
                    <a:pt x="487013" y="13335"/>
                  </a:lnTo>
                  <a:lnTo>
                    <a:pt x="488347" y="9525"/>
                  </a:lnTo>
                  <a:lnTo>
                    <a:pt x="489395" y="3905"/>
                  </a:lnTo>
                  <a:lnTo>
                    <a:pt x="494538" y="1429"/>
                  </a:lnTo>
                  <a:lnTo>
                    <a:pt x="500634" y="6001"/>
                  </a:lnTo>
                  <a:lnTo>
                    <a:pt x="505301" y="0"/>
                  </a:lnTo>
                  <a:lnTo>
                    <a:pt x="510350" y="10192"/>
                  </a:lnTo>
                  <a:lnTo>
                    <a:pt x="518256" y="14573"/>
                  </a:lnTo>
                  <a:lnTo>
                    <a:pt x="520446" y="17907"/>
                  </a:lnTo>
                  <a:lnTo>
                    <a:pt x="526161" y="18955"/>
                  </a:lnTo>
                  <a:lnTo>
                    <a:pt x="521398" y="25051"/>
                  </a:lnTo>
                  <a:lnTo>
                    <a:pt x="523494" y="26575"/>
                  </a:lnTo>
                  <a:lnTo>
                    <a:pt x="529590" y="31242"/>
                  </a:lnTo>
                  <a:lnTo>
                    <a:pt x="529780" y="32957"/>
                  </a:lnTo>
                  <a:lnTo>
                    <a:pt x="537020" y="32004"/>
                  </a:lnTo>
                  <a:lnTo>
                    <a:pt x="544830" y="36386"/>
                  </a:lnTo>
                  <a:lnTo>
                    <a:pt x="548926" y="39529"/>
                  </a:lnTo>
                  <a:lnTo>
                    <a:pt x="550259" y="35719"/>
                  </a:lnTo>
                  <a:lnTo>
                    <a:pt x="565975" y="30004"/>
                  </a:lnTo>
                  <a:lnTo>
                    <a:pt x="571310" y="29337"/>
                  </a:lnTo>
                  <a:lnTo>
                    <a:pt x="571786" y="32861"/>
                  </a:lnTo>
                  <a:lnTo>
                    <a:pt x="575215" y="30575"/>
                  </a:lnTo>
                  <a:lnTo>
                    <a:pt x="579025" y="31909"/>
                  </a:lnTo>
                  <a:lnTo>
                    <a:pt x="580835" y="31718"/>
                  </a:lnTo>
                  <a:lnTo>
                    <a:pt x="582168" y="27908"/>
                  </a:lnTo>
                  <a:lnTo>
                    <a:pt x="583882" y="27623"/>
                  </a:lnTo>
                  <a:lnTo>
                    <a:pt x="583406" y="24098"/>
                  </a:lnTo>
                  <a:lnTo>
                    <a:pt x="588645" y="21622"/>
                  </a:lnTo>
                  <a:lnTo>
                    <a:pt x="590265" y="34100"/>
                  </a:lnTo>
                  <a:lnTo>
                    <a:pt x="597884" y="36671"/>
                  </a:lnTo>
                  <a:lnTo>
                    <a:pt x="603314" y="36004"/>
                  </a:lnTo>
                  <a:lnTo>
                    <a:pt x="610076" y="45911"/>
                  </a:lnTo>
                  <a:lnTo>
                    <a:pt x="611886" y="45720"/>
                  </a:lnTo>
                  <a:lnTo>
                    <a:pt x="610838" y="51245"/>
                  </a:lnTo>
                  <a:lnTo>
                    <a:pt x="603885" y="54007"/>
                  </a:lnTo>
                  <a:lnTo>
                    <a:pt x="609981" y="58674"/>
                  </a:lnTo>
                  <a:lnTo>
                    <a:pt x="617125" y="57721"/>
                  </a:lnTo>
                  <a:lnTo>
                    <a:pt x="624078" y="54959"/>
                  </a:lnTo>
                  <a:lnTo>
                    <a:pt x="628174" y="58007"/>
                  </a:lnTo>
                  <a:lnTo>
                    <a:pt x="634651" y="51721"/>
                  </a:lnTo>
                  <a:lnTo>
                    <a:pt x="639985" y="51054"/>
                  </a:lnTo>
                  <a:lnTo>
                    <a:pt x="646366" y="57436"/>
                  </a:lnTo>
                  <a:lnTo>
                    <a:pt x="649319" y="66104"/>
                  </a:lnTo>
                  <a:lnTo>
                    <a:pt x="655415" y="70771"/>
                  </a:lnTo>
                  <a:lnTo>
                    <a:pt x="657892" y="75819"/>
                  </a:lnTo>
                  <a:lnTo>
                    <a:pt x="656654" y="79629"/>
                  </a:lnTo>
                  <a:lnTo>
                    <a:pt x="648558" y="88011"/>
                  </a:lnTo>
                  <a:lnTo>
                    <a:pt x="652272" y="102013"/>
                  </a:lnTo>
                  <a:lnTo>
                    <a:pt x="648843" y="104299"/>
                  </a:lnTo>
                  <a:lnTo>
                    <a:pt x="642842" y="114110"/>
                  </a:lnTo>
                  <a:lnTo>
                    <a:pt x="640271" y="121729"/>
                  </a:lnTo>
                  <a:lnTo>
                    <a:pt x="631698" y="126492"/>
                  </a:lnTo>
                  <a:lnTo>
                    <a:pt x="627983" y="139637"/>
                  </a:lnTo>
                  <a:lnTo>
                    <a:pt x="614553" y="148685"/>
                  </a:lnTo>
                  <a:lnTo>
                    <a:pt x="607600" y="151448"/>
                  </a:lnTo>
                  <a:lnTo>
                    <a:pt x="591408" y="153543"/>
                  </a:lnTo>
                  <a:lnTo>
                    <a:pt x="587121" y="148685"/>
                  </a:lnTo>
                  <a:lnTo>
                    <a:pt x="576167" y="148304"/>
                  </a:lnTo>
                  <a:lnTo>
                    <a:pt x="569786" y="141923"/>
                  </a:lnTo>
                  <a:lnTo>
                    <a:pt x="564642" y="144399"/>
                  </a:lnTo>
                  <a:lnTo>
                    <a:pt x="561308" y="146685"/>
                  </a:lnTo>
                  <a:lnTo>
                    <a:pt x="558832" y="156020"/>
                  </a:lnTo>
                  <a:lnTo>
                    <a:pt x="555784" y="160115"/>
                  </a:lnTo>
                  <a:lnTo>
                    <a:pt x="528447" y="174593"/>
                  </a:lnTo>
                  <a:lnTo>
                    <a:pt x="525113" y="176879"/>
                  </a:lnTo>
                  <a:lnTo>
                    <a:pt x="519684" y="177546"/>
                  </a:lnTo>
                  <a:lnTo>
                    <a:pt x="519208" y="174022"/>
                  </a:lnTo>
                  <a:lnTo>
                    <a:pt x="515588" y="174498"/>
                  </a:lnTo>
                  <a:lnTo>
                    <a:pt x="510826" y="166021"/>
                  </a:lnTo>
                  <a:lnTo>
                    <a:pt x="507206" y="166497"/>
                  </a:lnTo>
                  <a:lnTo>
                    <a:pt x="505968" y="170307"/>
                  </a:lnTo>
                  <a:lnTo>
                    <a:pt x="502825" y="174308"/>
                  </a:lnTo>
                  <a:lnTo>
                    <a:pt x="497681" y="176879"/>
                  </a:lnTo>
                  <a:lnTo>
                    <a:pt x="487966" y="172688"/>
                  </a:lnTo>
                  <a:lnTo>
                    <a:pt x="480822" y="173641"/>
                  </a:lnTo>
                  <a:lnTo>
                    <a:pt x="471392" y="171260"/>
                  </a:lnTo>
                  <a:lnTo>
                    <a:pt x="464820" y="177546"/>
                  </a:lnTo>
                  <a:lnTo>
                    <a:pt x="451009" y="183071"/>
                  </a:lnTo>
                  <a:lnTo>
                    <a:pt x="446056" y="187262"/>
                  </a:lnTo>
                  <a:lnTo>
                    <a:pt x="446247" y="189071"/>
                  </a:lnTo>
                  <a:lnTo>
                    <a:pt x="451009" y="197549"/>
                  </a:lnTo>
                  <a:lnTo>
                    <a:pt x="460248" y="198120"/>
                  </a:lnTo>
                  <a:lnTo>
                    <a:pt x="470345" y="191357"/>
                  </a:lnTo>
                  <a:lnTo>
                    <a:pt x="472345" y="192881"/>
                  </a:lnTo>
                  <a:lnTo>
                    <a:pt x="472630" y="194691"/>
                  </a:lnTo>
                  <a:lnTo>
                    <a:pt x="469297" y="196977"/>
                  </a:lnTo>
                  <a:lnTo>
                    <a:pt x="462820" y="203264"/>
                  </a:lnTo>
                  <a:lnTo>
                    <a:pt x="463487" y="208502"/>
                  </a:lnTo>
                  <a:lnTo>
                    <a:pt x="454819" y="226028"/>
                  </a:lnTo>
                  <a:lnTo>
                    <a:pt x="450818" y="237458"/>
                  </a:lnTo>
                  <a:lnTo>
                    <a:pt x="445961" y="241745"/>
                  </a:lnTo>
                  <a:lnTo>
                    <a:pt x="448628" y="248603"/>
                  </a:lnTo>
                  <a:lnTo>
                    <a:pt x="447294" y="252413"/>
                  </a:lnTo>
                  <a:lnTo>
                    <a:pt x="436340" y="252032"/>
                  </a:lnTo>
                  <a:lnTo>
                    <a:pt x="431388" y="256318"/>
                  </a:lnTo>
                  <a:lnTo>
                    <a:pt x="432149" y="261652"/>
                  </a:lnTo>
                  <a:lnTo>
                    <a:pt x="435673" y="261175"/>
                  </a:lnTo>
                  <a:lnTo>
                    <a:pt x="439769" y="264319"/>
                  </a:lnTo>
                  <a:lnTo>
                    <a:pt x="436626" y="268319"/>
                  </a:lnTo>
                  <a:lnTo>
                    <a:pt x="426148" y="271558"/>
                  </a:lnTo>
                  <a:lnTo>
                    <a:pt x="421196" y="275749"/>
                  </a:lnTo>
                  <a:lnTo>
                    <a:pt x="415862" y="276511"/>
                  </a:lnTo>
                  <a:lnTo>
                    <a:pt x="413099" y="269653"/>
                  </a:lnTo>
                  <a:lnTo>
                    <a:pt x="407004" y="264986"/>
                  </a:lnTo>
                  <a:lnTo>
                    <a:pt x="402717" y="260128"/>
                  </a:lnTo>
                  <a:lnTo>
                    <a:pt x="401574" y="265748"/>
                  </a:lnTo>
                  <a:lnTo>
                    <a:pt x="396907" y="271748"/>
                  </a:lnTo>
                  <a:lnTo>
                    <a:pt x="399383" y="276892"/>
                  </a:lnTo>
                  <a:lnTo>
                    <a:pt x="389573" y="285464"/>
                  </a:lnTo>
                  <a:lnTo>
                    <a:pt x="381191" y="277463"/>
                  </a:lnTo>
                  <a:lnTo>
                    <a:pt x="374714" y="283750"/>
                  </a:lnTo>
                  <a:lnTo>
                    <a:pt x="366998" y="266700"/>
                  </a:lnTo>
                  <a:lnTo>
                    <a:pt x="358712" y="273177"/>
                  </a:lnTo>
                  <a:lnTo>
                    <a:pt x="353283" y="273939"/>
                  </a:lnTo>
                  <a:lnTo>
                    <a:pt x="347282" y="269272"/>
                  </a:lnTo>
                  <a:lnTo>
                    <a:pt x="344996" y="265938"/>
                  </a:lnTo>
                  <a:lnTo>
                    <a:pt x="328422" y="278987"/>
                  </a:lnTo>
                  <a:lnTo>
                    <a:pt x="329089" y="284417"/>
                  </a:lnTo>
                  <a:lnTo>
                    <a:pt x="322612" y="290703"/>
                  </a:lnTo>
                  <a:lnTo>
                    <a:pt x="328803" y="295275"/>
                  </a:lnTo>
                  <a:lnTo>
                    <a:pt x="328994" y="297085"/>
                  </a:lnTo>
                  <a:lnTo>
                    <a:pt x="327184" y="297275"/>
                  </a:lnTo>
                  <a:lnTo>
                    <a:pt x="336042" y="308800"/>
                  </a:lnTo>
                  <a:lnTo>
                    <a:pt x="339376" y="306610"/>
                  </a:lnTo>
                  <a:lnTo>
                    <a:pt x="341662" y="309848"/>
                  </a:lnTo>
                  <a:lnTo>
                    <a:pt x="338519" y="313944"/>
                  </a:lnTo>
                  <a:lnTo>
                    <a:pt x="343091" y="320612"/>
                  </a:lnTo>
                  <a:lnTo>
                    <a:pt x="344234" y="329470"/>
                  </a:lnTo>
                  <a:lnTo>
                    <a:pt x="344710" y="333089"/>
                  </a:lnTo>
                  <a:lnTo>
                    <a:pt x="345377" y="338423"/>
                  </a:lnTo>
                  <a:lnTo>
                    <a:pt x="350901" y="352139"/>
                  </a:lnTo>
                  <a:lnTo>
                    <a:pt x="349091" y="352425"/>
                  </a:lnTo>
                  <a:lnTo>
                    <a:pt x="344329" y="343948"/>
                  </a:lnTo>
                  <a:lnTo>
                    <a:pt x="332708" y="352806"/>
                  </a:lnTo>
                  <a:lnTo>
                    <a:pt x="332232" y="349187"/>
                  </a:lnTo>
                  <a:lnTo>
                    <a:pt x="332232" y="349187"/>
                  </a:lnTo>
                  <a:lnTo>
                    <a:pt x="325469" y="353759"/>
                  </a:lnTo>
                  <a:lnTo>
                    <a:pt x="311849" y="360998"/>
                  </a:lnTo>
                  <a:lnTo>
                    <a:pt x="299561" y="364426"/>
                  </a:lnTo>
                  <a:lnTo>
                    <a:pt x="295942" y="364903"/>
                  </a:lnTo>
                  <a:lnTo>
                    <a:pt x="296609" y="370237"/>
                  </a:lnTo>
                  <a:lnTo>
                    <a:pt x="289941" y="374809"/>
                  </a:lnTo>
                  <a:lnTo>
                    <a:pt x="287179" y="367856"/>
                  </a:lnTo>
                  <a:lnTo>
                    <a:pt x="278892" y="374428"/>
                  </a:lnTo>
                  <a:lnTo>
                    <a:pt x="273272" y="373380"/>
                  </a:lnTo>
                  <a:lnTo>
                    <a:pt x="262509" y="374809"/>
                  </a:lnTo>
                  <a:lnTo>
                    <a:pt x="259842" y="382334"/>
                  </a:lnTo>
                  <a:lnTo>
                    <a:pt x="256508" y="384619"/>
                  </a:lnTo>
                  <a:lnTo>
                    <a:pt x="255175" y="388430"/>
                  </a:lnTo>
                  <a:lnTo>
                    <a:pt x="244602" y="391573"/>
                  </a:lnTo>
                  <a:lnTo>
                    <a:pt x="240316" y="386810"/>
                  </a:lnTo>
                  <a:lnTo>
                    <a:pt x="224600" y="392430"/>
                  </a:lnTo>
                  <a:lnTo>
                    <a:pt x="208693" y="396431"/>
                  </a:lnTo>
                  <a:lnTo>
                    <a:pt x="192977" y="402050"/>
                  </a:lnTo>
                  <a:lnTo>
                    <a:pt x="181833" y="414433"/>
                  </a:lnTo>
                  <a:lnTo>
                    <a:pt x="176213" y="413385"/>
                  </a:lnTo>
                  <a:lnTo>
                    <a:pt x="167450" y="416338"/>
                  </a:lnTo>
                  <a:lnTo>
                    <a:pt x="160782" y="420910"/>
                  </a:lnTo>
                  <a:lnTo>
                    <a:pt x="156591" y="430435"/>
                  </a:lnTo>
                  <a:lnTo>
                    <a:pt x="154305" y="427196"/>
                  </a:lnTo>
                  <a:lnTo>
                    <a:pt x="152971" y="430911"/>
                  </a:lnTo>
                  <a:lnTo>
                    <a:pt x="151638" y="434816"/>
                  </a:lnTo>
                  <a:lnTo>
                    <a:pt x="146780" y="439007"/>
                  </a:lnTo>
                  <a:lnTo>
                    <a:pt x="143828" y="444913"/>
                  </a:lnTo>
                  <a:lnTo>
                    <a:pt x="138970" y="449104"/>
                  </a:lnTo>
                  <a:lnTo>
                    <a:pt x="130874" y="457486"/>
                  </a:lnTo>
                  <a:lnTo>
                    <a:pt x="121920" y="458629"/>
                  </a:lnTo>
                  <a:lnTo>
                    <a:pt x="113633" y="465201"/>
                  </a:lnTo>
                  <a:lnTo>
                    <a:pt x="110966" y="472821"/>
                  </a:lnTo>
                  <a:lnTo>
                    <a:pt x="109919" y="478346"/>
                  </a:lnTo>
                  <a:lnTo>
                    <a:pt x="112204" y="481679"/>
                  </a:lnTo>
                  <a:lnTo>
                    <a:pt x="120491" y="489680"/>
                  </a:lnTo>
                  <a:lnTo>
                    <a:pt x="121729" y="498539"/>
                  </a:lnTo>
                  <a:lnTo>
                    <a:pt x="117253" y="506349"/>
                  </a:lnTo>
                  <a:lnTo>
                    <a:pt x="119729" y="511492"/>
                  </a:lnTo>
                  <a:lnTo>
                    <a:pt x="121825" y="513017"/>
                  </a:lnTo>
                  <a:lnTo>
                    <a:pt x="91916" y="522446"/>
                  </a:lnTo>
                  <a:lnTo>
                    <a:pt x="80963" y="522065"/>
                  </a:lnTo>
                  <a:lnTo>
                    <a:pt x="67533" y="531114"/>
                  </a:lnTo>
                  <a:lnTo>
                    <a:pt x="53626" y="536543"/>
                  </a:lnTo>
                  <a:lnTo>
                    <a:pt x="48483" y="539115"/>
                  </a:lnTo>
                  <a:lnTo>
                    <a:pt x="42863" y="537972"/>
                  </a:lnTo>
                  <a:lnTo>
                    <a:pt x="41243" y="540068"/>
                  </a:lnTo>
                  <a:lnTo>
                    <a:pt x="35909" y="540734"/>
                  </a:lnTo>
                  <a:lnTo>
                    <a:pt x="31433" y="548545"/>
                  </a:lnTo>
                  <a:lnTo>
                    <a:pt x="25622" y="545687"/>
                  </a:lnTo>
                  <a:lnTo>
                    <a:pt x="20479" y="548259"/>
                  </a:lnTo>
                  <a:lnTo>
                    <a:pt x="0" y="545497"/>
                  </a:lnTo>
                  <a:lnTo>
                    <a:pt x="6477" y="539210"/>
                  </a:lnTo>
                  <a:lnTo>
                    <a:pt x="7334" y="531781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" name="Volný tvar: obrazec 60">
              <a:extLst>
                <a:ext uri="{FF2B5EF4-FFF2-40B4-BE49-F238E27FC236}">
                  <a16:creationId xmlns:a16="http://schemas.microsoft.com/office/drawing/2014/main" id="{44D4E21C-E0F6-56D2-4A32-6167F047CD31}"/>
                </a:ext>
              </a:extLst>
            </p:cNvPr>
            <p:cNvSpPr/>
            <p:nvPr userDrawn="1"/>
          </p:nvSpPr>
          <p:spPr>
            <a:xfrm>
              <a:off x="7820786" y="3982688"/>
              <a:ext cx="649414" cy="462438"/>
            </a:xfrm>
            <a:custGeom>
              <a:avLst/>
              <a:gdLst>
                <a:gd name="connsiteX0" fmla="*/ 473488 w 649414"/>
                <a:gd name="connsiteY0" fmla="*/ 462439 h 462438"/>
                <a:gd name="connsiteX1" fmla="*/ 465868 w 649414"/>
                <a:gd name="connsiteY1" fmla="*/ 459867 h 462438"/>
                <a:gd name="connsiteX2" fmla="*/ 464916 w 649414"/>
                <a:gd name="connsiteY2" fmla="*/ 452723 h 462438"/>
                <a:gd name="connsiteX3" fmla="*/ 453199 w 649414"/>
                <a:gd name="connsiteY3" fmla="*/ 447008 h 462438"/>
                <a:gd name="connsiteX4" fmla="*/ 442531 w 649414"/>
                <a:gd name="connsiteY4" fmla="*/ 435673 h 462438"/>
                <a:gd name="connsiteX5" fmla="*/ 445199 w 649414"/>
                <a:gd name="connsiteY5" fmla="*/ 428149 h 462438"/>
                <a:gd name="connsiteX6" fmla="*/ 443580 w 649414"/>
                <a:gd name="connsiteY6" fmla="*/ 415671 h 462438"/>
                <a:gd name="connsiteX7" fmla="*/ 445961 w 649414"/>
                <a:gd name="connsiteY7" fmla="*/ 406241 h 462438"/>
                <a:gd name="connsiteX8" fmla="*/ 438340 w 649414"/>
                <a:gd name="connsiteY8" fmla="*/ 403670 h 462438"/>
                <a:gd name="connsiteX9" fmla="*/ 425768 w 649414"/>
                <a:gd name="connsiteY9" fmla="*/ 405289 h 462438"/>
                <a:gd name="connsiteX10" fmla="*/ 420339 w 649414"/>
                <a:gd name="connsiteY10" fmla="*/ 406051 h 462438"/>
                <a:gd name="connsiteX11" fmla="*/ 420339 w 649414"/>
                <a:gd name="connsiteY11" fmla="*/ 406051 h 462438"/>
                <a:gd name="connsiteX12" fmla="*/ 417195 w 649414"/>
                <a:gd name="connsiteY12" fmla="*/ 410051 h 462438"/>
                <a:gd name="connsiteX13" fmla="*/ 410242 w 649414"/>
                <a:gd name="connsiteY13" fmla="*/ 412813 h 462438"/>
                <a:gd name="connsiteX14" fmla="*/ 406718 w 649414"/>
                <a:gd name="connsiteY14" fmla="*/ 413290 h 462438"/>
                <a:gd name="connsiteX15" fmla="*/ 406241 w 649414"/>
                <a:gd name="connsiteY15" fmla="*/ 409670 h 462438"/>
                <a:gd name="connsiteX16" fmla="*/ 401098 w 649414"/>
                <a:gd name="connsiteY16" fmla="*/ 412242 h 462438"/>
                <a:gd name="connsiteX17" fmla="*/ 394906 w 649414"/>
                <a:gd name="connsiteY17" fmla="*/ 407575 h 462438"/>
                <a:gd name="connsiteX18" fmla="*/ 394240 w 649414"/>
                <a:gd name="connsiteY18" fmla="*/ 402241 h 462438"/>
                <a:gd name="connsiteX19" fmla="*/ 386620 w 649414"/>
                <a:gd name="connsiteY19" fmla="*/ 399669 h 462438"/>
                <a:gd name="connsiteX20" fmla="*/ 382810 w 649414"/>
                <a:gd name="connsiteY20" fmla="*/ 398336 h 462438"/>
                <a:gd name="connsiteX21" fmla="*/ 379381 w 649414"/>
                <a:gd name="connsiteY21" fmla="*/ 400526 h 462438"/>
                <a:gd name="connsiteX22" fmla="*/ 371951 w 649414"/>
                <a:gd name="connsiteY22" fmla="*/ 399764 h 462438"/>
                <a:gd name="connsiteX23" fmla="*/ 373094 w 649414"/>
                <a:gd name="connsiteY23" fmla="*/ 394145 h 462438"/>
                <a:gd name="connsiteX24" fmla="*/ 367189 w 649414"/>
                <a:gd name="connsiteY24" fmla="*/ 391287 h 462438"/>
                <a:gd name="connsiteX25" fmla="*/ 368046 w 649414"/>
                <a:gd name="connsiteY25" fmla="*/ 383953 h 462438"/>
                <a:gd name="connsiteX26" fmla="*/ 364046 w 649414"/>
                <a:gd name="connsiteY26" fmla="*/ 380809 h 462438"/>
                <a:gd name="connsiteX27" fmla="*/ 359093 w 649414"/>
                <a:gd name="connsiteY27" fmla="*/ 385096 h 462438"/>
                <a:gd name="connsiteX28" fmla="*/ 354616 w 649414"/>
                <a:gd name="connsiteY28" fmla="*/ 378428 h 462438"/>
                <a:gd name="connsiteX29" fmla="*/ 346710 w 649414"/>
                <a:gd name="connsiteY29" fmla="*/ 374047 h 462438"/>
                <a:gd name="connsiteX30" fmla="*/ 349187 w 649414"/>
                <a:gd name="connsiteY30" fmla="*/ 379190 h 462438"/>
                <a:gd name="connsiteX31" fmla="*/ 347567 w 649414"/>
                <a:gd name="connsiteY31" fmla="*/ 381190 h 462438"/>
                <a:gd name="connsiteX32" fmla="*/ 347377 w 649414"/>
                <a:gd name="connsiteY32" fmla="*/ 379381 h 462438"/>
                <a:gd name="connsiteX33" fmla="*/ 343757 w 649414"/>
                <a:gd name="connsiteY33" fmla="*/ 379857 h 462438"/>
                <a:gd name="connsiteX34" fmla="*/ 343567 w 649414"/>
                <a:gd name="connsiteY34" fmla="*/ 378142 h 462438"/>
                <a:gd name="connsiteX35" fmla="*/ 337471 w 649414"/>
                <a:gd name="connsiteY35" fmla="*/ 373475 h 462438"/>
                <a:gd name="connsiteX36" fmla="*/ 336709 w 649414"/>
                <a:gd name="connsiteY36" fmla="*/ 368141 h 462438"/>
                <a:gd name="connsiteX37" fmla="*/ 334899 w 649414"/>
                <a:gd name="connsiteY37" fmla="*/ 368332 h 462438"/>
                <a:gd name="connsiteX38" fmla="*/ 330518 w 649414"/>
                <a:gd name="connsiteY38" fmla="*/ 376238 h 462438"/>
                <a:gd name="connsiteX39" fmla="*/ 327184 w 649414"/>
                <a:gd name="connsiteY39" fmla="*/ 378428 h 462438"/>
                <a:gd name="connsiteX40" fmla="*/ 329660 w 649414"/>
                <a:gd name="connsiteY40" fmla="*/ 383572 h 462438"/>
                <a:gd name="connsiteX41" fmla="*/ 323183 w 649414"/>
                <a:gd name="connsiteY41" fmla="*/ 389858 h 462438"/>
                <a:gd name="connsiteX42" fmla="*/ 308801 w 649414"/>
                <a:gd name="connsiteY42" fmla="*/ 391763 h 462438"/>
                <a:gd name="connsiteX43" fmla="*/ 306800 w 649414"/>
                <a:gd name="connsiteY43" fmla="*/ 390239 h 462438"/>
                <a:gd name="connsiteX44" fmla="*/ 301181 w 649414"/>
                <a:gd name="connsiteY44" fmla="*/ 389191 h 462438"/>
                <a:gd name="connsiteX45" fmla="*/ 299847 w 649414"/>
                <a:gd name="connsiteY45" fmla="*/ 392906 h 462438"/>
                <a:gd name="connsiteX46" fmla="*/ 296037 w 649414"/>
                <a:gd name="connsiteY46" fmla="*/ 391668 h 462438"/>
                <a:gd name="connsiteX47" fmla="*/ 292608 w 649414"/>
                <a:gd name="connsiteY47" fmla="*/ 393954 h 462438"/>
                <a:gd name="connsiteX48" fmla="*/ 295180 w 649414"/>
                <a:gd name="connsiteY48" fmla="*/ 399002 h 462438"/>
                <a:gd name="connsiteX49" fmla="*/ 288227 w 649414"/>
                <a:gd name="connsiteY49" fmla="*/ 401764 h 462438"/>
                <a:gd name="connsiteX50" fmla="*/ 288893 w 649414"/>
                <a:gd name="connsiteY50" fmla="*/ 407098 h 462438"/>
                <a:gd name="connsiteX51" fmla="*/ 283464 w 649414"/>
                <a:gd name="connsiteY51" fmla="*/ 407765 h 462438"/>
                <a:gd name="connsiteX52" fmla="*/ 278607 w 649414"/>
                <a:gd name="connsiteY52" fmla="*/ 412147 h 462438"/>
                <a:gd name="connsiteX53" fmla="*/ 273177 w 649414"/>
                <a:gd name="connsiteY53" fmla="*/ 412813 h 462438"/>
                <a:gd name="connsiteX54" fmla="*/ 272987 w 649414"/>
                <a:gd name="connsiteY54" fmla="*/ 411004 h 462438"/>
                <a:gd name="connsiteX55" fmla="*/ 260604 w 649414"/>
                <a:gd name="connsiteY55" fmla="*/ 414433 h 462438"/>
                <a:gd name="connsiteX56" fmla="*/ 259175 w 649414"/>
                <a:gd name="connsiteY56" fmla="*/ 403765 h 462438"/>
                <a:gd name="connsiteX57" fmla="*/ 261652 w 649414"/>
                <a:gd name="connsiteY57" fmla="*/ 394430 h 462438"/>
                <a:gd name="connsiteX58" fmla="*/ 259080 w 649414"/>
                <a:gd name="connsiteY58" fmla="*/ 389287 h 462438"/>
                <a:gd name="connsiteX59" fmla="*/ 260223 w 649414"/>
                <a:gd name="connsiteY59" fmla="*/ 383667 h 462438"/>
                <a:gd name="connsiteX60" fmla="*/ 256127 w 649414"/>
                <a:gd name="connsiteY60" fmla="*/ 380619 h 462438"/>
                <a:gd name="connsiteX61" fmla="*/ 251841 w 649414"/>
                <a:gd name="connsiteY61" fmla="*/ 375761 h 462438"/>
                <a:gd name="connsiteX62" fmla="*/ 249841 w 649414"/>
                <a:gd name="connsiteY62" fmla="*/ 374237 h 462438"/>
                <a:gd name="connsiteX63" fmla="*/ 238792 w 649414"/>
                <a:gd name="connsiteY63" fmla="*/ 373856 h 462438"/>
                <a:gd name="connsiteX64" fmla="*/ 231838 w 649414"/>
                <a:gd name="connsiteY64" fmla="*/ 376523 h 462438"/>
                <a:gd name="connsiteX65" fmla="*/ 227838 w 649414"/>
                <a:gd name="connsiteY65" fmla="*/ 373475 h 462438"/>
                <a:gd name="connsiteX66" fmla="*/ 229362 w 649414"/>
                <a:gd name="connsiteY66" fmla="*/ 371475 h 462438"/>
                <a:gd name="connsiteX67" fmla="*/ 227552 w 649414"/>
                <a:gd name="connsiteY67" fmla="*/ 371665 h 462438"/>
                <a:gd name="connsiteX68" fmla="*/ 224790 w 649414"/>
                <a:gd name="connsiteY68" fmla="*/ 364807 h 462438"/>
                <a:gd name="connsiteX69" fmla="*/ 222313 w 649414"/>
                <a:gd name="connsiteY69" fmla="*/ 359664 h 462438"/>
                <a:gd name="connsiteX70" fmla="*/ 223362 w 649414"/>
                <a:gd name="connsiteY70" fmla="*/ 354139 h 462438"/>
                <a:gd name="connsiteX71" fmla="*/ 217551 w 649414"/>
                <a:gd name="connsiteY71" fmla="*/ 351282 h 462438"/>
                <a:gd name="connsiteX72" fmla="*/ 220885 w 649414"/>
                <a:gd name="connsiteY72" fmla="*/ 348996 h 462438"/>
                <a:gd name="connsiteX73" fmla="*/ 218599 w 649414"/>
                <a:gd name="connsiteY73" fmla="*/ 345662 h 462438"/>
                <a:gd name="connsiteX74" fmla="*/ 215265 w 649414"/>
                <a:gd name="connsiteY74" fmla="*/ 347948 h 462438"/>
                <a:gd name="connsiteX75" fmla="*/ 209646 w 649414"/>
                <a:gd name="connsiteY75" fmla="*/ 346900 h 462438"/>
                <a:gd name="connsiteX76" fmla="*/ 210979 w 649414"/>
                <a:gd name="connsiteY76" fmla="*/ 343090 h 462438"/>
                <a:gd name="connsiteX77" fmla="*/ 206883 w 649414"/>
                <a:gd name="connsiteY77" fmla="*/ 339947 h 462438"/>
                <a:gd name="connsiteX78" fmla="*/ 211836 w 649414"/>
                <a:gd name="connsiteY78" fmla="*/ 335661 h 462438"/>
                <a:gd name="connsiteX79" fmla="*/ 211360 w 649414"/>
                <a:gd name="connsiteY79" fmla="*/ 332137 h 462438"/>
                <a:gd name="connsiteX80" fmla="*/ 209360 w 649414"/>
                <a:gd name="connsiteY80" fmla="*/ 330613 h 462438"/>
                <a:gd name="connsiteX81" fmla="*/ 210883 w 649414"/>
                <a:gd name="connsiteY81" fmla="*/ 328517 h 462438"/>
                <a:gd name="connsiteX82" fmla="*/ 216027 w 649414"/>
                <a:gd name="connsiteY82" fmla="*/ 326041 h 462438"/>
                <a:gd name="connsiteX83" fmla="*/ 218027 w 649414"/>
                <a:gd name="connsiteY83" fmla="*/ 327660 h 462438"/>
                <a:gd name="connsiteX84" fmla="*/ 219171 w 649414"/>
                <a:gd name="connsiteY84" fmla="*/ 322040 h 462438"/>
                <a:gd name="connsiteX85" fmla="*/ 216694 w 649414"/>
                <a:gd name="connsiteY85" fmla="*/ 316992 h 462438"/>
                <a:gd name="connsiteX86" fmla="*/ 232125 w 649414"/>
                <a:gd name="connsiteY86" fmla="*/ 309467 h 462438"/>
                <a:gd name="connsiteX87" fmla="*/ 227552 w 649414"/>
                <a:gd name="connsiteY87" fmla="*/ 302800 h 462438"/>
                <a:gd name="connsiteX88" fmla="*/ 226124 w 649414"/>
                <a:gd name="connsiteY88" fmla="*/ 292132 h 462438"/>
                <a:gd name="connsiteX89" fmla="*/ 221837 w 649414"/>
                <a:gd name="connsiteY89" fmla="*/ 287274 h 462438"/>
                <a:gd name="connsiteX90" fmla="*/ 212408 w 649414"/>
                <a:gd name="connsiteY90" fmla="*/ 284893 h 462438"/>
                <a:gd name="connsiteX91" fmla="*/ 205455 w 649414"/>
                <a:gd name="connsiteY91" fmla="*/ 287560 h 462438"/>
                <a:gd name="connsiteX92" fmla="*/ 195739 w 649414"/>
                <a:gd name="connsiteY92" fmla="*/ 283464 h 462438"/>
                <a:gd name="connsiteX93" fmla="*/ 188786 w 649414"/>
                <a:gd name="connsiteY93" fmla="*/ 286131 h 462438"/>
                <a:gd name="connsiteX94" fmla="*/ 185928 w 649414"/>
                <a:gd name="connsiteY94" fmla="*/ 292037 h 462438"/>
                <a:gd name="connsiteX95" fmla="*/ 184880 w 649414"/>
                <a:gd name="connsiteY95" fmla="*/ 297561 h 462438"/>
                <a:gd name="connsiteX96" fmla="*/ 173355 w 649414"/>
                <a:gd name="connsiteY96" fmla="*/ 293656 h 462438"/>
                <a:gd name="connsiteX97" fmla="*/ 168212 w 649414"/>
                <a:gd name="connsiteY97" fmla="*/ 296132 h 462438"/>
                <a:gd name="connsiteX98" fmla="*/ 168402 w 649414"/>
                <a:gd name="connsiteY98" fmla="*/ 297942 h 462438"/>
                <a:gd name="connsiteX99" fmla="*/ 162782 w 649414"/>
                <a:gd name="connsiteY99" fmla="*/ 296894 h 462438"/>
                <a:gd name="connsiteX100" fmla="*/ 155638 w 649414"/>
                <a:gd name="connsiteY100" fmla="*/ 297847 h 462438"/>
                <a:gd name="connsiteX101" fmla="*/ 150971 w 649414"/>
                <a:gd name="connsiteY101" fmla="*/ 303847 h 462438"/>
                <a:gd name="connsiteX102" fmla="*/ 146876 w 649414"/>
                <a:gd name="connsiteY102" fmla="*/ 300799 h 462438"/>
                <a:gd name="connsiteX103" fmla="*/ 141066 w 649414"/>
                <a:gd name="connsiteY103" fmla="*/ 297942 h 462438"/>
                <a:gd name="connsiteX104" fmla="*/ 130016 w 649414"/>
                <a:gd name="connsiteY104" fmla="*/ 297561 h 462438"/>
                <a:gd name="connsiteX105" fmla="*/ 125063 w 649414"/>
                <a:gd name="connsiteY105" fmla="*/ 301847 h 462438"/>
                <a:gd name="connsiteX106" fmla="*/ 119920 w 649414"/>
                <a:gd name="connsiteY106" fmla="*/ 304324 h 462438"/>
                <a:gd name="connsiteX107" fmla="*/ 111062 w 649414"/>
                <a:gd name="connsiteY107" fmla="*/ 320040 h 462438"/>
                <a:gd name="connsiteX108" fmla="*/ 105442 w 649414"/>
                <a:gd name="connsiteY108" fmla="*/ 318992 h 462438"/>
                <a:gd name="connsiteX109" fmla="*/ 95345 w 649414"/>
                <a:gd name="connsiteY109" fmla="*/ 325755 h 462438"/>
                <a:gd name="connsiteX110" fmla="*/ 92202 w 649414"/>
                <a:gd name="connsiteY110" fmla="*/ 329755 h 462438"/>
                <a:gd name="connsiteX111" fmla="*/ 83058 w 649414"/>
                <a:gd name="connsiteY111" fmla="*/ 329184 h 462438"/>
                <a:gd name="connsiteX112" fmla="*/ 87725 w 649414"/>
                <a:gd name="connsiteY112" fmla="*/ 323088 h 462438"/>
                <a:gd name="connsiteX113" fmla="*/ 85630 w 649414"/>
                <a:gd name="connsiteY113" fmla="*/ 321564 h 462438"/>
                <a:gd name="connsiteX114" fmla="*/ 87440 w 649414"/>
                <a:gd name="connsiteY114" fmla="*/ 321373 h 462438"/>
                <a:gd name="connsiteX115" fmla="*/ 75533 w 649414"/>
                <a:gd name="connsiteY115" fmla="*/ 313849 h 462438"/>
                <a:gd name="connsiteX116" fmla="*/ 70866 w 649414"/>
                <a:gd name="connsiteY116" fmla="*/ 319945 h 462438"/>
                <a:gd name="connsiteX117" fmla="*/ 66675 w 649414"/>
                <a:gd name="connsiteY117" fmla="*/ 302323 h 462438"/>
                <a:gd name="connsiteX118" fmla="*/ 64389 w 649414"/>
                <a:gd name="connsiteY118" fmla="*/ 298990 h 462438"/>
                <a:gd name="connsiteX119" fmla="*/ 62865 w 649414"/>
                <a:gd name="connsiteY119" fmla="*/ 300990 h 462438"/>
                <a:gd name="connsiteX120" fmla="*/ 61055 w 649414"/>
                <a:gd name="connsiteY120" fmla="*/ 301276 h 462438"/>
                <a:gd name="connsiteX121" fmla="*/ 54293 w 649414"/>
                <a:gd name="connsiteY121" fmla="*/ 291274 h 462438"/>
                <a:gd name="connsiteX122" fmla="*/ 50197 w 649414"/>
                <a:gd name="connsiteY122" fmla="*/ 288227 h 462438"/>
                <a:gd name="connsiteX123" fmla="*/ 51530 w 649414"/>
                <a:gd name="connsiteY123" fmla="*/ 284416 h 462438"/>
                <a:gd name="connsiteX124" fmla="*/ 46958 w 649414"/>
                <a:gd name="connsiteY124" fmla="*/ 277749 h 462438"/>
                <a:gd name="connsiteX125" fmla="*/ 43148 w 649414"/>
                <a:gd name="connsiteY125" fmla="*/ 276415 h 462438"/>
                <a:gd name="connsiteX126" fmla="*/ 36386 w 649414"/>
                <a:gd name="connsiteY126" fmla="*/ 280988 h 462438"/>
                <a:gd name="connsiteX127" fmla="*/ 34385 w 649414"/>
                <a:gd name="connsiteY127" fmla="*/ 279368 h 462438"/>
                <a:gd name="connsiteX128" fmla="*/ 35909 w 649414"/>
                <a:gd name="connsiteY128" fmla="*/ 277368 h 462438"/>
                <a:gd name="connsiteX129" fmla="*/ 21050 w 649414"/>
                <a:gd name="connsiteY129" fmla="*/ 261271 h 462438"/>
                <a:gd name="connsiteX130" fmla="*/ 12859 w 649414"/>
                <a:gd name="connsiteY130" fmla="*/ 255079 h 462438"/>
                <a:gd name="connsiteX131" fmla="*/ 0 w 649414"/>
                <a:gd name="connsiteY131" fmla="*/ 240411 h 462438"/>
                <a:gd name="connsiteX132" fmla="*/ 2667 w 649414"/>
                <a:gd name="connsiteY132" fmla="*/ 232886 h 462438"/>
                <a:gd name="connsiteX133" fmla="*/ 13430 w 649414"/>
                <a:gd name="connsiteY133" fmla="*/ 231457 h 462438"/>
                <a:gd name="connsiteX134" fmla="*/ 19050 w 649414"/>
                <a:gd name="connsiteY134" fmla="*/ 232505 h 462438"/>
                <a:gd name="connsiteX135" fmla="*/ 27337 w 649414"/>
                <a:gd name="connsiteY135" fmla="*/ 225933 h 462438"/>
                <a:gd name="connsiteX136" fmla="*/ 30099 w 649414"/>
                <a:gd name="connsiteY136" fmla="*/ 232886 h 462438"/>
                <a:gd name="connsiteX137" fmla="*/ 36767 w 649414"/>
                <a:gd name="connsiteY137" fmla="*/ 228314 h 462438"/>
                <a:gd name="connsiteX138" fmla="*/ 36100 w 649414"/>
                <a:gd name="connsiteY138" fmla="*/ 222980 h 462438"/>
                <a:gd name="connsiteX139" fmla="*/ 39719 w 649414"/>
                <a:gd name="connsiteY139" fmla="*/ 222504 h 462438"/>
                <a:gd name="connsiteX140" fmla="*/ 52007 w 649414"/>
                <a:gd name="connsiteY140" fmla="*/ 219075 h 462438"/>
                <a:gd name="connsiteX141" fmla="*/ 65627 w 649414"/>
                <a:gd name="connsiteY141" fmla="*/ 211836 h 462438"/>
                <a:gd name="connsiteX142" fmla="*/ 72390 w 649414"/>
                <a:gd name="connsiteY142" fmla="*/ 207264 h 462438"/>
                <a:gd name="connsiteX143" fmla="*/ 72390 w 649414"/>
                <a:gd name="connsiteY143" fmla="*/ 207264 h 462438"/>
                <a:gd name="connsiteX144" fmla="*/ 72866 w 649414"/>
                <a:gd name="connsiteY144" fmla="*/ 210883 h 462438"/>
                <a:gd name="connsiteX145" fmla="*/ 84487 w 649414"/>
                <a:gd name="connsiteY145" fmla="*/ 202025 h 462438"/>
                <a:gd name="connsiteX146" fmla="*/ 89249 w 649414"/>
                <a:gd name="connsiteY146" fmla="*/ 210503 h 462438"/>
                <a:gd name="connsiteX147" fmla="*/ 91059 w 649414"/>
                <a:gd name="connsiteY147" fmla="*/ 210217 h 462438"/>
                <a:gd name="connsiteX148" fmla="*/ 85535 w 649414"/>
                <a:gd name="connsiteY148" fmla="*/ 196501 h 462438"/>
                <a:gd name="connsiteX149" fmla="*/ 84868 w 649414"/>
                <a:gd name="connsiteY149" fmla="*/ 191167 h 462438"/>
                <a:gd name="connsiteX150" fmla="*/ 84392 w 649414"/>
                <a:gd name="connsiteY150" fmla="*/ 187547 h 462438"/>
                <a:gd name="connsiteX151" fmla="*/ 83249 w 649414"/>
                <a:gd name="connsiteY151" fmla="*/ 178689 h 462438"/>
                <a:gd name="connsiteX152" fmla="*/ 78677 w 649414"/>
                <a:gd name="connsiteY152" fmla="*/ 172021 h 462438"/>
                <a:gd name="connsiteX153" fmla="*/ 81820 w 649414"/>
                <a:gd name="connsiteY153" fmla="*/ 167926 h 462438"/>
                <a:gd name="connsiteX154" fmla="*/ 79534 w 649414"/>
                <a:gd name="connsiteY154" fmla="*/ 164687 h 462438"/>
                <a:gd name="connsiteX155" fmla="*/ 76200 w 649414"/>
                <a:gd name="connsiteY155" fmla="*/ 166878 h 462438"/>
                <a:gd name="connsiteX156" fmla="*/ 67342 w 649414"/>
                <a:gd name="connsiteY156" fmla="*/ 155353 h 462438"/>
                <a:gd name="connsiteX157" fmla="*/ 69152 w 649414"/>
                <a:gd name="connsiteY157" fmla="*/ 155162 h 462438"/>
                <a:gd name="connsiteX158" fmla="*/ 68961 w 649414"/>
                <a:gd name="connsiteY158" fmla="*/ 153352 h 462438"/>
                <a:gd name="connsiteX159" fmla="*/ 62770 w 649414"/>
                <a:gd name="connsiteY159" fmla="*/ 148780 h 462438"/>
                <a:gd name="connsiteX160" fmla="*/ 69247 w 649414"/>
                <a:gd name="connsiteY160" fmla="*/ 142494 h 462438"/>
                <a:gd name="connsiteX161" fmla="*/ 68580 w 649414"/>
                <a:gd name="connsiteY161" fmla="*/ 137065 h 462438"/>
                <a:gd name="connsiteX162" fmla="*/ 85154 w 649414"/>
                <a:gd name="connsiteY162" fmla="*/ 124015 h 462438"/>
                <a:gd name="connsiteX163" fmla="*/ 87440 w 649414"/>
                <a:gd name="connsiteY163" fmla="*/ 127349 h 462438"/>
                <a:gd name="connsiteX164" fmla="*/ 93441 w 649414"/>
                <a:gd name="connsiteY164" fmla="*/ 132017 h 462438"/>
                <a:gd name="connsiteX165" fmla="*/ 98870 w 649414"/>
                <a:gd name="connsiteY165" fmla="*/ 131254 h 462438"/>
                <a:gd name="connsiteX166" fmla="*/ 107156 w 649414"/>
                <a:gd name="connsiteY166" fmla="*/ 124777 h 462438"/>
                <a:gd name="connsiteX167" fmla="*/ 114872 w 649414"/>
                <a:gd name="connsiteY167" fmla="*/ 141827 h 462438"/>
                <a:gd name="connsiteX168" fmla="*/ 121349 w 649414"/>
                <a:gd name="connsiteY168" fmla="*/ 135541 h 462438"/>
                <a:gd name="connsiteX169" fmla="*/ 129731 w 649414"/>
                <a:gd name="connsiteY169" fmla="*/ 143542 h 462438"/>
                <a:gd name="connsiteX170" fmla="*/ 139541 w 649414"/>
                <a:gd name="connsiteY170" fmla="*/ 134969 h 462438"/>
                <a:gd name="connsiteX171" fmla="*/ 137065 w 649414"/>
                <a:gd name="connsiteY171" fmla="*/ 129826 h 462438"/>
                <a:gd name="connsiteX172" fmla="*/ 141732 w 649414"/>
                <a:gd name="connsiteY172" fmla="*/ 123825 h 462438"/>
                <a:gd name="connsiteX173" fmla="*/ 142875 w 649414"/>
                <a:gd name="connsiteY173" fmla="*/ 118205 h 462438"/>
                <a:gd name="connsiteX174" fmla="*/ 147162 w 649414"/>
                <a:gd name="connsiteY174" fmla="*/ 123063 h 462438"/>
                <a:gd name="connsiteX175" fmla="*/ 153257 w 649414"/>
                <a:gd name="connsiteY175" fmla="*/ 127730 h 462438"/>
                <a:gd name="connsiteX176" fmla="*/ 156020 w 649414"/>
                <a:gd name="connsiteY176" fmla="*/ 134588 h 462438"/>
                <a:gd name="connsiteX177" fmla="*/ 161354 w 649414"/>
                <a:gd name="connsiteY177" fmla="*/ 133826 h 462438"/>
                <a:gd name="connsiteX178" fmla="*/ 166306 w 649414"/>
                <a:gd name="connsiteY178" fmla="*/ 129635 h 462438"/>
                <a:gd name="connsiteX179" fmla="*/ 176784 w 649414"/>
                <a:gd name="connsiteY179" fmla="*/ 126397 h 462438"/>
                <a:gd name="connsiteX180" fmla="*/ 179927 w 649414"/>
                <a:gd name="connsiteY180" fmla="*/ 122396 h 462438"/>
                <a:gd name="connsiteX181" fmla="*/ 175831 w 649414"/>
                <a:gd name="connsiteY181" fmla="*/ 119253 h 462438"/>
                <a:gd name="connsiteX182" fmla="*/ 172307 w 649414"/>
                <a:gd name="connsiteY182" fmla="*/ 119729 h 462438"/>
                <a:gd name="connsiteX183" fmla="*/ 171546 w 649414"/>
                <a:gd name="connsiteY183" fmla="*/ 114395 h 462438"/>
                <a:gd name="connsiteX184" fmla="*/ 176498 w 649414"/>
                <a:gd name="connsiteY184" fmla="*/ 110109 h 462438"/>
                <a:gd name="connsiteX185" fmla="*/ 187452 w 649414"/>
                <a:gd name="connsiteY185" fmla="*/ 110490 h 462438"/>
                <a:gd name="connsiteX186" fmla="*/ 188786 w 649414"/>
                <a:gd name="connsiteY186" fmla="*/ 106680 h 462438"/>
                <a:gd name="connsiteX187" fmla="*/ 186119 w 649414"/>
                <a:gd name="connsiteY187" fmla="*/ 99822 h 462438"/>
                <a:gd name="connsiteX188" fmla="*/ 190976 w 649414"/>
                <a:gd name="connsiteY188" fmla="*/ 95536 h 462438"/>
                <a:gd name="connsiteX189" fmla="*/ 194977 w 649414"/>
                <a:gd name="connsiteY189" fmla="*/ 84106 h 462438"/>
                <a:gd name="connsiteX190" fmla="*/ 203645 w 649414"/>
                <a:gd name="connsiteY190" fmla="*/ 66580 h 462438"/>
                <a:gd name="connsiteX191" fmla="*/ 202978 w 649414"/>
                <a:gd name="connsiteY191" fmla="*/ 61341 h 462438"/>
                <a:gd name="connsiteX192" fmla="*/ 209455 w 649414"/>
                <a:gd name="connsiteY192" fmla="*/ 55054 h 462438"/>
                <a:gd name="connsiteX193" fmla="*/ 212788 w 649414"/>
                <a:gd name="connsiteY193" fmla="*/ 52768 h 462438"/>
                <a:gd name="connsiteX194" fmla="*/ 212503 w 649414"/>
                <a:gd name="connsiteY194" fmla="*/ 50959 h 462438"/>
                <a:gd name="connsiteX195" fmla="*/ 210503 w 649414"/>
                <a:gd name="connsiteY195" fmla="*/ 49435 h 462438"/>
                <a:gd name="connsiteX196" fmla="*/ 200406 w 649414"/>
                <a:gd name="connsiteY196" fmla="*/ 56197 h 462438"/>
                <a:gd name="connsiteX197" fmla="*/ 191167 w 649414"/>
                <a:gd name="connsiteY197" fmla="*/ 55626 h 462438"/>
                <a:gd name="connsiteX198" fmla="*/ 186405 w 649414"/>
                <a:gd name="connsiteY198" fmla="*/ 47149 h 462438"/>
                <a:gd name="connsiteX199" fmla="*/ 186214 w 649414"/>
                <a:gd name="connsiteY199" fmla="*/ 45339 h 462438"/>
                <a:gd name="connsiteX200" fmla="*/ 191167 w 649414"/>
                <a:gd name="connsiteY200" fmla="*/ 41148 h 462438"/>
                <a:gd name="connsiteX201" fmla="*/ 204978 w 649414"/>
                <a:gd name="connsiteY201" fmla="*/ 35623 h 462438"/>
                <a:gd name="connsiteX202" fmla="*/ 211550 w 649414"/>
                <a:gd name="connsiteY202" fmla="*/ 29337 h 462438"/>
                <a:gd name="connsiteX203" fmla="*/ 220980 w 649414"/>
                <a:gd name="connsiteY203" fmla="*/ 31718 h 462438"/>
                <a:gd name="connsiteX204" fmla="*/ 228124 w 649414"/>
                <a:gd name="connsiteY204" fmla="*/ 30766 h 462438"/>
                <a:gd name="connsiteX205" fmla="*/ 237839 w 649414"/>
                <a:gd name="connsiteY205" fmla="*/ 34957 h 462438"/>
                <a:gd name="connsiteX206" fmla="*/ 242983 w 649414"/>
                <a:gd name="connsiteY206" fmla="*/ 32385 h 462438"/>
                <a:gd name="connsiteX207" fmla="*/ 246126 w 649414"/>
                <a:gd name="connsiteY207" fmla="*/ 28384 h 462438"/>
                <a:gd name="connsiteX208" fmla="*/ 247364 w 649414"/>
                <a:gd name="connsiteY208" fmla="*/ 24575 h 462438"/>
                <a:gd name="connsiteX209" fmla="*/ 250984 w 649414"/>
                <a:gd name="connsiteY209" fmla="*/ 24098 h 462438"/>
                <a:gd name="connsiteX210" fmla="*/ 255746 w 649414"/>
                <a:gd name="connsiteY210" fmla="*/ 32575 h 462438"/>
                <a:gd name="connsiteX211" fmla="*/ 259366 w 649414"/>
                <a:gd name="connsiteY211" fmla="*/ 32099 h 462438"/>
                <a:gd name="connsiteX212" fmla="*/ 259842 w 649414"/>
                <a:gd name="connsiteY212" fmla="*/ 35623 h 462438"/>
                <a:gd name="connsiteX213" fmla="*/ 265271 w 649414"/>
                <a:gd name="connsiteY213" fmla="*/ 34957 h 462438"/>
                <a:gd name="connsiteX214" fmla="*/ 268605 w 649414"/>
                <a:gd name="connsiteY214" fmla="*/ 32671 h 462438"/>
                <a:gd name="connsiteX215" fmla="*/ 295942 w 649414"/>
                <a:gd name="connsiteY215" fmla="*/ 18193 h 462438"/>
                <a:gd name="connsiteX216" fmla="*/ 298990 w 649414"/>
                <a:gd name="connsiteY216" fmla="*/ 14097 h 462438"/>
                <a:gd name="connsiteX217" fmla="*/ 301466 w 649414"/>
                <a:gd name="connsiteY217" fmla="*/ 4763 h 462438"/>
                <a:gd name="connsiteX218" fmla="*/ 304800 w 649414"/>
                <a:gd name="connsiteY218" fmla="*/ 2476 h 462438"/>
                <a:gd name="connsiteX219" fmla="*/ 309944 w 649414"/>
                <a:gd name="connsiteY219" fmla="*/ 0 h 462438"/>
                <a:gd name="connsiteX220" fmla="*/ 316325 w 649414"/>
                <a:gd name="connsiteY220" fmla="*/ 6382 h 462438"/>
                <a:gd name="connsiteX221" fmla="*/ 327279 w 649414"/>
                <a:gd name="connsiteY221" fmla="*/ 6763 h 462438"/>
                <a:gd name="connsiteX222" fmla="*/ 331566 w 649414"/>
                <a:gd name="connsiteY222" fmla="*/ 11621 h 462438"/>
                <a:gd name="connsiteX223" fmla="*/ 347758 w 649414"/>
                <a:gd name="connsiteY223" fmla="*/ 9525 h 462438"/>
                <a:gd name="connsiteX224" fmla="*/ 354711 w 649414"/>
                <a:gd name="connsiteY224" fmla="*/ 6763 h 462438"/>
                <a:gd name="connsiteX225" fmla="*/ 355854 w 649414"/>
                <a:gd name="connsiteY225" fmla="*/ 15621 h 462438"/>
                <a:gd name="connsiteX226" fmla="*/ 365379 w 649414"/>
                <a:gd name="connsiteY226" fmla="*/ 18002 h 462438"/>
                <a:gd name="connsiteX227" fmla="*/ 376238 w 649414"/>
                <a:gd name="connsiteY227" fmla="*/ 31147 h 462438"/>
                <a:gd name="connsiteX228" fmla="*/ 383191 w 649414"/>
                <a:gd name="connsiteY228" fmla="*/ 28384 h 462438"/>
                <a:gd name="connsiteX229" fmla="*/ 384810 w 649414"/>
                <a:gd name="connsiteY229" fmla="*/ 40862 h 462438"/>
                <a:gd name="connsiteX230" fmla="*/ 388906 w 649414"/>
                <a:gd name="connsiteY230" fmla="*/ 43910 h 462438"/>
                <a:gd name="connsiteX231" fmla="*/ 394240 w 649414"/>
                <a:gd name="connsiteY231" fmla="*/ 43243 h 462438"/>
                <a:gd name="connsiteX232" fmla="*/ 410147 w 649414"/>
                <a:gd name="connsiteY232" fmla="*/ 39338 h 462438"/>
                <a:gd name="connsiteX233" fmla="*/ 412433 w 649414"/>
                <a:gd name="connsiteY233" fmla="*/ 42577 h 462438"/>
                <a:gd name="connsiteX234" fmla="*/ 411385 w 649414"/>
                <a:gd name="connsiteY234" fmla="*/ 48196 h 462438"/>
                <a:gd name="connsiteX235" fmla="*/ 417005 w 649414"/>
                <a:gd name="connsiteY235" fmla="*/ 49244 h 462438"/>
                <a:gd name="connsiteX236" fmla="*/ 435483 w 649414"/>
                <a:gd name="connsiteY236" fmla="*/ 50482 h 462438"/>
                <a:gd name="connsiteX237" fmla="*/ 435674 w 649414"/>
                <a:gd name="connsiteY237" fmla="*/ 52292 h 462438"/>
                <a:gd name="connsiteX238" fmla="*/ 428815 w 649414"/>
                <a:gd name="connsiteY238" fmla="*/ 69532 h 462438"/>
                <a:gd name="connsiteX239" fmla="*/ 427958 w 649414"/>
                <a:gd name="connsiteY239" fmla="*/ 76867 h 462438"/>
                <a:gd name="connsiteX240" fmla="*/ 435864 w 649414"/>
                <a:gd name="connsiteY240" fmla="*/ 81248 h 462438"/>
                <a:gd name="connsiteX241" fmla="*/ 447389 w 649414"/>
                <a:gd name="connsiteY241" fmla="*/ 99631 h 462438"/>
                <a:gd name="connsiteX242" fmla="*/ 444341 w 649414"/>
                <a:gd name="connsiteY242" fmla="*/ 103727 h 462438"/>
                <a:gd name="connsiteX243" fmla="*/ 446818 w 649414"/>
                <a:gd name="connsiteY243" fmla="*/ 108775 h 462438"/>
                <a:gd name="connsiteX244" fmla="*/ 452628 w 649414"/>
                <a:gd name="connsiteY244" fmla="*/ 111633 h 462438"/>
                <a:gd name="connsiteX245" fmla="*/ 457200 w 649414"/>
                <a:gd name="connsiteY245" fmla="*/ 118300 h 462438"/>
                <a:gd name="connsiteX246" fmla="*/ 476440 w 649414"/>
                <a:gd name="connsiteY246" fmla="*/ 112109 h 462438"/>
                <a:gd name="connsiteX247" fmla="*/ 481965 w 649414"/>
                <a:gd name="connsiteY247" fmla="*/ 125921 h 462438"/>
                <a:gd name="connsiteX248" fmla="*/ 477107 w 649414"/>
                <a:gd name="connsiteY248" fmla="*/ 130207 h 462438"/>
                <a:gd name="connsiteX249" fmla="*/ 482632 w 649414"/>
                <a:gd name="connsiteY249" fmla="*/ 131254 h 462438"/>
                <a:gd name="connsiteX250" fmla="*/ 479775 w 649414"/>
                <a:gd name="connsiteY250" fmla="*/ 137065 h 462438"/>
                <a:gd name="connsiteX251" fmla="*/ 474155 w 649414"/>
                <a:gd name="connsiteY251" fmla="*/ 136017 h 462438"/>
                <a:gd name="connsiteX252" fmla="*/ 474631 w 649414"/>
                <a:gd name="connsiteY252" fmla="*/ 139541 h 462438"/>
                <a:gd name="connsiteX253" fmla="*/ 478250 w 649414"/>
                <a:gd name="connsiteY253" fmla="*/ 139065 h 462438"/>
                <a:gd name="connsiteX254" fmla="*/ 478727 w 649414"/>
                <a:gd name="connsiteY254" fmla="*/ 142684 h 462438"/>
                <a:gd name="connsiteX255" fmla="*/ 475107 w 649414"/>
                <a:gd name="connsiteY255" fmla="*/ 143161 h 462438"/>
                <a:gd name="connsiteX256" fmla="*/ 468630 w 649414"/>
                <a:gd name="connsiteY256" fmla="*/ 149447 h 462438"/>
                <a:gd name="connsiteX257" fmla="*/ 468821 w 649414"/>
                <a:gd name="connsiteY257" fmla="*/ 151257 h 462438"/>
                <a:gd name="connsiteX258" fmla="*/ 473678 w 649414"/>
                <a:gd name="connsiteY258" fmla="*/ 159639 h 462438"/>
                <a:gd name="connsiteX259" fmla="*/ 472345 w 649414"/>
                <a:gd name="connsiteY259" fmla="*/ 163449 h 462438"/>
                <a:gd name="connsiteX260" fmla="*/ 475297 w 649414"/>
                <a:gd name="connsiteY260" fmla="*/ 172117 h 462438"/>
                <a:gd name="connsiteX261" fmla="*/ 478917 w 649414"/>
                <a:gd name="connsiteY261" fmla="*/ 171640 h 462438"/>
                <a:gd name="connsiteX262" fmla="*/ 482918 w 649414"/>
                <a:gd name="connsiteY262" fmla="*/ 174688 h 462438"/>
                <a:gd name="connsiteX263" fmla="*/ 488537 w 649414"/>
                <a:gd name="connsiteY263" fmla="*/ 175831 h 462438"/>
                <a:gd name="connsiteX264" fmla="*/ 494062 w 649414"/>
                <a:gd name="connsiteY264" fmla="*/ 189547 h 462438"/>
                <a:gd name="connsiteX265" fmla="*/ 502825 w 649414"/>
                <a:gd name="connsiteY265" fmla="*/ 186595 h 462438"/>
                <a:gd name="connsiteX266" fmla="*/ 514064 w 649414"/>
                <a:gd name="connsiteY266" fmla="*/ 188690 h 462438"/>
                <a:gd name="connsiteX267" fmla="*/ 514731 w 649414"/>
                <a:gd name="connsiteY267" fmla="*/ 194120 h 462438"/>
                <a:gd name="connsiteX268" fmla="*/ 517779 w 649414"/>
                <a:gd name="connsiteY268" fmla="*/ 202787 h 462438"/>
                <a:gd name="connsiteX269" fmla="*/ 521780 w 649414"/>
                <a:gd name="connsiteY269" fmla="*/ 205835 h 462438"/>
                <a:gd name="connsiteX270" fmla="*/ 522732 w 649414"/>
                <a:gd name="connsiteY270" fmla="*/ 212979 h 462438"/>
                <a:gd name="connsiteX271" fmla="*/ 529495 w 649414"/>
                <a:gd name="connsiteY271" fmla="*/ 222980 h 462438"/>
                <a:gd name="connsiteX272" fmla="*/ 535400 w 649414"/>
                <a:gd name="connsiteY272" fmla="*/ 225838 h 462438"/>
                <a:gd name="connsiteX273" fmla="*/ 534067 w 649414"/>
                <a:gd name="connsiteY273" fmla="*/ 229648 h 462438"/>
                <a:gd name="connsiteX274" fmla="*/ 536638 w 649414"/>
                <a:gd name="connsiteY274" fmla="*/ 234696 h 462438"/>
                <a:gd name="connsiteX275" fmla="*/ 540163 w 649414"/>
                <a:gd name="connsiteY275" fmla="*/ 234220 h 462438"/>
                <a:gd name="connsiteX276" fmla="*/ 544258 w 649414"/>
                <a:gd name="connsiteY276" fmla="*/ 237363 h 462438"/>
                <a:gd name="connsiteX277" fmla="*/ 545687 w 649414"/>
                <a:gd name="connsiteY277" fmla="*/ 248031 h 462438"/>
                <a:gd name="connsiteX278" fmla="*/ 553783 w 649414"/>
                <a:gd name="connsiteY278" fmla="*/ 254222 h 462438"/>
                <a:gd name="connsiteX279" fmla="*/ 559118 w 649414"/>
                <a:gd name="connsiteY279" fmla="*/ 253460 h 462438"/>
                <a:gd name="connsiteX280" fmla="*/ 558641 w 649414"/>
                <a:gd name="connsiteY280" fmla="*/ 249936 h 462438"/>
                <a:gd name="connsiteX281" fmla="*/ 579501 w 649414"/>
                <a:gd name="connsiteY281" fmla="*/ 241745 h 462438"/>
                <a:gd name="connsiteX282" fmla="*/ 581787 w 649414"/>
                <a:gd name="connsiteY282" fmla="*/ 245078 h 462438"/>
                <a:gd name="connsiteX283" fmla="*/ 586549 w 649414"/>
                <a:gd name="connsiteY283" fmla="*/ 253460 h 462438"/>
                <a:gd name="connsiteX284" fmla="*/ 596932 w 649414"/>
                <a:gd name="connsiteY284" fmla="*/ 262985 h 462438"/>
                <a:gd name="connsiteX285" fmla="*/ 601504 w 649414"/>
                <a:gd name="connsiteY285" fmla="*/ 269653 h 462438"/>
                <a:gd name="connsiteX286" fmla="*/ 605314 w 649414"/>
                <a:gd name="connsiteY286" fmla="*/ 270986 h 462438"/>
                <a:gd name="connsiteX287" fmla="*/ 609410 w 649414"/>
                <a:gd name="connsiteY287" fmla="*/ 274034 h 462438"/>
                <a:gd name="connsiteX288" fmla="*/ 615030 w 649414"/>
                <a:gd name="connsiteY288" fmla="*/ 275082 h 462438"/>
                <a:gd name="connsiteX289" fmla="*/ 611696 w 649414"/>
                <a:gd name="connsiteY289" fmla="*/ 277368 h 462438"/>
                <a:gd name="connsiteX290" fmla="*/ 619125 w 649414"/>
                <a:gd name="connsiteY290" fmla="*/ 278225 h 462438"/>
                <a:gd name="connsiteX291" fmla="*/ 621125 w 649414"/>
                <a:gd name="connsiteY291" fmla="*/ 279749 h 462438"/>
                <a:gd name="connsiteX292" fmla="*/ 623888 w 649414"/>
                <a:gd name="connsiteY292" fmla="*/ 286607 h 462438"/>
                <a:gd name="connsiteX293" fmla="*/ 625602 w 649414"/>
                <a:gd name="connsiteY293" fmla="*/ 286417 h 462438"/>
                <a:gd name="connsiteX294" fmla="*/ 637127 w 649414"/>
                <a:gd name="connsiteY294" fmla="*/ 290322 h 462438"/>
                <a:gd name="connsiteX295" fmla="*/ 637889 w 649414"/>
                <a:gd name="connsiteY295" fmla="*/ 295656 h 462438"/>
                <a:gd name="connsiteX296" fmla="*/ 647986 w 649414"/>
                <a:gd name="connsiteY296" fmla="*/ 303371 h 462438"/>
                <a:gd name="connsiteX297" fmla="*/ 649224 w 649414"/>
                <a:gd name="connsiteY297" fmla="*/ 312325 h 462438"/>
                <a:gd name="connsiteX298" fmla="*/ 649415 w 649414"/>
                <a:gd name="connsiteY298" fmla="*/ 314039 h 462438"/>
                <a:gd name="connsiteX299" fmla="*/ 647129 w 649414"/>
                <a:gd name="connsiteY299" fmla="*/ 310801 h 462438"/>
                <a:gd name="connsiteX300" fmla="*/ 643605 w 649414"/>
                <a:gd name="connsiteY300" fmla="*/ 311182 h 462438"/>
                <a:gd name="connsiteX301" fmla="*/ 641128 w 649414"/>
                <a:gd name="connsiteY301" fmla="*/ 320612 h 462438"/>
                <a:gd name="connsiteX302" fmla="*/ 646938 w 649414"/>
                <a:gd name="connsiteY302" fmla="*/ 350615 h 462438"/>
                <a:gd name="connsiteX303" fmla="*/ 637604 w 649414"/>
                <a:gd name="connsiteY303" fmla="*/ 362807 h 462438"/>
                <a:gd name="connsiteX304" fmla="*/ 629603 w 649414"/>
                <a:gd name="connsiteY304" fmla="*/ 385572 h 462438"/>
                <a:gd name="connsiteX305" fmla="*/ 628269 w 649414"/>
                <a:gd name="connsiteY305" fmla="*/ 389382 h 462438"/>
                <a:gd name="connsiteX306" fmla="*/ 630841 w 649414"/>
                <a:gd name="connsiteY306" fmla="*/ 394525 h 462438"/>
                <a:gd name="connsiteX307" fmla="*/ 619221 w 649414"/>
                <a:gd name="connsiteY307" fmla="*/ 403288 h 462438"/>
                <a:gd name="connsiteX308" fmla="*/ 618554 w 649414"/>
                <a:gd name="connsiteY308" fmla="*/ 412432 h 462438"/>
                <a:gd name="connsiteX309" fmla="*/ 610267 w 649414"/>
                <a:gd name="connsiteY309" fmla="*/ 419005 h 462438"/>
                <a:gd name="connsiteX310" fmla="*/ 605885 w 649414"/>
                <a:gd name="connsiteY310" fmla="*/ 426815 h 462438"/>
                <a:gd name="connsiteX311" fmla="*/ 583883 w 649414"/>
                <a:gd name="connsiteY311" fmla="*/ 440627 h 462438"/>
                <a:gd name="connsiteX312" fmla="*/ 574738 w 649414"/>
                <a:gd name="connsiteY312" fmla="*/ 439960 h 462438"/>
                <a:gd name="connsiteX313" fmla="*/ 570262 w 649414"/>
                <a:gd name="connsiteY313" fmla="*/ 447865 h 462438"/>
                <a:gd name="connsiteX314" fmla="*/ 566928 w 649414"/>
                <a:gd name="connsiteY314" fmla="*/ 450056 h 462438"/>
                <a:gd name="connsiteX315" fmla="*/ 552069 w 649414"/>
                <a:gd name="connsiteY315" fmla="*/ 448437 h 462438"/>
                <a:gd name="connsiteX316" fmla="*/ 540068 w 649414"/>
                <a:gd name="connsiteY316" fmla="*/ 440912 h 462438"/>
                <a:gd name="connsiteX317" fmla="*/ 532924 w 649414"/>
                <a:gd name="connsiteY317" fmla="*/ 441865 h 462438"/>
                <a:gd name="connsiteX318" fmla="*/ 530066 w 649414"/>
                <a:gd name="connsiteY318" fmla="*/ 447675 h 462438"/>
                <a:gd name="connsiteX319" fmla="*/ 524637 w 649414"/>
                <a:gd name="connsiteY319" fmla="*/ 448437 h 462438"/>
                <a:gd name="connsiteX320" fmla="*/ 500824 w 649414"/>
                <a:gd name="connsiteY320" fmla="*/ 447961 h 462438"/>
                <a:gd name="connsiteX321" fmla="*/ 497491 w 649414"/>
                <a:gd name="connsiteY321" fmla="*/ 450247 h 462438"/>
                <a:gd name="connsiteX322" fmla="*/ 484918 w 649414"/>
                <a:gd name="connsiteY322" fmla="*/ 451866 h 462438"/>
                <a:gd name="connsiteX323" fmla="*/ 476346 w 649414"/>
                <a:gd name="connsiteY323" fmla="*/ 456629 h 462438"/>
                <a:gd name="connsiteX324" fmla="*/ 473488 w 649414"/>
                <a:gd name="connsiteY324" fmla="*/ 462439 h 46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</a:cxnLst>
              <a:rect l="l" t="t" r="r" b="b"/>
              <a:pathLst>
                <a:path w="649414" h="462438">
                  <a:moveTo>
                    <a:pt x="473488" y="462439"/>
                  </a:moveTo>
                  <a:lnTo>
                    <a:pt x="465868" y="459867"/>
                  </a:lnTo>
                  <a:lnTo>
                    <a:pt x="464916" y="452723"/>
                  </a:lnTo>
                  <a:lnTo>
                    <a:pt x="453199" y="447008"/>
                  </a:lnTo>
                  <a:lnTo>
                    <a:pt x="442531" y="435673"/>
                  </a:lnTo>
                  <a:lnTo>
                    <a:pt x="445199" y="428149"/>
                  </a:lnTo>
                  <a:lnTo>
                    <a:pt x="443580" y="415671"/>
                  </a:lnTo>
                  <a:lnTo>
                    <a:pt x="445961" y="406241"/>
                  </a:lnTo>
                  <a:lnTo>
                    <a:pt x="438340" y="403670"/>
                  </a:lnTo>
                  <a:lnTo>
                    <a:pt x="425768" y="405289"/>
                  </a:lnTo>
                  <a:lnTo>
                    <a:pt x="420339" y="406051"/>
                  </a:lnTo>
                  <a:lnTo>
                    <a:pt x="420339" y="406051"/>
                  </a:lnTo>
                  <a:lnTo>
                    <a:pt x="417195" y="410051"/>
                  </a:lnTo>
                  <a:lnTo>
                    <a:pt x="410242" y="412813"/>
                  </a:lnTo>
                  <a:lnTo>
                    <a:pt x="406718" y="413290"/>
                  </a:lnTo>
                  <a:lnTo>
                    <a:pt x="406241" y="409670"/>
                  </a:lnTo>
                  <a:lnTo>
                    <a:pt x="401098" y="412242"/>
                  </a:lnTo>
                  <a:lnTo>
                    <a:pt x="394906" y="407575"/>
                  </a:lnTo>
                  <a:lnTo>
                    <a:pt x="394240" y="402241"/>
                  </a:lnTo>
                  <a:lnTo>
                    <a:pt x="386620" y="399669"/>
                  </a:lnTo>
                  <a:lnTo>
                    <a:pt x="382810" y="398336"/>
                  </a:lnTo>
                  <a:lnTo>
                    <a:pt x="379381" y="400526"/>
                  </a:lnTo>
                  <a:lnTo>
                    <a:pt x="371951" y="399764"/>
                  </a:lnTo>
                  <a:lnTo>
                    <a:pt x="373094" y="394145"/>
                  </a:lnTo>
                  <a:lnTo>
                    <a:pt x="367189" y="391287"/>
                  </a:lnTo>
                  <a:lnTo>
                    <a:pt x="368046" y="383953"/>
                  </a:lnTo>
                  <a:lnTo>
                    <a:pt x="364046" y="380809"/>
                  </a:lnTo>
                  <a:lnTo>
                    <a:pt x="359093" y="385096"/>
                  </a:lnTo>
                  <a:lnTo>
                    <a:pt x="354616" y="378428"/>
                  </a:lnTo>
                  <a:lnTo>
                    <a:pt x="346710" y="374047"/>
                  </a:lnTo>
                  <a:lnTo>
                    <a:pt x="349187" y="379190"/>
                  </a:lnTo>
                  <a:lnTo>
                    <a:pt x="347567" y="381190"/>
                  </a:lnTo>
                  <a:lnTo>
                    <a:pt x="347377" y="379381"/>
                  </a:lnTo>
                  <a:lnTo>
                    <a:pt x="343757" y="379857"/>
                  </a:lnTo>
                  <a:lnTo>
                    <a:pt x="343567" y="378142"/>
                  </a:lnTo>
                  <a:lnTo>
                    <a:pt x="337471" y="373475"/>
                  </a:lnTo>
                  <a:lnTo>
                    <a:pt x="336709" y="368141"/>
                  </a:lnTo>
                  <a:lnTo>
                    <a:pt x="334899" y="368332"/>
                  </a:lnTo>
                  <a:lnTo>
                    <a:pt x="330518" y="376238"/>
                  </a:lnTo>
                  <a:lnTo>
                    <a:pt x="327184" y="378428"/>
                  </a:lnTo>
                  <a:lnTo>
                    <a:pt x="329660" y="383572"/>
                  </a:lnTo>
                  <a:lnTo>
                    <a:pt x="323183" y="389858"/>
                  </a:lnTo>
                  <a:lnTo>
                    <a:pt x="308801" y="391763"/>
                  </a:lnTo>
                  <a:lnTo>
                    <a:pt x="306800" y="390239"/>
                  </a:lnTo>
                  <a:lnTo>
                    <a:pt x="301181" y="389191"/>
                  </a:lnTo>
                  <a:lnTo>
                    <a:pt x="299847" y="392906"/>
                  </a:lnTo>
                  <a:lnTo>
                    <a:pt x="296037" y="391668"/>
                  </a:lnTo>
                  <a:lnTo>
                    <a:pt x="292608" y="393954"/>
                  </a:lnTo>
                  <a:lnTo>
                    <a:pt x="295180" y="399002"/>
                  </a:lnTo>
                  <a:lnTo>
                    <a:pt x="288227" y="401764"/>
                  </a:lnTo>
                  <a:lnTo>
                    <a:pt x="288893" y="407098"/>
                  </a:lnTo>
                  <a:lnTo>
                    <a:pt x="283464" y="407765"/>
                  </a:lnTo>
                  <a:lnTo>
                    <a:pt x="278607" y="412147"/>
                  </a:lnTo>
                  <a:lnTo>
                    <a:pt x="273177" y="412813"/>
                  </a:lnTo>
                  <a:lnTo>
                    <a:pt x="272987" y="411004"/>
                  </a:lnTo>
                  <a:lnTo>
                    <a:pt x="260604" y="414433"/>
                  </a:lnTo>
                  <a:lnTo>
                    <a:pt x="259175" y="403765"/>
                  </a:lnTo>
                  <a:lnTo>
                    <a:pt x="261652" y="394430"/>
                  </a:lnTo>
                  <a:lnTo>
                    <a:pt x="259080" y="389287"/>
                  </a:lnTo>
                  <a:lnTo>
                    <a:pt x="260223" y="383667"/>
                  </a:lnTo>
                  <a:lnTo>
                    <a:pt x="256127" y="380619"/>
                  </a:lnTo>
                  <a:lnTo>
                    <a:pt x="251841" y="375761"/>
                  </a:lnTo>
                  <a:lnTo>
                    <a:pt x="249841" y="374237"/>
                  </a:lnTo>
                  <a:lnTo>
                    <a:pt x="238792" y="373856"/>
                  </a:lnTo>
                  <a:lnTo>
                    <a:pt x="231838" y="376523"/>
                  </a:lnTo>
                  <a:lnTo>
                    <a:pt x="227838" y="373475"/>
                  </a:lnTo>
                  <a:lnTo>
                    <a:pt x="229362" y="371475"/>
                  </a:lnTo>
                  <a:lnTo>
                    <a:pt x="227552" y="371665"/>
                  </a:lnTo>
                  <a:lnTo>
                    <a:pt x="224790" y="364807"/>
                  </a:lnTo>
                  <a:lnTo>
                    <a:pt x="222313" y="359664"/>
                  </a:lnTo>
                  <a:lnTo>
                    <a:pt x="223362" y="354139"/>
                  </a:lnTo>
                  <a:lnTo>
                    <a:pt x="217551" y="351282"/>
                  </a:lnTo>
                  <a:lnTo>
                    <a:pt x="220885" y="348996"/>
                  </a:lnTo>
                  <a:lnTo>
                    <a:pt x="218599" y="345662"/>
                  </a:lnTo>
                  <a:lnTo>
                    <a:pt x="215265" y="347948"/>
                  </a:lnTo>
                  <a:lnTo>
                    <a:pt x="209646" y="346900"/>
                  </a:lnTo>
                  <a:lnTo>
                    <a:pt x="210979" y="343090"/>
                  </a:lnTo>
                  <a:lnTo>
                    <a:pt x="206883" y="339947"/>
                  </a:lnTo>
                  <a:lnTo>
                    <a:pt x="211836" y="335661"/>
                  </a:lnTo>
                  <a:lnTo>
                    <a:pt x="211360" y="332137"/>
                  </a:lnTo>
                  <a:lnTo>
                    <a:pt x="209360" y="330613"/>
                  </a:lnTo>
                  <a:lnTo>
                    <a:pt x="210883" y="328517"/>
                  </a:lnTo>
                  <a:lnTo>
                    <a:pt x="216027" y="326041"/>
                  </a:lnTo>
                  <a:lnTo>
                    <a:pt x="218027" y="327660"/>
                  </a:lnTo>
                  <a:lnTo>
                    <a:pt x="219171" y="322040"/>
                  </a:lnTo>
                  <a:lnTo>
                    <a:pt x="216694" y="316992"/>
                  </a:lnTo>
                  <a:lnTo>
                    <a:pt x="232125" y="309467"/>
                  </a:lnTo>
                  <a:lnTo>
                    <a:pt x="227552" y="302800"/>
                  </a:lnTo>
                  <a:lnTo>
                    <a:pt x="226124" y="292132"/>
                  </a:lnTo>
                  <a:lnTo>
                    <a:pt x="221837" y="287274"/>
                  </a:lnTo>
                  <a:lnTo>
                    <a:pt x="212408" y="284893"/>
                  </a:lnTo>
                  <a:lnTo>
                    <a:pt x="205455" y="287560"/>
                  </a:lnTo>
                  <a:lnTo>
                    <a:pt x="195739" y="283464"/>
                  </a:lnTo>
                  <a:lnTo>
                    <a:pt x="188786" y="286131"/>
                  </a:lnTo>
                  <a:lnTo>
                    <a:pt x="185928" y="292037"/>
                  </a:lnTo>
                  <a:lnTo>
                    <a:pt x="184880" y="297561"/>
                  </a:lnTo>
                  <a:lnTo>
                    <a:pt x="173355" y="293656"/>
                  </a:lnTo>
                  <a:lnTo>
                    <a:pt x="168212" y="296132"/>
                  </a:lnTo>
                  <a:lnTo>
                    <a:pt x="168402" y="297942"/>
                  </a:lnTo>
                  <a:lnTo>
                    <a:pt x="162782" y="296894"/>
                  </a:lnTo>
                  <a:lnTo>
                    <a:pt x="155638" y="297847"/>
                  </a:lnTo>
                  <a:lnTo>
                    <a:pt x="150971" y="303847"/>
                  </a:lnTo>
                  <a:lnTo>
                    <a:pt x="146876" y="300799"/>
                  </a:lnTo>
                  <a:lnTo>
                    <a:pt x="141066" y="297942"/>
                  </a:lnTo>
                  <a:lnTo>
                    <a:pt x="130016" y="297561"/>
                  </a:lnTo>
                  <a:lnTo>
                    <a:pt x="125063" y="301847"/>
                  </a:lnTo>
                  <a:lnTo>
                    <a:pt x="119920" y="304324"/>
                  </a:lnTo>
                  <a:lnTo>
                    <a:pt x="111062" y="320040"/>
                  </a:lnTo>
                  <a:lnTo>
                    <a:pt x="105442" y="318992"/>
                  </a:lnTo>
                  <a:lnTo>
                    <a:pt x="95345" y="325755"/>
                  </a:lnTo>
                  <a:lnTo>
                    <a:pt x="92202" y="329755"/>
                  </a:lnTo>
                  <a:lnTo>
                    <a:pt x="83058" y="329184"/>
                  </a:lnTo>
                  <a:lnTo>
                    <a:pt x="87725" y="323088"/>
                  </a:lnTo>
                  <a:lnTo>
                    <a:pt x="85630" y="321564"/>
                  </a:lnTo>
                  <a:lnTo>
                    <a:pt x="87440" y="321373"/>
                  </a:lnTo>
                  <a:lnTo>
                    <a:pt x="75533" y="313849"/>
                  </a:lnTo>
                  <a:lnTo>
                    <a:pt x="70866" y="319945"/>
                  </a:lnTo>
                  <a:lnTo>
                    <a:pt x="66675" y="302323"/>
                  </a:lnTo>
                  <a:lnTo>
                    <a:pt x="64389" y="298990"/>
                  </a:lnTo>
                  <a:lnTo>
                    <a:pt x="62865" y="300990"/>
                  </a:lnTo>
                  <a:lnTo>
                    <a:pt x="61055" y="301276"/>
                  </a:lnTo>
                  <a:lnTo>
                    <a:pt x="54293" y="291274"/>
                  </a:lnTo>
                  <a:lnTo>
                    <a:pt x="50197" y="288227"/>
                  </a:lnTo>
                  <a:lnTo>
                    <a:pt x="51530" y="284416"/>
                  </a:lnTo>
                  <a:lnTo>
                    <a:pt x="46958" y="277749"/>
                  </a:lnTo>
                  <a:lnTo>
                    <a:pt x="43148" y="276415"/>
                  </a:lnTo>
                  <a:lnTo>
                    <a:pt x="36386" y="280988"/>
                  </a:lnTo>
                  <a:lnTo>
                    <a:pt x="34385" y="279368"/>
                  </a:lnTo>
                  <a:lnTo>
                    <a:pt x="35909" y="277368"/>
                  </a:lnTo>
                  <a:lnTo>
                    <a:pt x="21050" y="261271"/>
                  </a:lnTo>
                  <a:lnTo>
                    <a:pt x="12859" y="255079"/>
                  </a:lnTo>
                  <a:lnTo>
                    <a:pt x="0" y="240411"/>
                  </a:lnTo>
                  <a:lnTo>
                    <a:pt x="2667" y="232886"/>
                  </a:lnTo>
                  <a:lnTo>
                    <a:pt x="13430" y="231457"/>
                  </a:lnTo>
                  <a:lnTo>
                    <a:pt x="19050" y="232505"/>
                  </a:lnTo>
                  <a:lnTo>
                    <a:pt x="27337" y="225933"/>
                  </a:lnTo>
                  <a:lnTo>
                    <a:pt x="30099" y="232886"/>
                  </a:lnTo>
                  <a:lnTo>
                    <a:pt x="36767" y="228314"/>
                  </a:lnTo>
                  <a:lnTo>
                    <a:pt x="36100" y="222980"/>
                  </a:lnTo>
                  <a:lnTo>
                    <a:pt x="39719" y="222504"/>
                  </a:lnTo>
                  <a:lnTo>
                    <a:pt x="52007" y="219075"/>
                  </a:lnTo>
                  <a:lnTo>
                    <a:pt x="65627" y="211836"/>
                  </a:lnTo>
                  <a:lnTo>
                    <a:pt x="72390" y="207264"/>
                  </a:lnTo>
                  <a:lnTo>
                    <a:pt x="72390" y="207264"/>
                  </a:lnTo>
                  <a:lnTo>
                    <a:pt x="72866" y="210883"/>
                  </a:lnTo>
                  <a:lnTo>
                    <a:pt x="84487" y="202025"/>
                  </a:lnTo>
                  <a:lnTo>
                    <a:pt x="89249" y="210503"/>
                  </a:lnTo>
                  <a:lnTo>
                    <a:pt x="91059" y="210217"/>
                  </a:lnTo>
                  <a:lnTo>
                    <a:pt x="85535" y="196501"/>
                  </a:lnTo>
                  <a:lnTo>
                    <a:pt x="84868" y="191167"/>
                  </a:lnTo>
                  <a:lnTo>
                    <a:pt x="84392" y="187547"/>
                  </a:lnTo>
                  <a:lnTo>
                    <a:pt x="83249" y="178689"/>
                  </a:lnTo>
                  <a:lnTo>
                    <a:pt x="78677" y="172021"/>
                  </a:lnTo>
                  <a:lnTo>
                    <a:pt x="81820" y="167926"/>
                  </a:lnTo>
                  <a:lnTo>
                    <a:pt x="79534" y="164687"/>
                  </a:lnTo>
                  <a:lnTo>
                    <a:pt x="76200" y="166878"/>
                  </a:lnTo>
                  <a:lnTo>
                    <a:pt x="67342" y="155353"/>
                  </a:lnTo>
                  <a:lnTo>
                    <a:pt x="69152" y="155162"/>
                  </a:lnTo>
                  <a:lnTo>
                    <a:pt x="68961" y="153352"/>
                  </a:lnTo>
                  <a:lnTo>
                    <a:pt x="62770" y="148780"/>
                  </a:lnTo>
                  <a:lnTo>
                    <a:pt x="69247" y="142494"/>
                  </a:lnTo>
                  <a:lnTo>
                    <a:pt x="68580" y="137065"/>
                  </a:lnTo>
                  <a:lnTo>
                    <a:pt x="85154" y="124015"/>
                  </a:lnTo>
                  <a:lnTo>
                    <a:pt x="87440" y="127349"/>
                  </a:lnTo>
                  <a:lnTo>
                    <a:pt x="93441" y="132017"/>
                  </a:lnTo>
                  <a:lnTo>
                    <a:pt x="98870" y="131254"/>
                  </a:lnTo>
                  <a:lnTo>
                    <a:pt x="107156" y="124777"/>
                  </a:lnTo>
                  <a:lnTo>
                    <a:pt x="114872" y="141827"/>
                  </a:lnTo>
                  <a:lnTo>
                    <a:pt x="121349" y="135541"/>
                  </a:lnTo>
                  <a:lnTo>
                    <a:pt x="129731" y="143542"/>
                  </a:lnTo>
                  <a:lnTo>
                    <a:pt x="139541" y="134969"/>
                  </a:lnTo>
                  <a:lnTo>
                    <a:pt x="137065" y="129826"/>
                  </a:lnTo>
                  <a:lnTo>
                    <a:pt x="141732" y="123825"/>
                  </a:lnTo>
                  <a:lnTo>
                    <a:pt x="142875" y="118205"/>
                  </a:lnTo>
                  <a:lnTo>
                    <a:pt x="147162" y="123063"/>
                  </a:lnTo>
                  <a:lnTo>
                    <a:pt x="153257" y="127730"/>
                  </a:lnTo>
                  <a:lnTo>
                    <a:pt x="156020" y="134588"/>
                  </a:lnTo>
                  <a:lnTo>
                    <a:pt x="161354" y="133826"/>
                  </a:lnTo>
                  <a:lnTo>
                    <a:pt x="166306" y="129635"/>
                  </a:lnTo>
                  <a:lnTo>
                    <a:pt x="176784" y="126397"/>
                  </a:lnTo>
                  <a:lnTo>
                    <a:pt x="179927" y="122396"/>
                  </a:lnTo>
                  <a:lnTo>
                    <a:pt x="175831" y="119253"/>
                  </a:lnTo>
                  <a:lnTo>
                    <a:pt x="172307" y="119729"/>
                  </a:lnTo>
                  <a:lnTo>
                    <a:pt x="171546" y="114395"/>
                  </a:lnTo>
                  <a:lnTo>
                    <a:pt x="176498" y="110109"/>
                  </a:lnTo>
                  <a:lnTo>
                    <a:pt x="187452" y="110490"/>
                  </a:lnTo>
                  <a:lnTo>
                    <a:pt x="188786" y="106680"/>
                  </a:lnTo>
                  <a:lnTo>
                    <a:pt x="186119" y="99822"/>
                  </a:lnTo>
                  <a:lnTo>
                    <a:pt x="190976" y="95536"/>
                  </a:lnTo>
                  <a:lnTo>
                    <a:pt x="194977" y="84106"/>
                  </a:lnTo>
                  <a:lnTo>
                    <a:pt x="203645" y="66580"/>
                  </a:lnTo>
                  <a:lnTo>
                    <a:pt x="202978" y="61341"/>
                  </a:lnTo>
                  <a:lnTo>
                    <a:pt x="209455" y="55054"/>
                  </a:lnTo>
                  <a:lnTo>
                    <a:pt x="212788" y="52768"/>
                  </a:lnTo>
                  <a:lnTo>
                    <a:pt x="212503" y="50959"/>
                  </a:lnTo>
                  <a:lnTo>
                    <a:pt x="210503" y="49435"/>
                  </a:lnTo>
                  <a:lnTo>
                    <a:pt x="200406" y="56197"/>
                  </a:lnTo>
                  <a:lnTo>
                    <a:pt x="191167" y="55626"/>
                  </a:lnTo>
                  <a:lnTo>
                    <a:pt x="186405" y="47149"/>
                  </a:lnTo>
                  <a:lnTo>
                    <a:pt x="186214" y="45339"/>
                  </a:lnTo>
                  <a:lnTo>
                    <a:pt x="191167" y="41148"/>
                  </a:lnTo>
                  <a:lnTo>
                    <a:pt x="204978" y="35623"/>
                  </a:lnTo>
                  <a:lnTo>
                    <a:pt x="211550" y="29337"/>
                  </a:lnTo>
                  <a:lnTo>
                    <a:pt x="220980" y="31718"/>
                  </a:lnTo>
                  <a:lnTo>
                    <a:pt x="228124" y="30766"/>
                  </a:lnTo>
                  <a:lnTo>
                    <a:pt x="237839" y="34957"/>
                  </a:lnTo>
                  <a:lnTo>
                    <a:pt x="242983" y="32385"/>
                  </a:lnTo>
                  <a:lnTo>
                    <a:pt x="246126" y="28384"/>
                  </a:lnTo>
                  <a:lnTo>
                    <a:pt x="247364" y="24575"/>
                  </a:lnTo>
                  <a:lnTo>
                    <a:pt x="250984" y="24098"/>
                  </a:lnTo>
                  <a:lnTo>
                    <a:pt x="255746" y="32575"/>
                  </a:lnTo>
                  <a:lnTo>
                    <a:pt x="259366" y="32099"/>
                  </a:lnTo>
                  <a:lnTo>
                    <a:pt x="259842" y="35623"/>
                  </a:lnTo>
                  <a:lnTo>
                    <a:pt x="265271" y="34957"/>
                  </a:lnTo>
                  <a:lnTo>
                    <a:pt x="268605" y="32671"/>
                  </a:lnTo>
                  <a:lnTo>
                    <a:pt x="295942" y="18193"/>
                  </a:lnTo>
                  <a:lnTo>
                    <a:pt x="298990" y="14097"/>
                  </a:lnTo>
                  <a:lnTo>
                    <a:pt x="301466" y="4763"/>
                  </a:lnTo>
                  <a:lnTo>
                    <a:pt x="304800" y="2476"/>
                  </a:lnTo>
                  <a:lnTo>
                    <a:pt x="309944" y="0"/>
                  </a:lnTo>
                  <a:lnTo>
                    <a:pt x="316325" y="6382"/>
                  </a:lnTo>
                  <a:lnTo>
                    <a:pt x="327279" y="6763"/>
                  </a:lnTo>
                  <a:lnTo>
                    <a:pt x="331566" y="11621"/>
                  </a:lnTo>
                  <a:lnTo>
                    <a:pt x="347758" y="9525"/>
                  </a:lnTo>
                  <a:lnTo>
                    <a:pt x="354711" y="6763"/>
                  </a:lnTo>
                  <a:lnTo>
                    <a:pt x="355854" y="15621"/>
                  </a:lnTo>
                  <a:lnTo>
                    <a:pt x="365379" y="18002"/>
                  </a:lnTo>
                  <a:lnTo>
                    <a:pt x="376238" y="31147"/>
                  </a:lnTo>
                  <a:lnTo>
                    <a:pt x="383191" y="28384"/>
                  </a:lnTo>
                  <a:lnTo>
                    <a:pt x="384810" y="40862"/>
                  </a:lnTo>
                  <a:lnTo>
                    <a:pt x="388906" y="43910"/>
                  </a:lnTo>
                  <a:lnTo>
                    <a:pt x="394240" y="43243"/>
                  </a:lnTo>
                  <a:lnTo>
                    <a:pt x="410147" y="39338"/>
                  </a:lnTo>
                  <a:lnTo>
                    <a:pt x="412433" y="42577"/>
                  </a:lnTo>
                  <a:lnTo>
                    <a:pt x="411385" y="48196"/>
                  </a:lnTo>
                  <a:lnTo>
                    <a:pt x="417005" y="49244"/>
                  </a:lnTo>
                  <a:lnTo>
                    <a:pt x="435483" y="50482"/>
                  </a:lnTo>
                  <a:lnTo>
                    <a:pt x="435674" y="52292"/>
                  </a:lnTo>
                  <a:lnTo>
                    <a:pt x="428815" y="69532"/>
                  </a:lnTo>
                  <a:lnTo>
                    <a:pt x="427958" y="76867"/>
                  </a:lnTo>
                  <a:lnTo>
                    <a:pt x="435864" y="81248"/>
                  </a:lnTo>
                  <a:lnTo>
                    <a:pt x="447389" y="99631"/>
                  </a:lnTo>
                  <a:lnTo>
                    <a:pt x="444341" y="103727"/>
                  </a:lnTo>
                  <a:lnTo>
                    <a:pt x="446818" y="108775"/>
                  </a:lnTo>
                  <a:lnTo>
                    <a:pt x="452628" y="111633"/>
                  </a:lnTo>
                  <a:lnTo>
                    <a:pt x="457200" y="118300"/>
                  </a:lnTo>
                  <a:lnTo>
                    <a:pt x="476440" y="112109"/>
                  </a:lnTo>
                  <a:lnTo>
                    <a:pt x="481965" y="125921"/>
                  </a:lnTo>
                  <a:lnTo>
                    <a:pt x="477107" y="130207"/>
                  </a:lnTo>
                  <a:lnTo>
                    <a:pt x="482632" y="131254"/>
                  </a:lnTo>
                  <a:lnTo>
                    <a:pt x="479775" y="137065"/>
                  </a:lnTo>
                  <a:lnTo>
                    <a:pt x="474155" y="136017"/>
                  </a:lnTo>
                  <a:lnTo>
                    <a:pt x="474631" y="139541"/>
                  </a:lnTo>
                  <a:lnTo>
                    <a:pt x="478250" y="139065"/>
                  </a:lnTo>
                  <a:lnTo>
                    <a:pt x="478727" y="142684"/>
                  </a:lnTo>
                  <a:lnTo>
                    <a:pt x="475107" y="143161"/>
                  </a:lnTo>
                  <a:lnTo>
                    <a:pt x="468630" y="149447"/>
                  </a:lnTo>
                  <a:lnTo>
                    <a:pt x="468821" y="151257"/>
                  </a:lnTo>
                  <a:lnTo>
                    <a:pt x="473678" y="159639"/>
                  </a:lnTo>
                  <a:lnTo>
                    <a:pt x="472345" y="163449"/>
                  </a:lnTo>
                  <a:lnTo>
                    <a:pt x="475297" y="172117"/>
                  </a:lnTo>
                  <a:lnTo>
                    <a:pt x="478917" y="171640"/>
                  </a:lnTo>
                  <a:lnTo>
                    <a:pt x="482918" y="174688"/>
                  </a:lnTo>
                  <a:lnTo>
                    <a:pt x="488537" y="175831"/>
                  </a:lnTo>
                  <a:lnTo>
                    <a:pt x="494062" y="189547"/>
                  </a:lnTo>
                  <a:lnTo>
                    <a:pt x="502825" y="186595"/>
                  </a:lnTo>
                  <a:lnTo>
                    <a:pt x="514064" y="188690"/>
                  </a:lnTo>
                  <a:lnTo>
                    <a:pt x="514731" y="194120"/>
                  </a:lnTo>
                  <a:lnTo>
                    <a:pt x="517779" y="202787"/>
                  </a:lnTo>
                  <a:lnTo>
                    <a:pt x="521780" y="205835"/>
                  </a:lnTo>
                  <a:lnTo>
                    <a:pt x="522732" y="212979"/>
                  </a:lnTo>
                  <a:lnTo>
                    <a:pt x="529495" y="222980"/>
                  </a:lnTo>
                  <a:lnTo>
                    <a:pt x="535400" y="225838"/>
                  </a:lnTo>
                  <a:lnTo>
                    <a:pt x="534067" y="229648"/>
                  </a:lnTo>
                  <a:lnTo>
                    <a:pt x="536638" y="234696"/>
                  </a:lnTo>
                  <a:lnTo>
                    <a:pt x="540163" y="234220"/>
                  </a:lnTo>
                  <a:lnTo>
                    <a:pt x="544258" y="237363"/>
                  </a:lnTo>
                  <a:lnTo>
                    <a:pt x="545687" y="248031"/>
                  </a:lnTo>
                  <a:lnTo>
                    <a:pt x="553783" y="254222"/>
                  </a:lnTo>
                  <a:lnTo>
                    <a:pt x="559118" y="253460"/>
                  </a:lnTo>
                  <a:lnTo>
                    <a:pt x="558641" y="249936"/>
                  </a:lnTo>
                  <a:lnTo>
                    <a:pt x="579501" y="241745"/>
                  </a:lnTo>
                  <a:lnTo>
                    <a:pt x="581787" y="245078"/>
                  </a:lnTo>
                  <a:lnTo>
                    <a:pt x="586549" y="253460"/>
                  </a:lnTo>
                  <a:lnTo>
                    <a:pt x="596932" y="262985"/>
                  </a:lnTo>
                  <a:lnTo>
                    <a:pt x="601504" y="269653"/>
                  </a:lnTo>
                  <a:lnTo>
                    <a:pt x="605314" y="270986"/>
                  </a:lnTo>
                  <a:lnTo>
                    <a:pt x="609410" y="274034"/>
                  </a:lnTo>
                  <a:lnTo>
                    <a:pt x="615030" y="275082"/>
                  </a:lnTo>
                  <a:lnTo>
                    <a:pt x="611696" y="277368"/>
                  </a:lnTo>
                  <a:lnTo>
                    <a:pt x="619125" y="278225"/>
                  </a:lnTo>
                  <a:lnTo>
                    <a:pt x="621125" y="279749"/>
                  </a:lnTo>
                  <a:lnTo>
                    <a:pt x="623888" y="286607"/>
                  </a:lnTo>
                  <a:lnTo>
                    <a:pt x="625602" y="286417"/>
                  </a:lnTo>
                  <a:lnTo>
                    <a:pt x="637127" y="290322"/>
                  </a:lnTo>
                  <a:lnTo>
                    <a:pt x="637889" y="295656"/>
                  </a:lnTo>
                  <a:lnTo>
                    <a:pt x="647986" y="303371"/>
                  </a:lnTo>
                  <a:lnTo>
                    <a:pt x="649224" y="312325"/>
                  </a:lnTo>
                  <a:lnTo>
                    <a:pt x="649415" y="314039"/>
                  </a:lnTo>
                  <a:lnTo>
                    <a:pt x="647129" y="310801"/>
                  </a:lnTo>
                  <a:lnTo>
                    <a:pt x="643605" y="311182"/>
                  </a:lnTo>
                  <a:lnTo>
                    <a:pt x="641128" y="320612"/>
                  </a:lnTo>
                  <a:lnTo>
                    <a:pt x="646938" y="350615"/>
                  </a:lnTo>
                  <a:lnTo>
                    <a:pt x="637604" y="362807"/>
                  </a:lnTo>
                  <a:lnTo>
                    <a:pt x="629603" y="385572"/>
                  </a:lnTo>
                  <a:lnTo>
                    <a:pt x="628269" y="389382"/>
                  </a:lnTo>
                  <a:lnTo>
                    <a:pt x="630841" y="394525"/>
                  </a:lnTo>
                  <a:lnTo>
                    <a:pt x="619221" y="403288"/>
                  </a:lnTo>
                  <a:lnTo>
                    <a:pt x="618554" y="412432"/>
                  </a:lnTo>
                  <a:lnTo>
                    <a:pt x="610267" y="419005"/>
                  </a:lnTo>
                  <a:lnTo>
                    <a:pt x="605885" y="426815"/>
                  </a:lnTo>
                  <a:lnTo>
                    <a:pt x="583883" y="440627"/>
                  </a:lnTo>
                  <a:lnTo>
                    <a:pt x="574738" y="439960"/>
                  </a:lnTo>
                  <a:lnTo>
                    <a:pt x="570262" y="447865"/>
                  </a:lnTo>
                  <a:lnTo>
                    <a:pt x="566928" y="450056"/>
                  </a:lnTo>
                  <a:lnTo>
                    <a:pt x="552069" y="448437"/>
                  </a:lnTo>
                  <a:lnTo>
                    <a:pt x="540068" y="440912"/>
                  </a:lnTo>
                  <a:lnTo>
                    <a:pt x="532924" y="441865"/>
                  </a:lnTo>
                  <a:lnTo>
                    <a:pt x="530066" y="447675"/>
                  </a:lnTo>
                  <a:lnTo>
                    <a:pt x="524637" y="448437"/>
                  </a:lnTo>
                  <a:lnTo>
                    <a:pt x="500824" y="447961"/>
                  </a:lnTo>
                  <a:lnTo>
                    <a:pt x="497491" y="450247"/>
                  </a:lnTo>
                  <a:lnTo>
                    <a:pt x="484918" y="451866"/>
                  </a:lnTo>
                  <a:lnTo>
                    <a:pt x="476346" y="456629"/>
                  </a:lnTo>
                  <a:lnTo>
                    <a:pt x="473488" y="462439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" name="Volný tvar: obrazec 61">
              <a:extLst>
                <a:ext uri="{FF2B5EF4-FFF2-40B4-BE49-F238E27FC236}">
                  <a16:creationId xmlns:a16="http://schemas.microsoft.com/office/drawing/2014/main" id="{2240B93B-6546-AF1B-25DD-BB71E7EC7D7C}"/>
                </a:ext>
              </a:extLst>
            </p:cNvPr>
            <p:cNvSpPr/>
            <p:nvPr userDrawn="1"/>
          </p:nvSpPr>
          <p:spPr>
            <a:xfrm>
              <a:off x="7652860" y="4223099"/>
              <a:ext cx="641413" cy="450627"/>
            </a:xfrm>
            <a:custGeom>
              <a:avLst/>
              <a:gdLst>
                <a:gd name="connsiteX0" fmla="*/ 402812 w 641413"/>
                <a:gd name="connsiteY0" fmla="*/ 449389 h 450627"/>
                <a:gd name="connsiteX1" fmla="*/ 393096 w 641413"/>
                <a:gd name="connsiteY1" fmla="*/ 430721 h 450627"/>
                <a:gd name="connsiteX2" fmla="*/ 392144 w 641413"/>
                <a:gd name="connsiteY2" fmla="*/ 423577 h 450627"/>
                <a:gd name="connsiteX3" fmla="*/ 393954 w 641413"/>
                <a:gd name="connsiteY3" fmla="*/ 423386 h 450627"/>
                <a:gd name="connsiteX4" fmla="*/ 393668 w 641413"/>
                <a:gd name="connsiteY4" fmla="*/ 421577 h 450627"/>
                <a:gd name="connsiteX5" fmla="*/ 395001 w 641413"/>
                <a:gd name="connsiteY5" fmla="*/ 417862 h 450627"/>
                <a:gd name="connsiteX6" fmla="*/ 386048 w 641413"/>
                <a:gd name="connsiteY6" fmla="*/ 419005 h 450627"/>
                <a:gd name="connsiteX7" fmla="*/ 381952 w 641413"/>
                <a:gd name="connsiteY7" fmla="*/ 415862 h 450627"/>
                <a:gd name="connsiteX8" fmla="*/ 383286 w 641413"/>
                <a:gd name="connsiteY8" fmla="*/ 412147 h 450627"/>
                <a:gd name="connsiteX9" fmla="*/ 374237 w 641413"/>
                <a:gd name="connsiteY9" fmla="*/ 398812 h 450627"/>
                <a:gd name="connsiteX10" fmla="*/ 360140 w 641413"/>
                <a:gd name="connsiteY10" fmla="*/ 375285 h 450627"/>
                <a:gd name="connsiteX11" fmla="*/ 345757 w 641413"/>
                <a:gd name="connsiteY11" fmla="*/ 377190 h 450627"/>
                <a:gd name="connsiteX12" fmla="*/ 325184 w 641413"/>
                <a:gd name="connsiteY12" fmla="*/ 359950 h 450627"/>
                <a:gd name="connsiteX13" fmla="*/ 319850 w 641413"/>
                <a:gd name="connsiteY13" fmla="*/ 360712 h 450627"/>
                <a:gd name="connsiteX14" fmla="*/ 311562 w 641413"/>
                <a:gd name="connsiteY14" fmla="*/ 367189 h 450627"/>
                <a:gd name="connsiteX15" fmla="*/ 301657 w 641413"/>
                <a:gd name="connsiteY15" fmla="*/ 361283 h 450627"/>
                <a:gd name="connsiteX16" fmla="*/ 310039 w 641413"/>
                <a:gd name="connsiteY16" fmla="*/ 342043 h 450627"/>
                <a:gd name="connsiteX17" fmla="*/ 310896 w 641413"/>
                <a:gd name="connsiteY17" fmla="*/ 334709 h 450627"/>
                <a:gd name="connsiteX18" fmla="*/ 314039 w 641413"/>
                <a:gd name="connsiteY18" fmla="*/ 330613 h 450627"/>
                <a:gd name="connsiteX19" fmla="*/ 305657 w 641413"/>
                <a:gd name="connsiteY19" fmla="*/ 322707 h 450627"/>
                <a:gd name="connsiteX20" fmla="*/ 286226 w 641413"/>
                <a:gd name="connsiteY20" fmla="*/ 314325 h 450627"/>
                <a:gd name="connsiteX21" fmla="*/ 274415 w 641413"/>
                <a:gd name="connsiteY21" fmla="*/ 321373 h 450627"/>
                <a:gd name="connsiteX22" fmla="*/ 272129 w 641413"/>
                <a:gd name="connsiteY22" fmla="*/ 318040 h 450627"/>
                <a:gd name="connsiteX23" fmla="*/ 264414 w 641413"/>
                <a:gd name="connsiteY23" fmla="*/ 300895 h 450627"/>
                <a:gd name="connsiteX24" fmla="*/ 263842 w 641413"/>
                <a:gd name="connsiteY24" fmla="*/ 310134 h 450627"/>
                <a:gd name="connsiteX25" fmla="*/ 248126 w 641413"/>
                <a:gd name="connsiteY25" fmla="*/ 315754 h 450627"/>
                <a:gd name="connsiteX26" fmla="*/ 239744 w 641413"/>
                <a:gd name="connsiteY26" fmla="*/ 307848 h 450627"/>
                <a:gd name="connsiteX27" fmla="*/ 236601 w 641413"/>
                <a:gd name="connsiteY27" fmla="*/ 311848 h 450627"/>
                <a:gd name="connsiteX28" fmla="*/ 234315 w 641413"/>
                <a:gd name="connsiteY28" fmla="*/ 308515 h 450627"/>
                <a:gd name="connsiteX29" fmla="*/ 229457 w 641413"/>
                <a:gd name="connsiteY29" fmla="*/ 312801 h 450627"/>
                <a:gd name="connsiteX30" fmla="*/ 227647 w 641413"/>
                <a:gd name="connsiteY30" fmla="*/ 313087 h 450627"/>
                <a:gd name="connsiteX31" fmla="*/ 222504 w 641413"/>
                <a:gd name="connsiteY31" fmla="*/ 315563 h 450627"/>
                <a:gd name="connsiteX32" fmla="*/ 220408 w 641413"/>
                <a:gd name="connsiteY32" fmla="*/ 314039 h 450627"/>
                <a:gd name="connsiteX33" fmla="*/ 205454 w 641413"/>
                <a:gd name="connsiteY33" fmla="*/ 325088 h 450627"/>
                <a:gd name="connsiteX34" fmla="*/ 194786 w 641413"/>
                <a:gd name="connsiteY34" fmla="*/ 313754 h 450627"/>
                <a:gd name="connsiteX35" fmla="*/ 191262 w 641413"/>
                <a:gd name="connsiteY35" fmla="*/ 314230 h 450627"/>
                <a:gd name="connsiteX36" fmla="*/ 180594 w 641413"/>
                <a:gd name="connsiteY36" fmla="*/ 302990 h 450627"/>
                <a:gd name="connsiteX37" fmla="*/ 172498 w 641413"/>
                <a:gd name="connsiteY37" fmla="*/ 296799 h 450627"/>
                <a:gd name="connsiteX38" fmla="*/ 169069 w 641413"/>
                <a:gd name="connsiteY38" fmla="*/ 284512 h 450627"/>
                <a:gd name="connsiteX39" fmla="*/ 156686 w 641413"/>
                <a:gd name="connsiteY39" fmla="*/ 287941 h 450627"/>
                <a:gd name="connsiteX40" fmla="*/ 152495 w 641413"/>
                <a:gd name="connsiteY40" fmla="*/ 297561 h 450627"/>
                <a:gd name="connsiteX41" fmla="*/ 151543 w 641413"/>
                <a:gd name="connsiteY41" fmla="*/ 290513 h 450627"/>
                <a:gd name="connsiteX42" fmla="*/ 148209 w 641413"/>
                <a:gd name="connsiteY42" fmla="*/ 292703 h 450627"/>
                <a:gd name="connsiteX43" fmla="*/ 144304 w 641413"/>
                <a:gd name="connsiteY43" fmla="*/ 291465 h 450627"/>
                <a:gd name="connsiteX44" fmla="*/ 141256 w 641413"/>
                <a:gd name="connsiteY44" fmla="*/ 295466 h 450627"/>
                <a:gd name="connsiteX45" fmla="*/ 133350 w 641413"/>
                <a:gd name="connsiteY45" fmla="*/ 291084 h 450627"/>
                <a:gd name="connsiteX46" fmla="*/ 131350 w 641413"/>
                <a:gd name="connsiteY46" fmla="*/ 289560 h 450627"/>
                <a:gd name="connsiteX47" fmla="*/ 131064 w 641413"/>
                <a:gd name="connsiteY47" fmla="*/ 287750 h 450627"/>
                <a:gd name="connsiteX48" fmla="*/ 132397 w 641413"/>
                <a:gd name="connsiteY48" fmla="*/ 283940 h 450627"/>
                <a:gd name="connsiteX49" fmla="*/ 130397 w 641413"/>
                <a:gd name="connsiteY49" fmla="*/ 282416 h 450627"/>
                <a:gd name="connsiteX50" fmla="*/ 135064 w 641413"/>
                <a:gd name="connsiteY50" fmla="*/ 276320 h 450627"/>
                <a:gd name="connsiteX51" fmla="*/ 134588 w 641413"/>
                <a:gd name="connsiteY51" fmla="*/ 272796 h 450627"/>
                <a:gd name="connsiteX52" fmla="*/ 135636 w 641413"/>
                <a:gd name="connsiteY52" fmla="*/ 267176 h 450627"/>
                <a:gd name="connsiteX53" fmla="*/ 135160 w 641413"/>
                <a:gd name="connsiteY53" fmla="*/ 263652 h 450627"/>
                <a:gd name="connsiteX54" fmla="*/ 137541 w 641413"/>
                <a:gd name="connsiteY54" fmla="*/ 254222 h 450627"/>
                <a:gd name="connsiteX55" fmla="*/ 129730 w 641413"/>
                <a:gd name="connsiteY55" fmla="*/ 249841 h 450627"/>
                <a:gd name="connsiteX56" fmla="*/ 126587 w 641413"/>
                <a:gd name="connsiteY56" fmla="*/ 253841 h 450627"/>
                <a:gd name="connsiteX57" fmla="*/ 120491 w 641413"/>
                <a:gd name="connsiteY57" fmla="*/ 249269 h 450627"/>
                <a:gd name="connsiteX58" fmla="*/ 121825 w 641413"/>
                <a:gd name="connsiteY58" fmla="*/ 245459 h 450627"/>
                <a:gd name="connsiteX59" fmla="*/ 113729 w 641413"/>
                <a:gd name="connsiteY59" fmla="*/ 239268 h 450627"/>
                <a:gd name="connsiteX60" fmla="*/ 103632 w 641413"/>
                <a:gd name="connsiteY60" fmla="*/ 246031 h 450627"/>
                <a:gd name="connsiteX61" fmla="*/ 99536 w 641413"/>
                <a:gd name="connsiteY61" fmla="*/ 242983 h 450627"/>
                <a:gd name="connsiteX62" fmla="*/ 94392 w 641413"/>
                <a:gd name="connsiteY62" fmla="*/ 245459 h 450627"/>
                <a:gd name="connsiteX63" fmla="*/ 91630 w 641413"/>
                <a:gd name="connsiteY63" fmla="*/ 238601 h 450627"/>
                <a:gd name="connsiteX64" fmla="*/ 85820 w 641413"/>
                <a:gd name="connsiteY64" fmla="*/ 235744 h 450627"/>
                <a:gd name="connsiteX65" fmla="*/ 80867 w 641413"/>
                <a:gd name="connsiteY65" fmla="*/ 240030 h 450627"/>
                <a:gd name="connsiteX66" fmla="*/ 73438 w 641413"/>
                <a:gd name="connsiteY66" fmla="*/ 239173 h 450627"/>
                <a:gd name="connsiteX67" fmla="*/ 73723 w 641413"/>
                <a:gd name="connsiteY67" fmla="*/ 240983 h 450627"/>
                <a:gd name="connsiteX68" fmla="*/ 67818 w 641413"/>
                <a:gd name="connsiteY68" fmla="*/ 238125 h 450627"/>
                <a:gd name="connsiteX69" fmla="*/ 64960 w 641413"/>
                <a:gd name="connsiteY69" fmla="*/ 243935 h 450627"/>
                <a:gd name="connsiteX70" fmla="*/ 64675 w 641413"/>
                <a:gd name="connsiteY70" fmla="*/ 242126 h 450627"/>
                <a:gd name="connsiteX71" fmla="*/ 59531 w 641413"/>
                <a:gd name="connsiteY71" fmla="*/ 244602 h 450627"/>
                <a:gd name="connsiteX72" fmla="*/ 59246 w 641413"/>
                <a:gd name="connsiteY72" fmla="*/ 228314 h 450627"/>
                <a:gd name="connsiteX73" fmla="*/ 55150 w 641413"/>
                <a:gd name="connsiteY73" fmla="*/ 225266 h 450627"/>
                <a:gd name="connsiteX74" fmla="*/ 52197 w 641413"/>
                <a:gd name="connsiteY74" fmla="*/ 216598 h 450627"/>
                <a:gd name="connsiteX75" fmla="*/ 46863 w 641413"/>
                <a:gd name="connsiteY75" fmla="*/ 217265 h 450627"/>
                <a:gd name="connsiteX76" fmla="*/ 38100 w 641413"/>
                <a:gd name="connsiteY76" fmla="*/ 220313 h 450627"/>
                <a:gd name="connsiteX77" fmla="*/ 36862 w 641413"/>
                <a:gd name="connsiteY77" fmla="*/ 211360 h 450627"/>
                <a:gd name="connsiteX78" fmla="*/ 16669 w 641413"/>
                <a:gd name="connsiteY78" fmla="*/ 210407 h 450627"/>
                <a:gd name="connsiteX79" fmla="*/ 14002 w 641413"/>
                <a:gd name="connsiteY79" fmla="*/ 218027 h 450627"/>
                <a:gd name="connsiteX80" fmla="*/ 10668 w 641413"/>
                <a:gd name="connsiteY80" fmla="*/ 220313 h 450627"/>
                <a:gd name="connsiteX81" fmla="*/ 8191 w 641413"/>
                <a:gd name="connsiteY81" fmla="*/ 215170 h 450627"/>
                <a:gd name="connsiteX82" fmla="*/ 7620 w 641413"/>
                <a:gd name="connsiteY82" fmla="*/ 211646 h 450627"/>
                <a:gd name="connsiteX83" fmla="*/ 12097 w 641413"/>
                <a:gd name="connsiteY83" fmla="*/ 203740 h 450627"/>
                <a:gd name="connsiteX84" fmla="*/ 11621 w 641413"/>
                <a:gd name="connsiteY84" fmla="*/ 200216 h 450627"/>
                <a:gd name="connsiteX85" fmla="*/ 16383 w 641413"/>
                <a:gd name="connsiteY85" fmla="*/ 194120 h 450627"/>
                <a:gd name="connsiteX86" fmla="*/ 19240 w 641413"/>
                <a:gd name="connsiteY86" fmla="*/ 188309 h 450627"/>
                <a:gd name="connsiteX87" fmla="*/ 17526 w 641413"/>
                <a:gd name="connsiteY87" fmla="*/ 175831 h 450627"/>
                <a:gd name="connsiteX88" fmla="*/ 15335 w 641413"/>
                <a:gd name="connsiteY88" fmla="*/ 172498 h 450627"/>
                <a:gd name="connsiteX89" fmla="*/ 16192 w 641413"/>
                <a:gd name="connsiteY89" fmla="*/ 165163 h 450627"/>
                <a:gd name="connsiteX90" fmla="*/ 12097 w 641413"/>
                <a:gd name="connsiteY90" fmla="*/ 162116 h 450627"/>
                <a:gd name="connsiteX91" fmla="*/ 6477 w 641413"/>
                <a:gd name="connsiteY91" fmla="*/ 160972 h 450627"/>
                <a:gd name="connsiteX92" fmla="*/ 2096 w 641413"/>
                <a:gd name="connsiteY92" fmla="*/ 141637 h 450627"/>
                <a:gd name="connsiteX93" fmla="*/ 0 w 641413"/>
                <a:gd name="connsiteY93" fmla="*/ 140113 h 450627"/>
                <a:gd name="connsiteX94" fmla="*/ 29908 w 641413"/>
                <a:gd name="connsiteY94" fmla="*/ 130683 h 450627"/>
                <a:gd name="connsiteX95" fmla="*/ 27813 w 641413"/>
                <a:gd name="connsiteY95" fmla="*/ 129159 h 450627"/>
                <a:gd name="connsiteX96" fmla="*/ 25336 w 641413"/>
                <a:gd name="connsiteY96" fmla="*/ 124016 h 450627"/>
                <a:gd name="connsiteX97" fmla="*/ 29813 w 641413"/>
                <a:gd name="connsiteY97" fmla="*/ 116205 h 450627"/>
                <a:gd name="connsiteX98" fmla="*/ 28575 w 641413"/>
                <a:gd name="connsiteY98" fmla="*/ 107347 h 450627"/>
                <a:gd name="connsiteX99" fmla="*/ 20288 w 641413"/>
                <a:gd name="connsiteY99" fmla="*/ 99346 h 450627"/>
                <a:gd name="connsiteX100" fmla="*/ 18002 w 641413"/>
                <a:gd name="connsiteY100" fmla="*/ 96012 h 450627"/>
                <a:gd name="connsiteX101" fmla="*/ 19050 w 641413"/>
                <a:gd name="connsiteY101" fmla="*/ 90488 h 450627"/>
                <a:gd name="connsiteX102" fmla="*/ 21717 w 641413"/>
                <a:gd name="connsiteY102" fmla="*/ 82868 h 450627"/>
                <a:gd name="connsiteX103" fmla="*/ 30004 w 641413"/>
                <a:gd name="connsiteY103" fmla="*/ 76295 h 450627"/>
                <a:gd name="connsiteX104" fmla="*/ 38957 w 641413"/>
                <a:gd name="connsiteY104" fmla="*/ 75152 h 450627"/>
                <a:gd name="connsiteX105" fmla="*/ 47054 w 641413"/>
                <a:gd name="connsiteY105" fmla="*/ 66770 h 450627"/>
                <a:gd name="connsiteX106" fmla="*/ 51911 w 641413"/>
                <a:gd name="connsiteY106" fmla="*/ 62579 h 450627"/>
                <a:gd name="connsiteX107" fmla="*/ 54864 w 641413"/>
                <a:gd name="connsiteY107" fmla="*/ 56674 h 450627"/>
                <a:gd name="connsiteX108" fmla="*/ 59722 w 641413"/>
                <a:gd name="connsiteY108" fmla="*/ 52483 h 450627"/>
                <a:gd name="connsiteX109" fmla="*/ 61055 w 641413"/>
                <a:gd name="connsiteY109" fmla="*/ 48578 h 450627"/>
                <a:gd name="connsiteX110" fmla="*/ 62389 w 641413"/>
                <a:gd name="connsiteY110" fmla="*/ 44863 h 450627"/>
                <a:gd name="connsiteX111" fmla="*/ 64675 w 641413"/>
                <a:gd name="connsiteY111" fmla="*/ 48101 h 450627"/>
                <a:gd name="connsiteX112" fmla="*/ 68866 w 641413"/>
                <a:gd name="connsiteY112" fmla="*/ 38576 h 450627"/>
                <a:gd name="connsiteX113" fmla="*/ 75533 w 641413"/>
                <a:gd name="connsiteY113" fmla="*/ 34004 h 450627"/>
                <a:gd name="connsiteX114" fmla="*/ 84296 w 641413"/>
                <a:gd name="connsiteY114" fmla="*/ 31052 h 450627"/>
                <a:gd name="connsiteX115" fmla="*/ 89916 w 641413"/>
                <a:gd name="connsiteY115" fmla="*/ 32099 h 450627"/>
                <a:gd name="connsiteX116" fmla="*/ 101060 w 641413"/>
                <a:gd name="connsiteY116" fmla="*/ 19717 h 450627"/>
                <a:gd name="connsiteX117" fmla="*/ 116776 w 641413"/>
                <a:gd name="connsiteY117" fmla="*/ 14097 h 450627"/>
                <a:gd name="connsiteX118" fmla="*/ 132683 w 641413"/>
                <a:gd name="connsiteY118" fmla="*/ 10096 h 450627"/>
                <a:gd name="connsiteX119" fmla="*/ 148399 w 641413"/>
                <a:gd name="connsiteY119" fmla="*/ 4477 h 450627"/>
                <a:gd name="connsiteX120" fmla="*/ 152686 w 641413"/>
                <a:gd name="connsiteY120" fmla="*/ 9239 h 450627"/>
                <a:gd name="connsiteX121" fmla="*/ 163258 w 641413"/>
                <a:gd name="connsiteY121" fmla="*/ 6096 h 450627"/>
                <a:gd name="connsiteX122" fmla="*/ 164592 w 641413"/>
                <a:gd name="connsiteY122" fmla="*/ 2286 h 450627"/>
                <a:gd name="connsiteX123" fmla="*/ 167926 w 641413"/>
                <a:gd name="connsiteY123" fmla="*/ 0 h 450627"/>
                <a:gd name="connsiteX124" fmla="*/ 180784 w 641413"/>
                <a:gd name="connsiteY124" fmla="*/ 14669 h 450627"/>
                <a:gd name="connsiteX125" fmla="*/ 188976 w 641413"/>
                <a:gd name="connsiteY125" fmla="*/ 20860 h 450627"/>
                <a:gd name="connsiteX126" fmla="*/ 203835 w 641413"/>
                <a:gd name="connsiteY126" fmla="*/ 36957 h 450627"/>
                <a:gd name="connsiteX127" fmla="*/ 202311 w 641413"/>
                <a:gd name="connsiteY127" fmla="*/ 38957 h 450627"/>
                <a:gd name="connsiteX128" fmla="*/ 204311 w 641413"/>
                <a:gd name="connsiteY128" fmla="*/ 40577 h 450627"/>
                <a:gd name="connsiteX129" fmla="*/ 211074 w 641413"/>
                <a:gd name="connsiteY129" fmla="*/ 36004 h 450627"/>
                <a:gd name="connsiteX130" fmla="*/ 214884 w 641413"/>
                <a:gd name="connsiteY130" fmla="*/ 37338 h 450627"/>
                <a:gd name="connsiteX131" fmla="*/ 219456 w 641413"/>
                <a:gd name="connsiteY131" fmla="*/ 44005 h 450627"/>
                <a:gd name="connsiteX132" fmla="*/ 218122 w 641413"/>
                <a:gd name="connsiteY132" fmla="*/ 47816 h 450627"/>
                <a:gd name="connsiteX133" fmla="*/ 222218 w 641413"/>
                <a:gd name="connsiteY133" fmla="*/ 50863 h 450627"/>
                <a:gd name="connsiteX134" fmla="*/ 228981 w 641413"/>
                <a:gd name="connsiteY134" fmla="*/ 60865 h 450627"/>
                <a:gd name="connsiteX135" fmla="*/ 230791 w 641413"/>
                <a:gd name="connsiteY135" fmla="*/ 60579 h 450627"/>
                <a:gd name="connsiteX136" fmla="*/ 232315 w 641413"/>
                <a:gd name="connsiteY136" fmla="*/ 58579 h 450627"/>
                <a:gd name="connsiteX137" fmla="*/ 234601 w 641413"/>
                <a:gd name="connsiteY137" fmla="*/ 61913 h 450627"/>
                <a:gd name="connsiteX138" fmla="*/ 238792 w 641413"/>
                <a:gd name="connsiteY138" fmla="*/ 79534 h 450627"/>
                <a:gd name="connsiteX139" fmla="*/ 243459 w 641413"/>
                <a:gd name="connsiteY139" fmla="*/ 73438 h 450627"/>
                <a:gd name="connsiteX140" fmla="*/ 255365 w 641413"/>
                <a:gd name="connsiteY140" fmla="*/ 80963 h 450627"/>
                <a:gd name="connsiteX141" fmla="*/ 253555 w 641413"/>
                <a:gd name="connsiteY141" fmla="*/ 81153 h 450627"/>
                <a:gd name="connsiteX142" fmla="*/ 255651 w 641413"/>
                <a:gd name="connsiteY142" fmla="*/ 82677 h 450627"/>
                <a:gd name="connsiteX143" fmla="*/ 250984 w 641413"/>
                <a:gd name="connsiteY143" fmla="*/ 88773 h 450627"/>
                <a:gd name="connsiteX144" fmla="*/ 260128 w 641413"/>
                <a:gd name="connsiteY144" fmla="*/ 89345 h 450627"/>
                <a:gd name="connsiteX145" fmla="*/ 263271 w 641413"/>
                <a:gd name="connsiteY145" fmla="*/ 85344 h 450627"/>
                <a:gd name="connsiteX146" fmla="*/ 273367 w 641413"/>
                <a:gd name="connsiteY146" fmla="*/ 78581 h 450627"/>
                <a:gd name="connsiteX147" fmla="*/ 278987 w 641413"/>
                <a:gd name="connsiteY147" fmla="*/ 79629 h 450627"/>
                <a:gd name="connsiteX148" fmla="*/ 287846 w 641413"/>
                <a:gd name="connsiteY148" fmla="*/ 63913 h 450627"/>
                <a:gd name="connsiteX149" fmla="*/ 292989 w 641413"/>
                <a:gd name="connsiteY149" fmla="*/ 61436 h 450627"/>
                <a:gd name="connsiteX150" fmla="*/ 297942 w 641413"/>
                <a:gd name="connsiteY150" fmla="*/ 57150 h 450627"/>
                <a:gd name="connsiteX151" fmla="*/ 308991 w 641413"/>
                <a:gd name="connsiteY151" fmla="*/ 57531 h 450627"/>
                <a:gd name="connsiteX152" fmla="*/ 314801 w 641413"/>
                <a:gd name="connsiteY152" fmla="*/ 60388 h 450627"/>
                <a:gd name="connsiteX153" fmla="*/ 318897 w 641413"/>
                <a:gd name="connsiteY153" fmla="*/ 63437 h 450627"/>
                <a:gd name="connsiteX154" fmla="*/ 323564 w 641413"/>
                <a:gd name="connsiteY154" fmla="*/ 57436 h 450627"/>
                <a:gd name="connsiteX155" fmla="*/ 330708 w 641413"/>
                <a:gd name="connsiteY155" fmla="*/ 56483 h 450627"/>
                <a:gd name="connsiteX156" fmla="*/ 336328 w 641413"/>
                <a:gd name="connsiteY156" fmla="*/ 57531 h 450627"/>
                <a:gd name="connsiteX157" fmla="*/ 336137 w 641413"/>
                <a:gd name="connsiteY157" fmla="*/ 55721 h 450627"/>
                <a:gd name="connsiteX158" fmla="*/ 341281 w 641413"/>
                <a:gd name="connsiteY158" fmla="*/ 53245 h 450627"/>
                <a:gd name="connsiteX159" fmla="*/ 352806 w 641413"/>
                <a:gd name="connsiteY159" fmla="*/ 57150 h 450627"/>
                <a:gd name="connsiteX160" fmla="*/ 353853 w 641413"/>
                <a:gd name="connsiteY160" fmla="*/ 51626 h 450627"/>
                <a:gd name="connsiteX161" fmla="*/ 356711 w 641413"/>
                <a:gd name="connsiteY161" fmla="*/ 45720 h 450627"/>
                <a:gd name="connsiteX162" fmla="*/ 363664 w 641413"/>
                <a:gd name="connsiteY162" fmla="*/ 43053 h 450627"/>
                <a:gd name="connsiteX163" fmla="*/ 373380 w 641413"/>
                <a:gd name="connsiteY163" fmla="*/ 47149 h 450627"/>
                <a:gd name="connsiteX164" fmla="*/ 380333 w 641413"/>
                <a:gd name="connsiteY164" fmla="*/ 44482 h 450627"/>
                <a:gd name="connsiteX165" fmla="*/ 389763 w 641413"/>
                <a:gd name="connsiteY165" fmla="*/ 46863 h 450627"/>
                <a:gd name="connsiteX166" fmla="*/ 394049 w 641413"/>
                <a:gd name="connsiteY166" fmla="*/ 51721 h 450627"/>
                <a:gd name="connsiteX167" fmla="*/ 395478 w 641413"/>
                <a:gd name="connsiteY167" fmla="*/ 62389 h 450627"/>
                <a:gd name="connsiteX168" fmla="*/ 400050 w 641413"/>
                <a:gd name="connsiteY168" fmla="*/ 69056 h 450627"/>
                <a:gd name="connsiteX169" fmla="*/ 384620 w 641413"/>
                <a:gd name="connsiteY169" fmla="*/ 76581 h 450627"/>
                <a:gd name="connsiteX170" fmla="*/ 387096 w 641413"/>
                <a:gd name="connsiteY170" fmla="*/ 81629 h 450627"/>
                <a:gd name="connsiteX171" fmla="*/ 385953 w 641413"/>
                <a:gd name="connsiteY171" fmla="*/ 87249 h 450627"/>
                <a:gd name="connsiteX172" fmla="*/ 383953 w 641413"/>
                <a:gd name="connsiteY172" fmla="*/ 85630 h 450627"/>
                <a:gd name="connsiteX173" fmla="*/ 378809 w 641413"/>
                <a:gd name="connsiteY173" fmla="*/ 88106 h 450627"/>
                <a:gd name="connsiteX174" fmla="*/ 377285 w 641413"/>
                <a:gd name="connsiteY174" fmla="*/ 90202 h 450627"/>
                <a:gd name="connsiteX175" fmla="*/ 379286 w 641413"/>
                <a:gd name="connsiteY175" fmla="*/ 91726 h 450627"/>
                <a:gd name="connsiteX176" fmla="*/ 379762 w 641413"/>
                <a:gd name="connsiteY176" fmla="*/ 95250 h 450627"/>
                <a:gd name="connsiteX177" fmla="*/ 374809 w 641413"/>
                <a:gd name="connsiteY177" fmla="*/ 99536 h 450627"/>
                <a:gd name="connsiteX178" fmla="*/ 378904 w 641413"/>
                <a:gd name="connsiteY178" fmla="*/ 102679 h 450627"/>
                <a:gd name="connsiteX179" fmla="*/ 377571 w 641413"/>
                <a:gd name="connsiteY179" fmla="*/ 106489 h 450627"/>
                <a:gd name="connsiteX180" fmla="*/ 383191 w 641413"/>
                <a:gd name="connsiteY180" fmla="*/ 107537 h 450627"/>
                <a:gd name="connsiteX181" fmla="*/ 386525 w 641413"/>
                <a:gd name="connsiteY181" fmla="*/ 105251 h 450627"/>
                <a:gd name="connsiteX182" fmla="*/ 388811 w 641413"/>
                <a:gd name="connsiteY182" fmla="*/ 108585 h 450627"/>
                <a:gd name="connsiteX183" fmla="*/ 385476 w 641413"/>
                <a:gd name="connsiteY183" fmla="*/ 110871 h 450627"/>
                <a:gd name="connsiteX184" fmla="*/ 391287 w 641413"/>
                <a:gd name="connsiteY184" fmla="*/ 113729 h 450627"/>
                <a:gd name="connsiteX185" fmla="*/ 390239 w 641413"/>
                <a:gd name="connsiteY185" fmla="*/ 119253 h 450627"/>
                <a:gd name="connsiteX186" fmla="*/ 392716 w 641413"/>
                <a:gd name="connsiteY186" fmla="*/ 124396 h 450627"/>
                <a:gd name="connsiteX187" fmla="*/ 395478 w 641413"/>
                <a:gd name="connsiteY187" fmla="*/ 131254 h 450627"/>
                <a:gd name="connsiteX188" fmla="*/ 397287 w 641413"/>
                <a:gd name="connsiteY188" fmla="*/ 131064 h 450627"/>
                <a:gd name="connsiteX189" fmla="*/ 395764 w 641413"/>
                <a:gd name="connsiteY189" fmla="*/ 133064 h 450627"/>
                <a:gd name="connsiteX190" fmla="*/ 399764 w 641413"/>
                <a:gd name="connsiteY190" fmla="*/ 136112 h 450627"/>
                <a:gd name="connsiteX191" fmla="*/ 406718 w 641413"/>
                <a:gd name="connsiteY191" fmla="*/ 133445 h 450627"/>
                <a:gd name="connsiteX192" fmla="*/ 417766 w 641413"/>
                <a:gd name="connsiteY192" fmla="*/ 133826 h 450627"/>
                <a:gd name="connsiteX193" fmla="*/ 419767 w 641413"/>
                <a:gd name="connsiteY193" fmla="*/ 135350 h 450627"/>
                <a:gd name="connsiteX194" fmla="*/ 424053 w 641413"/>
                <a:gd name="connsiteY194" fmla="*/ 140208 h 450627"/>
                <a:gd name="connsiteX195" fmla="*/ 428149 w 641413"/>
                <a:gd name="connsiteY195" fmla="*/ 143256 h 450627"/>
                <a:gd name="connsiteX196" fmla="*/ 427006 w 641413"/>
                <a:gd name="connsiteY196" fmla="*/ 148876 h 450627"/>
                <a:gd name="connsiteX197" fmla="*/ 429577 w 641413"/>
                <a:gd name="connsiteY197" fmla="*/ 154019 h 450627"/>
                <a:gd name="connsiteX198" fmla="*/ 427101 w 641413"/>
                <a:gd name="connsiteY198" fmla="*/ 163354 h 450627"/>
                <a:gd name="connsiteX199" fmla="*/ 428530 w 641413"/>
                <a:gd name="connsiteY199" fmla="*/ 174022 h 450627"/>
                <a:gd name="connsiteX200" fmla="*/ 440912 w 641413"/>
                <a:gd name="connsiteY200" fmla="*/ 170593 h 450627"/>
                <a:gd name="connsiteX201" fmla="*/ 441103 w 641413"/>
                <a:gd name="connsiteY201" fmla="*/ 172403 h 450627"/>
                <a:gd name="connsiteX202" fmla="*/ 446532 w 641413"/>
                <a:gd name="connsiteY202" fmla="*/ 171736 h 450627"/>
                <a:gd name="connsiteX203" fmla="*/ 451390 w 641413"/>
                <a:gd name="connsiteY203" fmla="*/ 167354 h 450627"/>
                <a:gd name="connsiteX204" fmla="*/ 456819 w 641413"/>
                <a:gd name="connsiteY204" fmla="*/ 166688 h 450627"/>
                <a:gd name="connsiteX205" fmla="*/ 456152 w 641413"/>
                <a:gd name="connsiteY205" fmla="*/ 161354 h 450627"/>
                <a:gd name="connsiteX206" fmla="*/ 463105 w 641413"/>
                <a:gd name="connsiteY206" fmla="*/ 158591 h 450627"/>
                <a:gd name="connsiteX207" fmla="*/ 460534 w 641413"/>
                <a:gd name="connsiteY207" fmla="*/ 153543 h 450627"/>
                <a:gd name="connsiteX208" fmla="*/ 463962 w 641413"/>
                <a:gd name="connsiteY208" fmla="*/ 151257 h 450627"/>
                <a:gd name="connsiteX209" fmla="*/ 467773 w 641413"/>
                <a:gd name="connsiteY209" fmla="*/ 152495 h 450627"/>
                <a:gd name="connsiteX210" fmla="*/ 469106 w 641413"/>
                <a:gd name="connsiteY210" fmla="*/ 148780 h 450627"/>
                <a:gd name="connsiteX211" fmla="*/ 474726 w 641413"/>
                <a:gd name="connsiteY211" fmla="*/ 149828 h 450627"/>
                <a:gd name="connsiteX212" fmla="*/ 476726 w 641413"/>
                <a:gd name="connsiteY212" fmla="*/ 151352 h 450627"/>
                <a:gd name="connsiteX213" fmla="*/ 491109 w 641413"/>
                <a:gd name="connsiteY213" fmla="*/ 149447 h 450627"/>
                <a:gd name="connsiteX214" fmla="*/ 497586 w 641413"/>
                <a:gd name="connsiteY214" fmla="*/ 143161 h 450627"/>
                <a:gd name="connsiteX215" fmla="*/ 495109 w 641413"/>
                <a:gd name="connsiteY215" fmla="*/ 138017 h 450627"/>
                <a:gd name="connsiteX216" fmla="*/ 498443 w 641413"/>
                <a:gd name="connsiteY216" fmla="*/ 135827 h 450627"/>
                <a:gd name="connsiteX217" fmla="*/ 502825 w 641413"/>
                <a:gd name="connsiteY217" fmla="*/ 127921 h 450627"/>
                <a:gd name="connsiteX218" fmla="*/ 504634 w 641413"/>
                <a:gd name="connsiteY218" fmla="*/ 127730 h 450627"/>
                <a:gd name="connsiteX219" fmla="*/ 505396 w 641413"/>
                <a:gd name="connsiteY219" fmla="*/ 133064 h 450627"/>
                <a:gd name="connsiteX220" fmla="*/ 511493 w 641413"/>
                <a:gd name="connsiteY220" fmla="*/ 137731 h 450627"/>
                <a:gd name="connsiteX221" fmla="*/ 511683 w 641413"/>
                <a:gd name="connsiteY221" fmla="*/ 139446 h 450627"/>
                <a:gd name="connsiteX222" fmla="*/ 515302 w 641413"/>
                <a:gd name="connsiteY222" fmla="*/ 138970 h 450627"/>
                <a:gd name="connsiteX223" fmla="*/ 515493 w 641413"/>
                <a:gd name="connsiteY223" fmla="*/ 140779 h 450627"/>
                <a:gd name="connsiteX224" fmla="*/ 517112 w 641413"/>
                <a:gd name="connsiteY224" fmla="*/ 138779 h 450627"/>
                <a:gd name="connsiteX225" fmla="*/ 514635 w 641413"/>
                <a:gd name="connsiteY225" fmla="*/ 133636 h 450627"/>
                <a:gd name="connsiteX226" fmla="*/ 522541 w 641413"/>
                <a:gd name="connsiteY226" fmla="*/ 138017 h 450627"/>
                <a:gd name="connsiteX227" fmla="*/ 527018 w 641413"/>
                <a:gd name="connsiteY227" fmla="*/ 144685 h 450627"/>
                <a:gd name="connsiteX228" fmla="*/ 531971 w 641413"/>
                <a:gd name="connsiteY228" fmla="*/ 140398 h 450627"/>
                <a:gd name="connsiteX229" fmla="*/ 535971 w 641413"/>
                <a:gd name="connsiteY229" fmla="*/ 143542 h 450627"/>
                <a:gd name="connsiteX230" fmla="*/ 535114 w 641413"/>
                <a:gd name="connsiteY230" fmla="*/ 150876 h 450627"/>
                <a:gd name="connsiteX231" fmla="*/ 541020 w 641413"/>
                <a:gd name="connsiteY231" fmla="*/ 153734 h 450627"/>
                <a:gd name="connsiteX232" fmla="*/ 539877 w 641413"/>
                <a:gd name="connsiteY232" fmla="*/ 159353 h 450627"/>
                <a:gd name="connsiteX233" fmla="*/ 547306 w 641413"/>
                <a:gd name="connsiteY233" fmla="*/ 160115 h 450627"/>
                <a:gd name="connsiteX234" fmla="*/ 550736 w 641413"/>
                <a:gd name="connsiteY234" fmla="*/ 157925 h 450627"/>
                <a:gd name="connsiteX235" fmla="*/ 554545 w 641413"/>
                <a:gd name="connsiteY235" fmla="*/ 159258 h 450627"/>
                <a:gd name="connsiteX236" fmla="*/ 562165 w 641413"/>
                <a:gd name="connsiteY236" fmla="*/ 161830 h 450627"/>
                <a:gd name="connsiteX237" fmla="*/ 562832 w 641413"/>
                <a:gd name="connsiteY237" fmla="*/ 167164 h 450627"/>
                <a:gd name="connsiteX238" fmla="*/ 569023 w 641413"/>
                <a:gd name="connsiteY238" fmla="*/ 171831 h 450627"/>
                <a:gd name="connsiteX239" fmla="*/ 574167 w 641413"/>
                <a:gd name="connsiteY239" fmla="*/ 169259 h 450627"/>
                <a:gd name="connsiteX240" fmla="*/ 574643 w 641413"/>
                <a:gd name="connsiteY240" fmla="*/ 172879 h 450627"/>
                <a:gd name="connsiteX241" fmla="*/ 578168 w 641413"/>
                <a:gd name="connsiteY241" fmla="*/ 172403 h 450627"/>
                <a:gd name="connsiteX242" fmla="*/ 585121 w 641413"/>
                <a:gd name="connsiteY242" fmla="*/ 169640 h 450627"/>
                <a:gd name="connsiteX243" fmla="*/ 588264 w 641413"/>
                <a:gd name="connsiteY243" fmla="*/ 165640 h 450627"/>
                <a:gd name="connsiteX244" fmla="*/ 588264 w 641413"/>
                <a:gd name="connsiteY244" fmla="*/ 165640 h 450627"/>
                <a:gd name="connsiteX245" fmla="*/ 593693 w 641413"/>
                <a:gd name="connsiteY245" fmla="*/ 164878 h 450627"/>
                <a:gd name="connsiteX246" fmla="*/ 606266 w 641413"/>
                <a:gd name="connsiteY246" fmla="*/ 163259 h 450627"/>
                <a:gd name="connsiteX247" fmla="*/ 613886 w 641413"/>
                <a:gd name="connsiteY247" fmla="*/ 165830 h 450627"/>
                <a:gd name="connsiteX248" fmla="*/ 611505 w 641413"/>
                <a:gd name="connsiteY248" fmla="*/ 175260 h 450627"/>
                <a:gd name="connsiteX249" fmla="*/ 613124 w 641413"/>
                <a:gd name="connsiteY249" fmla="*/ 187738 h 450627"/>
                <a:gd name="connsiteX250" fmla="*/ 610457 w 641413"/>
                <a:gd name="connsiteY250" fmla="*/ 195263 h 450627"/>
                <a:gd name="connsiteX251" fmla="*/ 621125 w 641413"/>
                <a:gd name="connsiteY251" fmla="*/ 206597 h 450627"/>
                <a:gd name="connsiteX252" fmla="*/ 632841 w 641413"/>
                <a:gd name="connsiteY252" fmla="*/ 212312 h 450627"/>
                <a:gd name="connsiteX253" fmla="*/ 633793 w 641413"/>
                <a:gd name="connsiteY253" fmla="*/ 219456 h 450627"/>
                <a:gd name="connsiteX254" fmla="*/ 641413 w 641413"/>
                <a:gd name="connsiteY254" fmla="*/ 222028 h 450627"/>
                <a:gd name="connsiteX255" fmla="*/ 636556 w 641413"/>
                <a:gd name="connsiteY255" fmla="*/ 226314 h 450627"/>
                <a:gd name="connsiteX256" fmla="*/ 635412 w 641413"/>
                <a:gd name="connsiteY256" fmla="*/ 231838 h 450627"/>
                <a:gd name="connsiteX257" fmla="*/ 638842 w 641413"/>
                <a:gd name="connsiteY257" fmla="*/ 244126 h 450627"/>
                <a:gd name="connsiteX258" fmla="*/ 636651 w 641413"/>
                <a:gd name="connsiteY258" fmla="*/ 255270 h 450627"/>
                <a:gd name="connsiteX259" fmla="*/ 630460 w 641413"/>
                <a:gd name="connsiteY259" fmla="*/ 263366 h 450627"/>
                <a:gd name="connsiteX260" fmla="*/ 626745 w 641413"/>
                <a:gd name="connsiteY260" fmla="*/ 276606 h 450627"/>
                <a:gd name="connsiteX261" fmla="*/ 625887 w 641413"/>
                <a:gd name="connsiteY261" fmla="*/ 283940 h 450627"/>
                <a:gd name="connsiteX262" fmla="*/ 629031 w 641413"/>
                <a:gd name="connsiteY262" fmla="*/ 294322 h 450627"/>
                <a:gd name="connsiteX263" fmla="*/ 627983 w 641413"/>
                <a:gd name="connsiteY263" fmla="*/ 299942 h 450627"/>
                <a:gd name="connsiteX264" fmla="*/ 623506 w 641413"/>
                <a:gd name="connsiteY264" fmla="*/ 307753 h 450627"/>
                <a:gd name="connsiteX265" fmla="*/ 617125 w 641413"/>
                <a:gd name="connsiteY265" fmla="*/ 328613 h 450627"/>
                <a:gd name="connsiteX266" fmla="*/ 615219 w 641413"/>
                <a:gd name="connsiteY266" fmla="*/ 341567 h 450627"/>
                <a:gd name="connsiteX267" fmla="*/ 601503 w 641413"/>
                <a:gd name="connsiteY267" fmla="*/ 348805 h 450627"/>
                <a:gd name="connsiteX268" fmla="*/ 586264 w 641413"/>
                <a:gd name="connsiteY268" fmla="*/ 343567 h 450627"/>
                <a:gd name="connsiteX269" fmla="*/ 573691 w 641413"/>
                <a:gd name="connsiteY269" fmla="*/ 345186 h 450627"/>
                <a:gd name="connsiteX270" fmla="*/ 555212 w 641413"/>
                <a:gd name="connsiteY270" fmla="*/ 344043 h 450627"/>
                <a:gd name="connsiteX271" fmla="*/ 553688 w 641413"/>
                <a:gd name="connsiteY271" fmla="*/ 346043 h 450627"/>
                <a:gd name="connsiteX272" fmla="*/ 550354 w 641413"/>
                <a:gd name="connsiteY272" fmla="*/ 348329 h 450627"/>
                <a:gd name="connsiteX273" fmla="*/ 522922 w 641413"/>
                <a:gd name="connsiteY273" fmla="*/ 348329 h 450627"/>
                <a:gd name="connsiteX274" fmla="*/ 522732 w 641413"/>
                <a:gd name="connsiteY274" fmla="*/ 360997 h 450627"/>
                <a:gd name="connsiteX275" fmla="*/ 517874 w 641413"/>
                <a:gd name="connsiteY275" fmla="*/ 365284 h 450627"/>
                <a:gd name="connsiteX276" fmla="*/ 512445 w 641413"/>
                <a:gd name="connsiteY276" fmla="*/ 366046 h 450627"/>
                <a:gd name="connsiteX277" fmla="*/ 499681 w 641413"/>
                <a:gd name="connsiteY277" fmla="*/ 380429 h 450627"/>
                <a:gd name="connsiteX278" fmla="*/ 492347 w 641413"/>
                <a:gd name="connsiteY278" fmla="*/ 394049 h 450627"/>
                <a:gd name="connsiteX279" fmla="*/ 492823 w 641413"/>
                <a:gd name="connsiteY279" fmla="*/ 397573 h 450627"/>
                <a:gd name="connsiteX280" fmla="*/ 487966 w 641413"/>
                <a:gd name="connsiteY280" fmla="*/ 401860 h 450627"/>
                <a:gd name="connsiteX281" fmla="*/ 486632 w 641413"/>
                <a:gd name="connsiteY281" fmla="*/ 405670 h 450627"/>
                <a:gd name="connsiteX282" fmla="*/ 481965 w 641413"/>
                <a:gd name="connsiteY282" fmla="*/ 411766 h 450627"/>
                <a:gd name="connsiteX283" fmla="*/ 468725 w 641413"/>
                <a:gd name="connsiteY283" fmla="*/ 422529 h 450627"/>
                <a:gd name="connsiteX284" fmla="*/ 464344 w 641413"/>
                <a:gd name="connsiteY284" fmla="*/ 430435 h 450627"/>
                <a:gd name="connsiteX285" fmla="*/ 454723 w 641413"/>
                <a:gd name="connsiteY285" fmla="*/ 440722 h 450627"/>
                <a:gd name="connsiteX286" fmla="*/ 441674 w 641413"/>
                <a:gd name="connsiteY286" fmla="*/ 438817 h 450627"/>
                <a:gd name="connsiteX287" fmla="*/ 436245 w 641413"/>
                <a:gd name="connsiteY287" fmla="*/ 439484 h 450627"/>
                <a:gd name="connsiteX288" fmla="*/ 433101 w 641413"/>
                <a:gd name="connsiteY288" fmla="*/ 443579 h 450627"/>
                <a:gd name="connsiteX289" fmla="*/ 427768 w 641413"/>
                <a:gd name="connsiteY289" fmla="*/ 444246 h 450627"/>
                <a:gd name="connsiteX290" fmla="*/ 421291 w 641413"/>
                <a:gd name="connsiteY290" fmla="*/ 450628 h 450627"/>
                <a:gd name="connsiteX291" fmla="*/ 411861 w 641413"/>
                <a:gd name="connsiteY291" fmla="*/ 448246 h 450627"/>
                <a:gd name="connsiteX292" fmla="*/ 402812 w 641413"/>
                <a:gd name="connsiteY292" fmla="*/ 449389 h 45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641413" h="450627">
                  <a:moveTo>
                    <a:pt x="402812" y="449389"/>
                  </a:moveTo>
                  <a:lnTo>
                    <a:pt x="393096" y="430721"/>
                  </a:lnTo>
                  <a:lnTo>
                    <a:pt x="392144" y="423577"/>
                  </a:lnTo>
                  <a:lnTo>
                    <a:pt x="393954" y="423386"/>
                  </a:lnTo>
                  <a:lnTo>
                    <a:pt x="393668" y="421577"/>
                  </a:lnTo>
                  <a:lnTo>
                    <a:pt x="395001" y="417862"/>
                  </a:lnTo>
                  <a:lnTo>
                    <a:pt x="386048" y="419005"/>
                  </a:lnTo>
                  <a:lnTo>
                    <a:pt x="381952" y="415862"/>
                  </a:lnTo>
                  <a:lnTo>
                    <a:pt x="383286" y="412147"/>
                  </a:lnTo>
                  <a:lnTo>
                    <a:pt x="374237" y="398812"/>
                  </a:lnTo>
                  <a:lnTo>
                    <a:pt x="360140" y="375285"/>
                  </a:lnTo>
                  <a:lnTo>
                    <a:pt x="345757" y="377190"/>
                  </a:lnTo>
                  <a:lnTo>
                    <a:pt x="325184" y="359950"/>
                  </a:lnTo>
                  <a:lnTo>
                    <a:pt x="319850" y="360712"/>
                  </a:lnTo>
                  <a:lnTo>
                    <a:pt x="311562" y="367189"/>
                  </a:lnTo>
                  <a:lnTo>
                    <a:pt x="301657" y="361283"/>
                  </a:lnTo>
                  <a:lnTo>
                    <a:pt x="310039" y="342043"/>
                  </a:lnTo>
                  <a:lnTo>
                    <a:pt x="310896" y="334709"/>
                  </a:lnTo>
                  <a:lnTo>
                    <a:pt x="314039" y="330613"/>
                  </a:lnTo>
                  <a:lnTo>
                    <a:pt x="305657" y="322707"/>
                  </a:lnTo>
                  <a:lnTo>
                    <a:pt x="286226" y="314325"/>
                  </a:lnTo>
                  <a:lnTo>
                    <a:pt x="274415" y="321373"/>
                  </a:lnTo>
                  <a:lnTo>
                    <a:pt x="272129" y="318040"/>
                  </a:lnTo>
                  <a:lnTo>
                    <a:pt x="264414" y="300895"/>
                  </a:lnTo>
                  <a:lnTo>
                    <a:pt x="263842" y="310134"/>
                  </a:lnTo>
                  <a:lnTo>
                    <a:pt x="248126" y="315754"/>
                  </a:lnTo>
                  <a:lnTo>
                    <a:pt x="239744" y="307848"/>
                  </a:lnTo>
                  <a:lnTo>
                    <a:pt x="236601" y="311848"/>
                  </a:lnTo>
                  <a:lnTo>
                    <a:pt x="234315" y="308515"/>
                  </a:lnTo>
                  <a:lnTo>
                    <a:pt x="229457" y="312801"/>
                  </a:lnTo>
                  <a:lnTo>
                    <a:pt x="227647" y="313087"/>
                  </a:lnTo>
                  <a:lnTo>
                    <a:pt x="222504" y="315563"/>
                  </a:lnTo>
                  <a:lnTo>
                    <a:pt x="220408" y="314039"/>
                  </a:lnTo>
                  <a:lnTo>
                    <a:pt x="205454" y="325088"/>
                  </a:lnTo>
                  <a:lnTo>
                    <a:pt x="194786" y="313754"/>
                  </a:lnTo>
                  <a:lnTo>
                    <a:pt x="191262" y="314230"/>
                  </a:lnTo>
                  <a:lnTo>
                    <a:pt x="180594" y="302990"/>
                  </a:lnTo>
                  <a:lnTo>
                    <a:pt x="172498" y="296799"/>
                  </a:lnTo>
                  <a:lnTo>
                    <a:pt x="169069" y="284512"/>
                  </a:lnTo>
                  <a:lnTo>
                    <a:pt x="156686" y="287941"/>
                  </a:lnTo>
                  <a:lnTo>
                    <a:pt x="152495" y="297561"/>
                  </a:lnTo>
                  <a:lnTo>
                    <a:pt x="151543" y="290513"/>
                  </a:lnTo>
                  <a:lnTo>
                    <a:pt x="148209" y="292703"/>
                  </a:lnTo>
                  <a:lnTo>
                    <a:pt x="144304" y="291465"/>
                  </a:lnTo>
                  <a:lnTo>
                    <a:pt x="141256" y="295466"/>
                  </a:lnTo>
                  <a:lnTo>
                    <a:pt x="133350" y="291084"/>
                  </a:lnTo>
                  <a:lnTo>
                    <a:pt x="131350" y="289560"/>
                  </a:lnTo>
                  <a:lnTo>
                    <a:pt x="131064" y="287750"/>
                  </a:lnTo>
                  <a:lnTo>
                    <a:pt x="132397" y="283940"/>
                  </a:lnTo>
                  <a:lnTo>
                    <a:pt x="130397" y="282416"/>
                  </a:lnTo>
                  <a:lnTo>
                    <a:pt x="135064" y="276320"/>
                  </a:lnTo>
                  <a:lnTo>
                    <a:pt x="134588" y="272796"/>
                  </a:lnTo>
                  <a:lnTo>
                    <a:pt x="135636" y="267176"/>
                  </a:lnTo>
                  <a:lnTo>
                    <a:pt x="135160" y="263652"/>
                  </a:lnTo>
                  <a:lnTo>
                    <a:pt x="137541" y="254222"/>
                  </a:lnTo>
                  <a:lnTo>
                    <a:pt x="129730" y="249841"/>
                  </a:lnTo>
                  <a:lnTo>
                    <a:pt x="126587" y="253841"/>
                  </a:lnTo>
                  <a:lnTo>
                    <a:pt x="120491" y="249269"/>
                  </a:lnTo>
                  <a:lnTo>
                    <a:pt x="121825" y="245459"/>
                  </a:lnTo>
                  <a:lnTo>
                    <a:pt x="113729" y="239268"/>
                  </a:lnTo>
                  <a:lnTo>
                    <a:pt x="103632" y="246031"/>
                  </a:lnTo>
                  <a:lnTo>
                    <a:pt x="99536" y="242983"/>
                  </a:lnTo>
                  <a:lnTo>
                    <a:pt x="94392" y="245459"/>
                  </a:lnTo>
                  <a:lnTo>
                    <a:pt x="91630" y="238601"/>
                  </a:lnTo>
                  <a:lnTo>
                    <a:pt x="85820" y="235744"/>
                  </a:lnTo>
                  <a:lnTo>
                    <a:pt x="80867" y="240030"/>
                  </a:lnTo>
                  <a:lnTo>
                    <a:pt x="73438" y="239173"/>
                  </a:lnTo>
                  <a:lnTo>
                    <a:pt x="73723" y="240983"/>
                  </a:lnTo>
                  <a:lnTo>
                    <a:pt x="67818" y="238125"/>
                  </a:lnTo>
                  <a:lnTo>
                    <a:pt x="64960" y="243935"/>
                  </a:lnTo>
                  <a:lnTo>
                    <a:pt x="64675" y="242126"/>
                  </a:lnTo>
                  <a:lnTo>
                    <a:pt x="59531" y="244602"/>
                  </a:lnTo>
                  <a:lnTo>
                    <a:pt x="59246" y="228314"/>
                  </a:lnTo>
                  <a:lnTo>
                    <a:pt x="55150" y="225266"/>
                  </a:lnTo>
                  <a:lnTo>
                    <a:pt x="52197" y="216598"/>
                  </a:lnTo>
                  <a:lnTo>
                    <a:pt x="46863" y="217265"/>
                  </a:lnTo>
                  <a:lnTo>
                    <a:pt x="38100" y="220313"/>
                  </a:lnTo>
                  <a:lnTo>
                    <a:pt x="36862" y="211360"/>
                  </a:lnTo>
                  <a:lnTo>
                    <a:pt x="16669" y="210407"/>
                  </a:lnTo>
                  <a:lnTo>
                    <a:pt x="14002" y="218027"/>
                  </a:lnTo>
                  <a:lnTo>
                    <a:pt x="10668" y="220313"/>
                  </a:lnTo>
                  <a:lnTo>
                    <a:pt x="8191" y="215170"/>
                  </a:lnTo>
                  <a:lnTo>
                    <a:pt x="7620" y="211646"/>
                  </a:lnTo>
                  <a:lnTo>
                    <a:pt x="12097" y="203740"/>
                  </a:lnTo>
                  <a:lnTo>
                    <a:pt x="11621" y="200216"/>
                  </a:lnTo>
                  <a:lnTo>
                    <a:pt x="16383" y="194120"/>
                  </a:lnTo>
                  <a:lnTo>
                    <a:pt x="19240" y="188309"/>
                  </a:lnTo>
                  <a:lnTo>
                    <a:pt x="17526" y="175831"/>
                  </a:lnTo>
                  <a:lnTo>
                    <a:pt x="15335" y="172498"/>
                  </a:lnTo>
                  <a:lnTo>
                    <a:pt x="16192" y="165163"/>
                  </a:lnTo>
                  <a:lnTo>
                    <a:pt x="12097" y="162116"/>
                  </a:lnTo>
                  <a:lnTo>
                    <a:pt x="6477" y="160972"/>
                  </a:lnTo>
                  <a:lnTo>
                    <a:pt x="2096" y="141637"/>
                  </a:lnTo>
                  <a:lnTo>
                    <a:pt x="0" y="140113"/>
                  </a:lnTo>
                  <a:lnTo>
                    <a:pt x="29908" y="130683"/>
                  </a:lnTo>
                  <a:lnTo>
                    <a:pt x="27813" y="129159"/>
                  </a:lnTo>
                  <a:lnTo>
                    <a:pt x="25336" y="124016"/>
                  </a:lnTo>
                  <a:lnTo>
                    <a:pt x="29813" y="116205"/>
                  </a:lnTo>
                  <a:lnTo>
                    <a:pt x="28575" y="107347"/>
                  </a:lnTo>
                  <a:lnTo>
                    <a:pt x="20288" y="99346"/>
                  </a:lnTo>
                  <a:lnTo>
                    <a:pt x="18002" y="96012"/>
                  </a:lnTo>
                  <a:lnTo>
                    <a:pt x="19050" y="90488"/>
                  </a:lnTo>
                  <a:lnTo>
                    <a:pt x="21717" y="82868"/>
                  </a:lnTo>
                  <a:lnTo>
                    <a:pt x="30004" y="76295"/>
                  </a:lnTo>
                  <a:lnTo>
                    <a:pt x="38957" y="75152"/>
                  </a:lnTo>
                  <a:lnTo>
                    <a:pt x="47054" y="66770"/>
                  </a:lnTo>
                  <a:lnTo>
                    <a:pt x="51911" y="62579"/>
                  </a:lnTo>
                  <a:lnTo>
                    <a:pt x="54864" y="56674"/>
                  </a:lnTo>
                  <a:lnTo>
                    <a:pt x="59722" y="52483"/>
                  </a:lnTo>
                  <a:lnTo>
                    <a:pt x="61055" y="48578"/>
                  </a:lnTo>
                  <a:lnTo>
                    <a:pt x="62389" y="44863"/>
                  </a:lnTo>
                  <a:lnTo>
                    <a:pt x="64675" y="48101"/>
                  </a:lnTo>
                  <a:lnTo>
                    <a:pt x="68866" y="38576"/>
                  </a:lnTo>
                  <a:lnTo>
                    <a:pt x="75533" y="34004"/>
                  </a:lnTo>
                  <a:lnTo>
                    <a:pt x="84296" y="31052"/>
                  </a:lnTo>
                  <a:lnTo>
                    <a:pt x="89916" y="32099"/>
                  </a:lnTo>
                  <a:lnTo>
                    <a:pt x="101060" y="19717"/>
                  </a:lnTo>
                  <a:lnTo>
                    <a:pt x="116776" y="14097"/>
                  </a:lnTo>
                  <a:lnTo>
                    <a:pt x="132683" y="10096"/>
                  </a:lnTo>
                  <a:lnTo>
                    <a:pt x="148399" y="4477"/>
                  </a:lnTo>
                  <a:lnTo>
                    <a:pt x="152686" y="9239"/>
                  </a:lnTo>
                  <a:lnTo>
                    <a:pt x="163258" y="6096"/>
                  </a:lnTo>
                  <a:lnTo>
                    <a:pt x="164592" y="2286"/>
                  </a:lnTo>
                  <a:lnTo>
                    <a:pt x="167926" y="0"/>
                  </a:lnTo>
                  <a:lnTo>
                    <a:pt x="180784" y="14669"/>
                  </a:lnTo>
                  <a:lnTo>
                    <a:pt x="188976" y="20860"/>
                  </a:lnTo>
                  <a:lnTo>
                    <a:pt x="203835" y="36957"/>
                  </a:lnTo>
                  <a:lnTo>
                    <a:pt x="202311" y="38957"/>
                  </a:lnTo>
                  <a:lnTo>
                    <a:pt x="204311" y="40577"/>
                  </a:lnTo>
                  <a:lnTo>
                    <a:pt x="211074" y="36004"/>
                  </a:lnTo>
                  <a:lnTo>
                    <a:pt x="214884" y="37338"/>
                  </a:lnTo>
                  <a:lnTo>
                    <a:pt x="219456" y="44005"/>
                  </a:lnTo>
                  <a:lnTo>
                    <a:pt x="218122" y="47816"/>
                  </a:lnTo>
                  <a:lnTo>
                    <a:pt x="222218" y="50863"/>
                  </a:lnTo>
                  <a:lnTo>
                    <a:pt x="228981" y="60865"/>
                  </a:lnTo>
                  <a:lnTo>
                    <a:pt x="230791" y="60579"/>
                  </a:lnTo>
                  <a:lnTo>
                    <a:pt x="232315" y="58579"/>
                  </a:lnTo>
                  <a:lnTo>
                    <a:pt x="234601" y="61913"/>
                  </a:lnTo>
                  <a:lnTo>
                    <a:pt x="238792" y="79534"/>
                  </a:lnTo>
                  <a:lnTo>
                    <a:pt x="243459" y="73438"/>
                  </a:lnTo>
                  <a:lnTo>
                    <a:pt x="255365" y="80963"/>
                  </a:lnTo>
                  <a:lnTo>
                    <a:pt x="253555" y="81153"/>
                  </a:lnTo>
                  <a:lnTo>
                    <a:pt x="255651" y="82677"/>
                  </a:lnTo>
                  <a:lnTo>
                    <a:pt x="250984" y="88773"/>
                  </a:lnTo>
                  <a:lnTo>
                    <a:pt x="260128" y="89345"/>
                  </a:lnTo>
                  <a:lnTo>
                    <a:pt x="263271" y="85344"/>
                  </a:lnTo>
                  <a:lnTo>
                    <a:pt x="273367" y="78581"/>
                  </a:lnTo>
                  <a:lnTo>
                    <a:pt x="278987" y="79629"/>
                  </a:lnTo>
                  <a:lnTo>
                    <a:pt x="287846" y="63913"/>
                  </a:lnTo>
                  <a:lnTo>
                    <a:pt x="292989" y="61436"/>
                  </a:lnTo>
                  <a:lnTo>
                    <a:pt x="297942" y="57150"/>
                  </a:lnTo>
                  <a:lnTo>
                    <a:pt x="308991" y="57531"/>
                  </a:lnTo>
                  <a:lnTo>
                    <a:pt x="314801" y="60388"/>
                  </a:lnTo>
                  <a:lnTo>
                    <a:pt x="318897" y="63437"/>
                  </a:lnTo>
                  <a:lnTo>
                    <a:pt x="323564" y="57436"/>
                  </a:lnTo>
                  <a:lnTo>
                    <a:pt x="330708" y="56483"/>
                  </a:lnTo>
                  <a:lnTo>
                    <a:pt x="336328" y="57531"/>
                  </a:lnTo>
                  <a:lnTo>
                    <a:pt x="336137" y="55721"/>
                  </a:lnTo>
                  <a:lnTo>
                    <a:pt x="341281" y="53245"/>
                  </a:lnTo>
                  <a:lnTo>
                    <a:pt x="352806" y="57150"/>
                  </a:lnTo>
                  <a:lnTo>
                    <a:pt x="353853" y="51626"/>
                  </a:lnTo>
                  <a:lnTo>
                    <a:pt x="356711" y="45720"/>
                  </a:lnTo>
                  <a:lnTo>
                    <a:pt x="363664" y="43053"/>
                  </a:lnTo>
                  <a:lnTo>
                    <a:pt x="373380" y="47149"/>
                  </a:lnTo>
                  <a:lnTo>
                    <a:pt x="380333" y="44482"/>
                  </a:lnTo>
                  <a:lnTo>
                    <a:pt x="389763" y="46863"/>
                  </a:lnTo>
                  <a:lnTo>
                    <a:pt x="394049" y="51721"/>
                  </a:lnTo>
                  <a:lnTo>
                    <a:pt x="395478" y="62389"/>
                  </a:lnTo>
                  <a:lnTo>
                    <a:pt x="400050" y="69056"/>
                  </a:lnTo>
                  <a:lnTo>
                    <a:pt x="384620" y="76581"/>
                  </a:lnTo>
                  <a:lnTo>
                    <a:pt x="387096" y="81629"/>
                  </a:lnTo>
                  <a:lnTo>
                    <a:pt x="385953" y="87249"/>
                  </a:lnTo>
                  <a:lnTo>
                    <a:pt x="383953" y="85630"/>
                  </a:lnTo>
                  <a:lnTo>
                    <a:pt x="378809" y="88106"/>
                  </a:lnTo>
                  <a:lnTo>
                    <a:pt x="377285" y="90202"/>
                  </a:lnTo>
                  <a:lnTo>
                    <a:pt x="379286" y="91726"/>
                  </a:lnTo>
                  <a:lnTo>
                    <a:pt x="379762" y="95250"/>
                  </a:lnTo>
                  <a:lnTo>
                    <a:pt x="374809" y="99536"/>
                  </a:lnTo>
                  <a:lnTo>
                    <a:pt x="378904" y="102679"/>
                  </a:lnTo>
                  <a:lnTo>
                    <a:pt x="377571" y="106489"/>
                  </a:lnTo>
                  <a:lnTo>
                    <a:pt x="383191" y="107537"/>
                  </a:lnTo>
                  <a:lnTo>
                    <a:pt x="386525" y="105251"/>
                  </a:lnTo>
                  <a:lnTo>
                    <a:pt x="388811" y="108585"/>
                  </a:lnTo>
                  <a:lnTo>
                    <a:pt x="385476" y="110871"/>
                  </a:lnTo>
                  <a:lnTo>
                    <a:pt x="391287" y="113729"/>
                  </a:lnTo>
                  <a:lnTo>
                    <a:pt x="390239" y="119253"/>
                  </a:lnTo>
                  <a:lnTo>
                    <a:pt x="392716" y="124396"/>
                  </a:lnTo>
                  <a:lnTo>
                    <a:pt x="395478" y="131254"/>
                  </a:lnTo>
                  <a:lnTo>
                    <a:pt x="397287" y="131064"/>
                  </a:lnTo>
                  <a:lnTo>
                    <a:pt x="395764" y="133064"/>
                  </a:lnTo>
                  <a:lnTo>
                    <a:pt x="399764" y="136112"/>
                  </a:lnTo>
                  <a:lnTo>
                    <a:pt x="406718" y="133445"/>
                  </a:lnTo>
                  <a:lnTo>
                    <a:pt x="417766" y="133826"/>
                  </a:lnTo>
                  <a:lnTo>
                    <a:pt x="419767" y="135350"/>
                  </a:lnTo>
                  <a:lnTo>
                    <a:pt x="424053" y="140208"/>
                  </a:lnTo>
                  <a:lnTo>
                    <a:pt x="428149" y="143256"/>
                  </a:lnTo>
                  <a:lnTo>
                    <a:pt x="427006" y="148876"/>
                  </a:lnTo>
                  <a:lnTo>
                    <a:pt x="429577" y="154019"/>
                  </a:lnTo>
                  <a:lnTo>
                    <a:pt x="427101" y="163354"/>
                  </a:lnTo>
                  <a:lnTo>
                    <a:pt x="428530" y="174022"/>
                  </a:lnTo>
                  <a:lnTo>
                    <a:pt x="440912" y="170593"/>
                  </a:lnTo>
                  <a:lnTo>
                    <a:pt x="441103" y="172403"/>
                  </a:lnTo>
                  <a:lnTo>
                    <a:pt x="446532" y="171736"/>
                  </a:lnTo>
                  <a:lnTo>
                    <a:pt x="451390" y="167354"/>
                  </a:lnTo>
                  <a:lnTo>
                    <a:pt x="456819" y="166688"/>
                  </a:lnTo>
                  <a:lnTo>
                    <a:pt x="456152" y="161354"/>
                  </a:lnTo>
                  <a:lnTo>
                    <a:pt x="463105" y="158591"/>
                  </a:lnTo>
                  <a:lnTo>
                    <a:pt x="460534" y="153543"/>
                  </a:lnTo>
                  <a:lnTo>
                    <a:pt x="463962" y="151257"/>
                  </a:lnTo>
                  <a:lnTo>
                    <a:pt x="467773" y="152495"/>
                  </a:lnTo>
                  <a:lnTo>
                    <a:pt x="469106" y="148780"/>
                  </a:lnTo>
                  <a:lnTo>
                    <a:pt x="474726" y="149828"/>
                  </a:lnTo>
                  <a:lnTo>
                    <a:pt x="476726" y="151352"/>
                  </a:lnTo>
                  <a:lnTo>
                    <a:pt x="491109" y="149447"/>
                  </a:lnTo>
                  <a:lnTo>
                    <a:pt x="497586" y="143161"/>
                  </a:lnTo>
                  <a:lnTo>
                    <a:pt x="495109" y="138017"/>
                  </a:lnTo>
                  <a:lnTo>
                    <a:pt x="498443" y="135827"/>
                  </a:lnTo>
                  <a:lnTo>
                    <a:pt x="502825" y="127921"/>
                  </a:lnTo>
                  <a:lnTo>
                    <a:pt x="504634" y="127730"/>
                  </a:lnTo>
                  <a:lnTo>
                    <a:pt x="505396" y="133064"/>
                  </a:lnTo>
                  <a:lnTo>
                    <a:pt x="511493" y="137731"/>
                  </a:lnTo>
                  <a:lnTo>
                    <a:pt x="511683" y="139446"/>
                  </a:lnTo>
                  <a:lnTo>
                    <a:pt x="515302" y="138970"/>
                  </a:lnTo>
                  <a:lnTo>
                    <a:pt x="515493" y="140779"/>
                  </a:lnTo>
                  <a:lnTo>
                    <a:pt x="517112" y="138779"/>
                  </a:lnTo>
                  <a:lnTo>
                    <a:pt x="514635" y="133636"/>
                  </a:lnTo>
                  <a:lnTo>
                    <a:pt x="522541" y="138017"/>
                  </a:lnTo>
                  <a:lnTo>
                    <a:pt x="527018" y="144685"/>
                  </a:lnTo>
                  <a:lnTo>
                    <a:pt x="531971" y="140398"/>
                  </a:lnTo>
                  <a:lnTo>
                    <a:pt x="535971" y="143542"/>
                  </a:lnTo>
                  <a:lnTo>
                    <a:pt x="535114" y="150876"/>
                  </a:lnTo>
                  <a:lnTo>
                    <a:pt x="541020" y="153734"/>
                  </a:lnTo>
                  <a:lnTo>
                    <a:pt x="539877" y="159353"/>
                  </a:lnTo>
                  <a:lnTo>
                    <a:pt x="547306" y="160115"/>
                  </a:lnTo>
                  <a:lnTo>
                    <a:pt x="550736" y="157925"/>
                  </a:lnTo>
                  <a:lnTo>
                    <a:pt x="554545" y="159258"/>
                  </a:lnTo>
                  <a:lnTo>
                    <a:pt x="562165" y="161830"/>
                  </a:lnTo>
                  <a:lnTo>
                    <a:pt x="562832" y="167164"/>
                  </a:lnTo>
                  <a:lnTo>
                    <a:pt x="569023" y="171831"/>
                  </a:lnTo>
                  <a:lnTo>
                    <a:pt x="574167" y="169259"/>
                  </a:lnTo>
                  <a:lnTo>
                    <a:pt x="574643" y="172879"/>
                  </a:lnTo>
                  <a:lnTo>
                    <a:pt x="578168" y="172403"/>
                  </a:lnTo>
                  <a:lnTo>
                    <a:pt x="585121" y="169640"/>
                  </a:lnTo>
                  <a:lnTo>
                    <a:pt x="588264" y="165640"/>
                  </a:lnTo>
                  <a:lnTo>
                    <a:pt x="588264" y="165640"/>
                  </a:lnTo>
                  <a:lnTo>
                    <a:pt x="593693" y="164878"/>
                  </a:lnTo>
                  <a:lnTo>
                    <a:pt x="606266" y="163259"/>
                  </a:lnTo>
                  <a:lnTo>
                    <a:pt x="613886" y="165830"/>
                  </a:lnTo>
                  <a:lnTo>
                    <a:pt x="611505" y="175260"/>
                  </a:lnTo>
                  <a:lnTo>
                    <a:pt x="613124" y="187738"/>
                  </a:lnTo>
                  <a:lnTo>
                    <a:pt x="610457" y="195263"/>
                  </a:lnTo>
                  <a:lnTo>
                    <a:pt x="621125" y="206597"/>
                  </a:lnTo>
                  <a:lnTo>
                    <a:pt x="632841" y="212312"/>
                  </a:lnTo>
                  <a:lnTo>
                    <a:pt x="633793" y="219456"/>
                  </a:lnTo>
                  <a:lnTo>
                    <a:pt x="641413" y="222028"/>
                  </a:lnTo>
                  <a:lnTo>
                    <a:pt x="636556" y="226314"/>
                  </a:lnTo>
                  <a:lnTo>
                    <a:pt x="635412" y="231838"/>
                  </a:lnTo>
                  <a:lnTo>
                    <a:pt x="638842" y="244126"/>
                  </a:lnTo>
                  <a:lnTo>
                    <a:pt x="636651" y="255270"/>
                  </a:lnTo>
                  <a:lnTo>
                    <a:pt x="630460" y="263366"/>
                  </a:lnTo>
                  <a:lnTo>
                    <a:pt x="626745" y="276606"/>
                  </a:lnTo>
                  <a:lnTo>
                    <a:pt x="625887" y="283940"/>
                  </a:lnTo>
                  <a:lnTo>
                    <a:pt x="629031" y="294322"/>
                  </a:lnTo>
                  <a:lnTo>
                    <a:pt x="627983" y="299942"/>
                  </a:lnTo>
                  <a:lnTo>
                    <a:pt x="623506" y="307753"/>
                  </a:lnTo>
                  <a:lnTo>
                    <a:pt x="617125" y="328613"/>
                  </a:lnTo>
                  <a:lnTo>
                    <a:pt x="615219" y="341567"/>
                  </a:lnTo>
                  <a:lnTo>
                    <a:pt x="601503" y="348805"/>
                  </a:lnTo>
                  <a:lnTo>
                    <a:pt x="586264" y="343567"/>
                  </a:lnTo>
                  <a:lnTo>
                    <a:pt x="573691" y="345186"/>
                  </a:lnTo>
                  <a:lnTo>
                    <a:pt x="555212" y="344043"/>
                  </a:lnTo>
                  <a:lnTo>
                    <a:pt x="553688" y="346043"/>
                  </a:lnTo>
                  <a:lnTo>
                    <a:pt x="550354" y="348329"/>
                  </a:lnTo>
                  <a:lnTo>
                    <a:pt x="522922" y="348329"/>
                  </a:lnTo>
                  <a:lnTo>
                    <a:pt x="522732" y="360997"/>
                  </a:lnTo>
                  <a:lnTo>
                    <a:pt x="517874" y="365284"/>
                  </a:lnTo>
                  <a:lnTo>
                    <a:pt x="512445" y="366046"/>
                  </a:lnTo>
                  <a:lnTo>
                    <a:pt x="499681" y="380429"/>
                  </a:lnTo>
                  <a:lnTo>
                    <a:pt x="492347" y="394049"/>
                  </a:lnTo>
                  <a:lnTo>
                    <a:pt x="492823" y="397573"/>
                  </a:lnTo>
                  <a:lnTo>
                    <a:pt x="487966" y="401860"/>
                  </a:lnTo>
                  <a:lnTo>
                    <a:pt x="486632" y="405670"/>
                  </a:lnTo>
                  <a:lnTo>
                    <a:pt x="481965" y="411766"/>
                  </a:lnTo>
                  <a:lnTo>
                    <a:pt x="468725" y="422529"/>
                  </a:lnTo>
                  <a:lnTo>
                    <a:pt x="464344" y="430435"/>
                  </a:lnTo>
                  <a:lnTo>
                    <a:pt x="454723" y="440722"/>
                  </a:lnTo>
                  <a:lnTo>
                    <a:pt x="441674" y="438817"/>
                  </a:lnTo>
                  <a:lnTo>
                    <a:pt x="436245" y="439484"/>
                  </a:lnTo>
                  <a:lnTo>
                    <a:pt x="433101" y="443579"/>
                  </a:lnTo>
                  <a:lnTo>
                    <a:pt x="427768" y="444246"/>
                  </a:lnTo>
                  <a:lnTo>
                    <a:pt x="421291" y="450628"/>
                  </a:lnTo>
                  <a:lnTo>
                    <a:pt x="411861" y="448246"/>
                  </a:lnTo>
                  <a:lnTo>
                    <a:pt x="402812" y="449389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  <p:pic>
        <p:nvPicPr>
          <p:cNvPr id="4" name="Obrázek 9">
            <a:extLst>
              <a:ext uri="{FF2B5EF4-FFF2-40B4-BE49-F238E27FC236}">
                <a16:creationId xmlns:a16="http://schemas.microsoft.com/office/drawing/2014/main" id="{5CB65D8B-E5CD-281D-C17D-B64BCCE114D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787" y="253404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80225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endParaRPr lang="cs-CZ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380360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34002142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745120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75491" y="1425173"/>
            <a:ext cx="9841018" cy="4007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93224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Úvodní sníme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Obrázek 22">
            <a:extLst>
              <a:ext uri="{FF2B5EF4-FFF2-40B4-BE49-F238E27FC236}">
                <a16:creationId xmlns:a16="http://schemas.microsoft.com/office/drawing/2014/main" id="{BF98E95A-825F-49DE-B35C-874CA66CDE7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7728" y="1599687"/>
            <a:ext cx="5336537" cy="3060000"/>
          </a:xfrm>
          <a:prstGeom prst="rect">
            <a:avLst/>
          </a:prstGeom>
        </p:spPr>
      </p:pic>
      <p:sp>
        <p:nvSpPr>
          <p:cNvPr id="16" name="Obdélník 15"/>
          <p:cNvSpPr/>
          <p:nvPr userDrawn="1"/>
        </p:nvSpPr>
        <p:spPr>
          <a:xfrm>
            <a:off x="-3" y="-38466"/>
            <a:ext cx="12192000" cy="6858000"/>
          </a:xfrm>
          <a:prstGeom prst="rect">
            <a:avLst/>
          </a:prstGeom>
          <a:gradFill flip="none" rotWithShape="1">
            <a:gsLst>
              <a:gs pos="49000">
                <a:schemeClr val="bg1"/>
              </a:gs>
              <a:gs pos="0">
                <a:schemeClr val="accent5">
                  <a:lumMod val="52000"/>
                  <a:lumOff val="48000"/>
                  <a:alpha val="67000"/>
                </a:schemeClr>
              </a:gs>
              <a:gs pos="100000">
                <a:schemeClr val="accent4">
                  <a:alpha val="6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rgbClr val="274073"/>
              </a:solidFill>
            </a:endParaRPr>
          </a:p>
        </p:txBody>
      </p:sp>
      <p:sp>
        <p:nvSpPr>
          <p:cNvPr id="24" name="Obdélník 23"/>
          <p:cNvSpPr/>
          <p:nvPr userDrawn="1"/>
        </p:nvSpPr>
        <p:spPr>
          <a:xfrm>
            <a:off x="13436" y="5922000"/>
            <a:ext cx="12191997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" name="Nadpis 1"/>
          <p:cNvSpPr>
            <a:spLocks noGrp="1"/>
          </p:cNvSpPr>
          <p:nvPr>
            <p:ph type="ctrTitle" hasCustomPrompt="1"/>
          </p:nvPr>
        </p:nvSpPr>
        <p:spPr>
          <a:xfrm>
            <a:off x="914400" y="2720943"/>
            <a:ext cx="10363200" cy="89153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 hasCustomPrompt="1"/>
          </p:nvPr>
        </p:nvSpPr>
        <p:spPr>
          <a:xfrm>
            <a:off x="1828800" y="4887218"/>
            <a:ext cx="8534400" cy="694928"/>
          </a:xfrm>
        </p:spPr>
        <p:txBody>
          <a:bodyPr>
            <a:normAutofit/>
          </a:bodyPr>
          <a:lstStyle>
            <a:lvl1pPr marL="0" indent="0" algn="ctr">
              <a:buNone/>
              <a:defRPr sz="2800" b="1">
                <a:solidFill>
                  <a:schemeClr val="accent4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dirty="0"/>
              <a:t>KLIKNUTÍM LZE UPRAVIT STYL PŘEDLOHY.</a:t>
            </a:r>
          </a:p>
        </p:txBody>
      </p:sp>
      <p:sp>
        <p:nvSpPr>
          <p:cNvPr id="9" name="Obdélník 8"/>
          <p:cNvSpPr/>
          <p:nvPr userDrawn="1"/>
        </p:nvSpPr>
        <p:spPr>
          <a:xfrm>
            <a:off x="-3" y="689910"/>
            <a:ext cx="12192000" cy="108012"/>
          </a:xfrm>
          <a:prstGeom prst="rect">
            <a:avLst/>
          </a:prstGeom>
          <a:solidFill>
            <a:srgbClr val="724F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13" name="Obdélník 12"/>
          <p:cNvSpPr/>
          <p:nvPr userDrawn="1"/>
        </p:nvSpPr>
        <p:spPr>
          <a:xfrm>
            <a:off x="-3" y="0"/>
            <a:ext cx="12192000" cy="68991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5" name="Obdélník 24"/>
          <p:cNvSpPr/>
          <p:nvPr userDrawn="1"/>
        </p:nvSpPr>
        <p:spPr>
          <a:xfrm>
            <a:off x="0" y="5879930"/>
            <a:ext cx="12192000" cy="45719"/>
          </a:xfrm>
          <a:prstGeom prst="rect">
            <a:avLst/>
          </a:prstGeom>
          <a:solidFill>
            <a:srgbClr val="004E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chemeClr val="accent2"/>
              </a:solidFill>
            </a:endParaRPr>
          </a:p>
        </p:txBody>
      </p:sp>
      <p:sp>
        <p:nvSpPr>
          <p:cNvPr id="34" name="TextovéPole 33"/>
          <p:cNvSpPr txBox="1"/>
          <p:nvPr userDrawn="1"/>
        </p:nvSpPr>
        <p:spPr>
          <a:xfrm>
            <a:off x="1658606" y="6269165"/>
            <a:ext cx="5184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900" dirty="0">
                <a:solidFill>
                  <a:schemeClr val="accent2"/>
                </a:solidFill>
              </a:rPr>
              <a:t>Ústav zdravotnických informací a statistiky České republiky</a:t>
            </a:r>
          </a:p>
          <a:p>
            <a:r>
              <a:rPr lang="cs-CZ" sz="900" i="1" dirty="0">
                <a:solidFill>
                  <a:schemeClr val="accent2"/>
                </a:solidFill>
              </a:rPr>
              <a:t>Institute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Health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Information</a:t>
            </a:r>
            <a:r>
              <a:rPr lang="cs-CZ" sz="900" i="1" dirty="0">
                <a:solidFill>
                  <a:schemeClr val="accent2"/>
                </a:solidFill>
              </a:rPr>
              <a:t> and </a:t>
            </a:r>
            <a:r>
              <a:rPr lang="cs-CZ" sz="900" i="1" dirty="0" err="1">
                <a:solidFill>
                  <a:schemeClr val="accent2"/>
                </a:solidFill>
              </a:rPr>
              <a:t>Statistics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the</a:t>
            </a:r>
            <a:r>
              <a:rPr lang="cs-CZ" sz="900" i="1" dirty="0">
                <a:solidFill>
                  <a:schemeClr val="accent2"/>
                </a:solidFill>
              </a:rPr>
              <a:t> Czech Republic</a:t>
            </a:r>
          </a:p>
        </p:txBody>
      </p:sp>
      <p:sp>
        <p:nvSpPr>
          <p:cNvPr id="26" name="TextovéPole 25"/>
          <p:cNvSpPr txBox="1"/>
          <p:nvPr userDrawn="1"/>
        </p:nvSpPr>
        <p:spPr>
          <a:xfrm>
            <a:off x="5781501" y="151329"/>
            <a:ext cx="563170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Datová základna realizace screeningových programů</a:t>
            </a:r>
          </a:p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CZ.03.2.63/0.0/0.0/15_039/0007216</a:t>
            </a:r>
            <a:endParaRPr lang="cs-CZ" sz="1050" b="1" dirty="0">
              <a:solidFill>
                <a:srgbClr val="274073"/>
              </a:solidFill>
              <a:effectLst/>
            </a:endParaRPr>
          </a:p>
        </p:txBody>
      </p:sp>
      <p:sp>
        <p:nvSpPr>
          <p:cNvPr id="4" name="Obdélník 3"/>
          <p:cNvSpPr/>
          <p:nvPr userDrawn="1"/>
        </p:nvSpPr>
        <p:spPr>
          <a:xfrm>
            <a:off x="10127275" y="6229898"/>
            <a:ext cx="12859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000" b="1" u="none" dirty="0">
                <a:solidFill>
                  <a:srgbClr val="DA2B46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nsc.uzis.cz</a:t>
            </a:r>
            <a:endParaRPr lang="cs-CZ" sz="2000" b="1" u="none" dirty="0">
              <a:solidFill>
                <a:srgbClr val="DA2B46"/>
              </a:solidFill>
            </a:endParaRPr>
          </a:p>
        </p:txBody>
      </p:sp>
      <p:grpSp>
        <p:nvGrpSpPr>
          <p:cNvPr id="17" name="Skupina 16">
            <a:extLst>
              <a:ext uri="{FF2B5EF4-FFF2-40B4-BE49-F238E27FC236}">
                <a16:creationId xmlns:a16="http://schemas.microsoft.com/office/drawing/2014/main" id="{4A600299-36FF-4880-809A-3B53106E65E2}"/>
              </a:ext>
            </a:extLst>
          </p:cNvPr>
          <p:cNvGrpSpPr/>
          <p:nvPr userDrawn="1"/>
        </p:nvGrpSpPr>
        <p:grpSpPr>
          <a:xfrm>
            <a:off x="977527" y="99403"/>
            <a:ext cx="2394526" cy="521285"/>
            <a:chOff x="-3635511" y="3808741"/>
            <a:chExt cx="2394526" cy="521285"/>
          </a:xfrm>
        </p:grpSpPr>
        <p:pic>
          <p:nvPicPr>
            <p:cNvPr id="20" name="Obrázek 19">
              <a:extLst>
                <a:ext uri="{FF2B5EF4-FFF2-40B4-BE49-F238E27FC236}">
                  <a16:creationId xmlns:a16="http://schemas.microsoft.com/office/drawing/2014/main" id="{1EEB21A1-63BE-4C27-AC1C-7C0ED736FF0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9077"/>
            <a:stretch/>
          </p:blipFill>
          <p:spPr>
            <a:xfrm>
              <a:off x="-3635511" y="3808741"/>
              <a:ext cx="754652" cy="505853"/>
            </a:xfrm>
            <a:prstGeom prst="rect">
              <a:avLst/>
            </a:prstGeom>
          </p:spPr>
        </p:pic>
        <p:sp>
          <p:nvSpPr>
            <p:cNvPr id="21" name="TextovéPole 20">
              <a:extLst>
                <a:ext uri="{FF2B5EF4-FFF2-40B4-BE49-F238E27FC236}">
                  <a16:creationId xmlns:a16="http://schemas.microsoft.com/office/drawing/2014/main" id="{5F85FAA7-4B5E-4124-8503-9019B35E4E98}"/>
                </a:ext>
              </a:extLst>
            </p:cNvPr>
            <p:cNvSpPr txBox="1"/>
            <p:nvPr userDrawn="1"/>
          </p:nvSpPr>
          <p:spPr>
            <a:xfrm>
              <a:off x="-2954432" y="3822195"/>
              <a:ext cx="1713447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i="0" dirty="0">
                  <a:solidFill>
                    <a:schemeClr val="bg2">
                      <a:lumMod val="10000"/>
                    </a:schemeClr>
                  </a:solidFill>
                </a:rPr>
                <a:t>Evropská</a:t>
              </a:r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 unie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Evropský sociální fond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Operační program Zaměstnanost</a:t>
              </a:r>
              <a:endParaRPr lang="cs-CZ" sz="900" i="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pic>
        <p:nvPicPr>
          <p:cNvPr id="22" name="Obrázek 21">
            <a:extLst>
              <a:ext uri="{FF2B5EF4-FFF2-40B4-BE49-F238E27FC236}">
                <a16:creationId xmlns:a16="http://schemas.microsoft.com/office/drawing/2014/main" id="{3AADB460-D02C-4410-A107-36A71631A2A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00" y="6195600"/>
            <a:ext cx="654994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93590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4178">
          <p15:clr>
            <a:srgbClr val="FBAE40"/>
          </p15:clr>
        </p15:guide>
        <p15:guide id="2" pos="7317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13.05.2025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109588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13.05.2025</a:t>
            </a:fld>
            <a:endParaRPr lang="cs-CZ" dirty="0"/>
          </a:p>
        </p:txBody>
      </p:sp>
      <p:sp>
        <p:nvSpPr>
          <p:cNvPr id="11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2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  <p:sp>
        <p:nvSpPr>
          <p:cNvPr id="6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4898152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17">
            <a:extLst>
              <a:ext uri="{FF2B5EF4-FFF2-40B4-BE49-F238E27FC236}">
                <a16:creationId xmlns:a16="http://schemas.microsoft.com/office/drawing/2014/main" id="{B42F8AF5-7075-4AC9-A51A-F53562380854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D6B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19">
            <a:extLst>
              <a:ext uri="{FF2B5EF4-FFF2-40B4-BE49-F238E27FC236}">
                <a16:creationId xmlns:a16="http://schemas.microsoft.com/office/drawing/2014/main" id="{88510B0B-2636-4608-8A60-A8C602334907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5A8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675D763-49E1-452B-AA85-9BB0D08B0E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BA20973E-26C0-431A-A232-9510D4B9BD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0776" y="6517857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B6ACD16E-9E10-4D43-8654-3EA979D59C2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0511" y="6392175"/>
            <a:ext cx="493475" cy="324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643EE121-5784-4BC8-B04C-32C2B7938BEB}"/>
              </a:ext>
            </a:extLst>
          </p:cNvPr>
          <p:cNvCxnSpPr>
            <a:cxnSpLocks/>
          </p:cNvCxnSpPr>
          <p:nvPr userDrawn="1"/>
        </p:nvCxnSpPr>
        <p:spPr>
          <a:xfrm>
            <a:off x="1112575" y="6523200"/>
            <a:ext cx="7560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3DFEA239-789A-4960-B696-9734B44248E7}"/>
              </a:ext>
            </a:extLst>
          </p:cNvPr>
          <p:cNvSpPr/>
          <p:nvPr userDrawn="1"/>
        </p:nvSpPr>
        <p:spPr>
          <a:xfrm>
            <a:off x="1483625" y="6539370"/>
            <a:ext cx="6817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epidemiologie nádorů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32414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82691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0400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489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4F6A6717-E2B8-EC1E-BEBD-5B4C50265505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787" y="253404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77442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0400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DB0AB71-4FC5-9816-D89A-FB25FC9FB5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050940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0400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13061331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0400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8891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638921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8" name="Zástupný obsah 3">
            <a:extLst>
              <a:ext uri="{FF2B5EF4-FFF2-40B4-BE49-F238E27FC236}">
                <a16:creationId xmlns:a16="http://schemas.microsoft.com/office/drawing/2014/main" id="{57924BB9-BA4C-7A1D-FE2E-64F64C188DB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9" name="Zástupný obsah 3">
            <a:extLst>
              <a:ext uri="{FF2B5EF4-FFF2-40B4-BE49-F238E27FC236}">
                <a16:creationId xmlns:a16="http://schemas.microsoft.com/office/drawing/2014/main" id="{FA654F1F-02D6-B213-3F68-BFED82EB2F8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</p:spTree>
    <p:extLst>
      <p:ext uri="{BB962C8B-B14F-4D97-AF65-F5344CB8AC3E}">
        <p14:creationId xmlns:p14="http://schemas.microsoft.com/office/powerpoint/2010/main" val="293550776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Zástupný obsah 3">
            <a:extLst>
              <a:ext uri="{FF2B5EF4-FFF2-40B4-BE49-F238E27FC236}">
                <a16:creationId xmlns:a16="http://schemas.microsoft.com/office/drawing/2014/main" id="{103C0E1B-9A5C-2FCC-DE34-51DF2D12A3EC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3" name="Zástupný obsah 3">
            <a:extLst>
              <a:ext uri="{FF2B5EF4-FFF2-40B4-BE49-F238E27FC236}">
                <a16:creationId xmlns:a16="http://schemas.microsoft.com/office/drawing/2014/main" id="{E630CE26-F1E5-304D-AA96-485BCAD20889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</p:spTree>
    <p:extLst>
      <p:ext uri="{BB962C8B-B14F-4D97-AF65-F5344CB8AC3E}">
        <p14:creationId xmlns:p14="http://schemas.microsoft.com/office/powerpoint/2010/main" val="112474320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53608534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r>
              <a:rPr lang="cs-CZ"/>
              <a:t>Kliknutím na ikonu přidáte graf.</a:t>
            </a:r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905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4976460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196118636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r>
              <a:rPr lang="cs-CZ"/>
              <a:t>Kliknutím na ikonu přidáte graf.</a:t>
            </a:r>
            <a:endParaRPr lang="cs-CZ" dirty="0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905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731742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9">
            <a:extLst>
              <a:ext uri="{FF2B5EF4-FFF2-40B4-BE49-F238E27FC236}">
                <a16:creationId xmlns:a16="http://schemas.microsoft.com/office/drawing/2014/main" id="{9F893109-3837-1967-4990-41EDCC7DF7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787" y="253404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5279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320243865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  <a:lvl5pPr marL="2057400" indent="-228600">
              <a:buFont typeface="Wingdings" panose="05000000000000000000" pitchFamily="2" charset="2"/>
              <a:buChar char="§"/>
              <a:defRPr/>
            </a:lvl5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r>
              <a:rPr lang="cs-CZ"/>
              <a:t>Kliknutím na ikonu přidáte obrázek.</a:t>
            </a:r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192469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 s fotk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9622243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ástupný text 11">
            <a:extLst>
              <a:ext uri="{FF2B5EF4-FFF2-40B4-BE49-F238E27FC236}">
                <a16:creationId xmlns:a16="http://schemas.microsoft.com/office/drawing/2014/main" id="{AAA198B7-83B3-B629-FB4A-08F345D3D9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44399" y="2297475"/>
            <a:ext cx="7338710" cy="2264586"/>
          </a:xfrm>
        </p:spPr>
        <p:txBody>
          <a:bodyPr wrap="square">
            <a:noAutofit/>
          </a:bodyPr>
          <a:lstStyle>
            <a:lvl1pPr marL="0" indent="0">
              <a:buNone/>
              <a:defRPr sz="360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7565731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9960667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75491" y="1425173"/>
            <a:ext cx="9841018" cy="4007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876605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 modr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CE800A2A-3E57-67A1-9FC5-281F4B15A2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40059" y="2995034"/>
            <a:ext cx="6911881" cy="867930"/>
          </a:xfrm>
        </p:spPr>
        <p:txBody>
          <a:bodyPr>
            <a:spAutoFit/>
          </a:bodyPr>
          <a:lstStyle>
            <a:lvl1pPr marL="0" indent="0">
              <a:buNone/>
              <a:defRPr sz="28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216322492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13.05.2025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940959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ozdělovní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76602905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79A67F-5DE8-F2B4-3423-2F232835C53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24" name="Volný tvar: obrazec 23">
              <a:extLst>
                <a:ext uri="{FF2B5EF4-FFF2-40B4-BE49-F238E27FC236}">
                  <a16:creationId xmlns:a16="http://schemas.microsoft.com/office/drawing/2014/main" id="{D2F943EE-94F2-FEAE-751F-68C16F8C70E6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5" name="Volný tvar: obrazec 24">
              <a:extLst>
                <a:ext uri="{FF2B5EF4-FFF2-40B4-BE49-F238E27FC236}">
                  <a16:creationId xmlns:a16="http://schemas.microsoft.com/office/drawing/2014/main" id="{7432A541-4ECE-B9BA-D289-5EA65630F5E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6" name="Volný tvar: obrazec 25">
              <a:extLst>
                <a:ext uri="{FF2B5EF4-FFF2-40B4-BE49-F238E27FC236}">
                  <a16:creationId xmlns:a16="http://schemas.microsoft.com/office/drawing/2014/main" id="{93082A9C-BB53-3AF7-4878-4160FF2E5D63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B535F71C-1701-6A94-B8BF-016E74F3926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8" name="Volný tvar: obrazec 27">
              <a:extLst>
                <a:ext uri="{FF2B5EF4-FFF2-40B4-BE49-F238E27FC236}">
                  <a16:creationId xmlns:a16="http://schemas.microsoft.com/office/drawing/2014/main" id="{A6E92542-F8EC-D18B-A503-67876A64BF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1" name="Volný tvar: obrazec 30">
              <a:extLst>
                <a:ext uri="{FF2B5EF4-FFF2-40B4-BE49-F238E27FC236}">
                  <a16:creationId xmlns:a16="http://schemas.microsoft.com/office/drawing/2014/main" id="{07BC0644-A972-EAFF-AE26-66E2C69366FE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2" name="Volný tvar: obrazec 31">
              <a:extLst>
                <a:ext uri="{FF2B5EF4-FFF2-40B4-BE49-F238E27FC236}">
                  <a16:creationId xmlns:a16="http://schemas.microsoft.com/office/drawing/2014/main" id="{B579A35E-4B4C-FF39-71FD-5B55CEAFF22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" name="Volný tvar: obrazec 32">
              <a:extLst>
                <a:ext uri="{FF2B5EF4-FFF2-40B4-BE49-F238E27FC236}">
                  <a16:creationId xmlns:a16="http://schemas.microsoft.com/office/drawing/2014/main" id="{6023EBE9-9C75-C316-CD8F-FC5634A25149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" name="Volný tvar: obrazec 33">
              <a:extLst>
                <a:ext uri="{FF2B5EF4-FFF2-40B4-BE49-F238E27FC236}">
                  <a16:creationId xmlns:a16="http://schemas.microsoft.com/office/drawing/2014/main" id="{76DDDEC6-4717-3386-B44F-052148E5632E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" name="Volný tvar: obrazec 34">
              <a:extLst>
                <a:ext uri="{FF2B5EF4-FFF2-40B4-BE49-F238E27FC236}">
                  <a16:creationId xmlns:a16="http://schemas.microsoft.com/office/drawing/2014/main" id="{7A1C3BBC-A7B8-7383-F39C-ABAC8308B8A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" name="Volný tvar: obrazec 35">
              <a:extLst>
                <a:ext uri="{FF2B5EF4-FFF2-40B4-BE49-F238E27FC236}">
                  <a16:creationId xmlns:a16="http://schemas.microsoft.com/office/drawing/2014/main" id="{564403E3-AA92-CE9C-EB8E-AAF2CDED94C9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" name="Volný tvar: obrazec 36">
              <a:extLst>
                <a:ext uri="{FF2B5EF4-FFF2-40B4-BE49-F238E27FC236}">
                  <a16:creationId xmlns:a16="http://schemas.microsoft.com/office/drawing/2014/main" id="{0659051C-D7EF-9CA4-575F-8528903006A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" name="Volný tvar: obrazec 37">
              <a:extLst>
                <a:ext uri="{FF2B5EF4-FFF2-40B4-BE49-F238E27FC236}">
                  <a16:creationId xmlns:a16="http://schemas.microsoft.com/office/drawing/2014/main" id="{3F32326D-2E96-13FE-D6D5-C38611B3667D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" name="Volný tvar: obrazec 38">
              <a:extLst>
                <a:ext uri="{FF2B5EF4-FFF2-40B4-BE49-F238E27FC236}">
                  <a16:creationId xmlns:a16="http://schemas.microsoft.com/office/drawing/2014/main" id="{C794D5CC-4D6D-5A7F-1BE0-FF055D2354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40649777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F6B18D0-DA41-4D0E-98BC-745BE988FE28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cs-CZ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BBFB874-7FBE-4101-B1CB-526AFCBFC428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65323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5C16814E-93D7-8660-9E4B-EF5C17EF945B}"/>
              </a:ext>
            </a:extLst>
          </p:cNvPr>
          <p:cNvGrpSpPr/>
          <p:nvPr userDrawn="1"/>
        </p:nvGrpSpPr>
        <p:grpSpPr>
          <a:xfrm>
            <a:off x="9504000" y="3888000"/>
            <a:ext cx="1270751" cy="2016807"/>
            <a:chOff x="9573906" y="3839890"/>
            <a:chExt cx="1270751" cy="2016807"/>
          </a:xfrm>
        </p:grpSpPr>
        <p:sp>
          <p:nvSpPr>
            <p:cNvPr id="47" name="Rovnoramenný trojúhelník 4">
              <a:extLst>
                <a:ext uri="{FF2B5EF4-FFF2-40B4-BE49-F238E27FC236}">
                  <a16:creationId xmlns:a16="http://schemas.microsoft.com/office/drawing/2014/main" id="{C5474CA9-DC43-C5C2-60B4-16339D814A8C}"/>
                </a:ext>
              </a:extLst>
            </p:cNvPr>
            <p:cNvSpPr/>
            <p:nvPr userDrawn="1"/>
          </p:nvSpPr>
          <p:spPr>
            <a:xfrm rot="1106797">
              <a:off x="9882197" y="3839890"/>
              <a:ext cx="962460" cy="1369198"/>
            </a:xfrm>
            <a:prstGeom prst="triangle">
              <a:avLst>
                <a:gd name="adj" fmla="val 58782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48" name="Skupina 47">
              <a:extLst>
                <a:ext uri="{FF2B5EF4-FFF2-40B4-BE49-F238E27FC236}">
                  <a16:creationId xmlns:a16="http://schemas.microsoft.com/office/drawing/2014/main" id="{C8CEA53F-7430-B159-526A-7A9F3A1D7EDB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9" name="Ovál 22">
                <a:extLst>
                  <a:ext uri="{FF2B5EF4-FFF2-40B4-BE49-F238E27FC236}">
                    <a16:creationId xmlns:a16="http://schemas.microsoft.com/office/drawing/2014/main" id="{4BA847E0-413E-514E-A6AF-56E616FAF048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50" name="Ovál 23">
                <a:extLst>
                  <a:ext uri="{FF2B5EF4-FFF2-40B4-BE49-F238E27FC236}">
                    <a16:creationId xmlns:a16="http://schemas.microsoft.com/office/drawing/2014/main" id="{88A794EE-DDBB-9DBE-6259-495A40034396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grpSp>
        <p:nvGrpSpPr>
          <p:cNvPr id="2" name="Skupina 1">
            <a:extLst>
              <a:ext uri="{FF2B5EF4-FFF2-40B4-BE49-F238E27FC236}">
                <a16:creationId xmlns:a16="http://schemas.microsoft.com/office/drawing/2014/main" id="{8CAFD279-737F-7CC8-355E-A876A8AACBA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608400" y="5069760"/>
            <a:ext cx="824351" cy="594000"/>
            <a:chOff x="6152149" y="3638168"/>
            <a:chExt cx="1913285" cy="1378648"/>
          </a:xfrm>
          <a:noFill/>
        </p:grpSpPr>
        <p:sp>
          <p:nvSpPr>
            <p:cNvPr id="52" name="Volný tvar: obrazec 51">
              <a:extLst>
                <a:ext uri="{FF2B5EF4-FFF2-40B4-BE49-F238E27FC236}">
                  <a16:creationId xmlns:a16="http://schemas.microsoft.com/office/drawing/2014/main" id="{C88A9181-2B03-9EEA-7996-CB9E236CE8D1}"/>
                </a:ext>
              </a:extLst>
            </p:cNvPr>
            <p:cNvSpPr/>
            <p:nvPr userDrawn="1"/>
          </p:nvSpPr>
          <p:spPr>
            <a:xfrm>
              <a:off x="6875573" y="3638168"/>
              <a:ext cx="458152" cy="493775"/>
            </a:xfrm>
            <a:custGeom>
              <a:avLst/>
              <a:gdLst>
                <a:gd name="connsiteX0" fmla="*/ 24670 w 458152"/>
                <a:gd name="connsiteY0" fmla="*/ 334137 h 493775"/>
                <a:gd name="connsiteX1" fmla="*/ 25337 w 458152"/>
                <a:gd name="connsiteY1" fmla="*/ 325088 h 493775"/>
                <a:gd name="connsiteX2" fmla="*/ 24384 w 458152"/>
                <a:gd name="connsiteY2" fmla="*/ 317945 h 493775"/>
                <a:gd name="connsiteX3" fmla="*/ 27241 w 458152"/>
                <a:gd name="connsiteY3" fmla="*/ 312039 h 493775"/>
                <a:gd name="connsiteX4" fmla="*/ 30671 w 458152"/>
                <a:gd name="connsiteY4" fmla="*/ 309848 h 493775"/>
                <a:gd name="connsiteX5" fmla="*/ 27908 w 458152"/>
                <a:gd name="connsiteY5" fmla="*/ 302990 h 493775"/>
                <a:gd name="connsiteX6" fmla="*/ 20955 w 458152"/>
                <a:gd name="connsiteY6" fmla="*/ 305657 h 493775"/>
                <a:gd name="connsiteX7" fmla="*/ 17145 w 458152"/>
                <a:gd name="connsiteY7" fmla="*/ 304324 h 493775"/>
                <a:gd name="connsiteX8" fmla="*/ 14668 w 458152"/>
                <a:gd name="connsiteY8" fmla="*/ 299275 h 493775"/>
                <a:gd name="connsiteX9" fmla="*/ 19526 w 458152"/>
                <a:gd name="connsiteY9" fmla="*/ 294989 h 493775"/>
                <a:gd name="connsiteX10" fmla="*/ 15430 w 458152"/>
                <a:gd name="connsiteY10" fmla="*/ 291941 h 493775"/>
                <a:gd name="connsiteX11" fmla="*/ 16573 w 458152"/>
                <a:gd name="connsiteY11" fmla="*/ 286321 h 493775"/>
                <a:gd name="connsiteX12" fmla="*/ 21717 w 458152"/>
                <a:gd name="connsiteY12" fmla="*/ 283845 h 493775"/>
                <a:gd name="connsiteX13" fmla="*/ 11049 w 458152"/>
                <a:gd name="connsiteY13" fmla="*/ 272510 h 493775"/>
                <a:gd name="connsiteX14" fmla="*/ 11716 w 458152"/>
                <a:gd name="connsiteY14" fmla="*/ 263366 h 493775"/>
                <a:gd name="connsiteX15" fmla="*/ 14573 w 458152"/>
                <a:gd name="connsiteY15" fmla="*/ 257556 h 493775"/>
                <a:gd name="connsiteX16" fmla="*/ 22860 w 458152"/>
                <a:gd name="connsiteY16" fmla="*/ 251079 h 493775"/>
                <a:gd name="connsiteX17" fmla="*/ 25717 w 458152"/>
                <a:gd name="connsiteY17" fmla="*/ 245173 h 493775"/>
                <a:gd name="connsiteX18" fmla="*/ 18955 w 458152"/>
                <a:gd name="connsiteY18" fmla="*/ 235267 h 493775"/>
                <a:gd name="connsiteX19" fmla="*/ 32575 w 458152"/>
                <a:gd name="connsiteY19" fmla="*/ 228029 h 493775"/>
                <a:gd name="connsiteX20" fmla="*/ 33242 w 458152"/>
                <a:gd name="connsiteY20" fmla="*/ 218884 h 493775"/>
                <a:gd name="connsiteX21" fmla="*/ 26003 w 458152"/>
                <a:gd name="connsiteY21" fmla="*/ 219742 h 493775"/>
                <a:gd name="connsiteX22" fmla="*/ 22003 w 458152"/>
                <a:gd name="connsiteY22" fmla="*/ 216694 h 493775"/>
                <a:gd name="connsiteX23" fmla="*/ 23336 w 458152"/>
                <a:gd name="connsiteY23" fmla="*/ 212884 h 493775"/>
                <a:gd name="connsiteX24" fmla="*/ 26194 w 458152"/>
                <a:gd name="connsiteY24" fmla="*/ 207073 h 493775"/>
                <a:gd name="connsiteX25" fmla="*/ 20764 w 458152"/>
                <a:gd name="connsiteY25" fmla="*/ 207835 h 493775"/>
                <a:gd name="connsiteX26" fmla="*/ 21241 w 458152"/>
                <a:gd name="connsiteY26" fmla="*/ 211360 h 493775"/>
                <a:gd name="connsiteX27" fmla="*/ 17431 w 458152"/>
                <a:gd name="connsiteY27" fmla="*/ 210026 h 493775"/>
                <a:gd name="connsiteX28" fmla="*/ 9239 w 458152"/>
                <a:gd name="connsiteY28" fmla="*/ 203835 h 493775"/>
                <a:gd name="connsiteX29" fmla="*/ 6763 w 458152"/>
                <a:gd name="connsiteY29" fmla="*/ 198787 h 493775"/>
                <a:gd name="connsiteX30" fmla="*/ 8382 w 458152"/>
                <a:gd name="connsiteY30" fmla="*/ 196787 h 493775"/>
                <a:gd name="connsiteX31" fmla="*/ 7906 w 458152"/>
                <a:gd name="connsiteY31" fmla="*/ 193167 h 493775"/>
                <a:gd name="connsiteX32" fmla="*/ 0 w 458152"/>
                <a:gd name="connsiteY32" fmla="*/ 188785 h 493775"/>
                <a:gd name="connsiteX33" fmla="*/ 1524 w 458152"/>
                <a:gd name="connsiteY33" fmla="*/ 186785 h 493775"/>
                <a:gd name="connsiteX34" fmla="*/ 8763 w 458152"/>
                <a:gd name="connsiteY34" fmla="*/ 185833 h 493775"/>
                <a:gd name="connsiteX35" fmla="*/ 12763 w 458152"/>
                <a:gd name="connsiteY35" fmla="*/ 188881 h 493775"/>
                <a:gd name="connsiteX36" fmla="*/ 17812 w 458152"/>
                <a:gd name="connsiteY36" fmla="*/ 199072 h 493775"/>
                <a:gd name="connsiteX37" fmla="*/ 28384 w 458152"/>
                <a:gd name="connsiteY37" fmla="*/ 195929 h 493775"/>
                <a:gd name="connsiteX38" fmla="*/ 31528 w 458152"/>
                <a:gd name="connsiteY38" fmla="*/ 191929 h 493775"/>
                <a:gd name="connsiteX39" fmla="*/ 31051 w 458152"/>
                <a:gd name="connsiteY39" fmla="*/ 188309 h 493775"/>
                <a:gd name="connsiteX40" fmla="*/ 35909 w 458152"/>
                <a:gd name="connsiteY40" fmla="*/ 184023 h 493775"/>
                <a:gd name="connsiteX41" fmla="*/ 43529 w 458152"/>
                <a:gd name="connsiteY41" fmla="*/ 172212 h 493775"/>
                <a:gd name="connsiteX42" fmla="*/ 48863 w 458152"/>
                <a:gd name="connsiteY42" fmla="*/ 171450 h 493775"/>
                <a:gd name="connsiteX43" fmla="*/ 57531 w 458152"/>
                <a:gd name="connsiteY43" fmla="*/ 154019 h 493775"/>
                <a:gd name="connsiteX44" fmla="*/ 54292 w 458152"/>
                <a:gd name="connsiteY44" fmla="*/ 143542 h 493775"/>
                <a:gd name="connsiteX45" fmla="*/ 49339 w 458152"/>
                <a:gd name="connsiteY45" fmla="*/ 133350 h 493775"/>
                <a:gd name="connsiteX46" fmla="*/ 36481 w 458152"/>
                <a:gd name="connsiteY46" fmla="*/ 133159 h 493775"/>
                <a:gd name="connsiteX47" fmla="*/ 34480 w 458152"/>
                <a:gd name="connsiteY47" fmla="*/ 131635 h 493775"/>
                <a:gd name="connsiteX48" fmla="*/ 29051 w 458152"/>
                <a:gd name="connsiteY48" fmla="*/ 132397 h 493775"/>
                <a:gd name="connsiteX49" fmla="*/ 28575 w 458152"/>
                <a:gd name="connsiteY49" fmla="*/ 128778 h 493775"/>
                <a:gd name="connsiteX50" fmla="*/ 22955 w 458152"/>
                <a:gd name="connsiteY50" fmla="*/ 127730 h 493775"/>
                <a:gd name="connsiteX51" fmla="*/ 22765 w 458152"/>
                <a:gd name="connsiteY51" fmla="*/ 126016 h 493775"/>
                <a:gd name="connsiteX52" fmla="*/ 18955 w 458152"/>
                <a:gd name="connsiteY52" fmla="*/ 124682 h 493775"/>
                <a:gd name="connsiteX53" fmla="*/ 18193 w 458152"/>
                <a:gd name="connsiteY53" fmla="*/ 119348 h 493775"/>
                <a:gd name="connsiteX54" fmla="*/ 16192 w 458152"/>
                <a:gd name="connsiteY54" fmla="*/ 117729 h 493775"/>
                <a:gd name="connsiteX55" fmla="*/ 15716 w 458152"/>
                <a:gd name="connsiteY55" fmla="*/ 114205 h 493775"/>
                <a:gd name="connsiteX56" fmla="*/ 24670 w 458152"/>
                <a:gd name="connsiteY56" fmla="*/ 112967 h 493775"/>
                <a:gd name="connsiteX57" fmla="*/ 26003 w 458152"/>
                <a:gd name="connsiteY57" fmla="*/ 109156 h 493775"/>
                <a:gd name="connsiteX58" fmla="*/ 30480 w 458152"/>
                <a:gd name="connsiteY58" fmla="*/ 101346 h 493775"/>
                <a:gd name="connsiteX59" fmla="*/ 29337 w 458152"/>
                <a:gd name="connsiteY59" fmla="*/ 92488 h 493775"/>
                <a:gd name="connsiteX60" fmla="*/ 31337 w 458152"/>
                <a:gd name="connsiteY60" fmla="*/ 94012 h 493775"/>
                <a:gd name="connsiteX61" fmla="*/ 32671 w 458152"/>
                <a:gd name="connsiteY61" fmla="*/ 90202 h 493775"/>
                <a:gd name="connsiteX62" fmla="*/ 33242 w 458152"/>
                <a:gd name="connsiteY62" fmla="*/ 81058 h 493775"/>
                <a:gd name="connsiteX63" fmla="*/ 30766 w 458152"/>
                <a:gd name="connsiteY63" fmla="*/ 75914 h 493775"/>
                <a:gd name="connsiteX64" fmla="*/ 34576 w 458152"/>
                <a:gd name="connsiteY64" fmla="*/ 77248 h 493775"/>
                <a:gd name="connsiteX65" fmla="*/ 39338 w 458152"/>
                <a:gd name="connsiteY65" fmla="*/ 85630 h 493775"/>
                <a:gd name="connsiteX66" fmla="*/ 46768 w 458152"/>
                <a:gd name="connsiteY66" fmla="*/ 86487 h 493775"/>
                <a:gd name="connsiteX67" fmla="*/ 45815 w 458152"/>
                <a:gd name="connsiteY67" fmla="*/ 79343 h 493775"/>
                <a:gd name="connsiteX68" fmla="*/ 55626 w 458152"/>
                <a:gd name="connsiteY68" fmla="*/ 70866 h 493775"/>
                <a:gd name="connsiteX69" fmla="*/ 52673 w 458152"/>
                <a:gd name="connsiteY69" fmla="*/ 62103 h 493775"/>
                <a:gd name="connsiteX70" fmla="*/ 55626 w 458152"/>
                <a:gd name="connsiteY70" fmla="*/ 56388 h 493775"/>
                <a:gd name="connsiteX71" fmla="*/ 61436 w 458152"/>
                <a:gd name="connsiteY71" fmla="*/ 59150 h 493775"/>
                <a:gd name="connsiteX72" fmla="*/ 68389 w 458152"/>
                <a:gd name="connsiteY72" fmla="*/ 56483 h 493775"/>
                <a:gd name="connsiteX73" fmla="*/ 71247 w 458152"/>
                <a:gd name="connsiteY73" fmla="*/ 50673 h 493775"/>
                <a:gd name="connsiteX74" fmla="*/ 75152 w 458152"/>
                <a:gd name="connsiteY74" fmla="*/ 51911 h 493775"/>
                <a:gd name="connsiteX75" fmla="*/ 74866 w 458152"/>
                <a:gd name="connsiteY75" fmla="*/ 50197 h 493775"/>
                <a:gd name="connsiteX76" fmla="*/ 82772 w 458152"/>
                <a:gd name="connsiteY76" fmla="*/ 54578 h 493775"/>
                <a:gd name="connsiteX77" fmla="*/ 80581 w 458152"/>
                <a:gd name="connsiteY77" fmla="*/ 65722 h 493775"/>
                <a:gd name="connsiteX78" fmla="*/ 82391 w 458152"/>
                <a:gd name="connsiteY78" fmla="*/ 65532 h 493775"/>
                <a:gd name="connsiteX79" fmla="*/ 87249 w 458152"/>
                <a:gd name="connsiteY79" fmla="*/ 61150 h 493775"/>
                <a:gd name="connsiteX80" fmla="*/ 91154 w 458152"/>
                <a:gd name="connsiteY80" fmla="*/ 62484 h 493775"/>
                <a:gd name="connsiteX81" fmla="*/ 94202 w 458152"/>
                <a:gd name="connsiteY81" fmla="*/ 58483 h 493775"/>
                <a:gd name="connsiteX82" fmla="*/ 103441 w 458152"/>
                <a:gd name="connsiteY82" fmla="*/ 59055 h 493775"/>
                <a:gd name="connsiteX83" fmla="*/ 116681 w 458152"/>
                <a:gd name="connsiteY83" fmla="*/ 48292 h 493775"/>
                <a:gd name="connsiteX84" fmla="*/ 120301 w 458152"/>
                <a:gd name="connsiteY84" fmla="*/ 47816 h 493775"/>
                <a:gd name="connsiteX85" fmla="*/ 129064 w 458152"/>
                <a:gd name="connsiteY85" fmla="*/ 59341 h 493775"/>
                <a:gd name="connsiteX86" fmla="*/ 132874 w 458152"/>
                <a:gd name="connsiteY86" fmla="*/ 60579 h 493775"/>
                <a:gd name="connsiteX87" fmla="*/ 136303 w 458152"/>
                <a:gd name="connsiteY87" fmla="*/ 58388 h 493775"/>
                <a:gd name="connsiteX88" fmla="*/ 138303 w 458152"/>
                <a:gd name="connsiteY88" fmla="*/ 59912 h 493775"/>
                <a:gd name="connsiteX89" fmla="*/ 143923 w 458152"/>
                <a:gd name="connsiteY89" fmla="*/ 60960 h 493775"/>
                <a:gd name="connsiteX90" fmla="*/ 143446 w 458152"/>
                <a:gd name="connsiteY90" fmla="*/ 57436 h 493775"/>
                <a:gd name="connsiteX91" fmla="*/ 158305 w 458152"/>
                <a:gd name="connsiteY91" fmla="*/ 59055 h 493775"/>
                <a:gd name="connsiteX92" fmla="*/ 161639 w 458152"/>
                <a:gd name="connsiteY92" fmla="*/ 56769 h 493775"/>
                <a:gd name="connsiteX93" fmla="*/ 163925 w 458152"/>
                <a:gd name="connsiteY93" fmla="*/ 60103 h 493775"/>
                <a:gd name="connsiteX94" fmla="*/ 167259 w 458152"/>
                <a:gd name="connsiteY94" fmla="*/ 57912 h 493775"/>
                <a:gd name="connsiteX95" fmla="*/ 164782 w 458152"/>
                <a:gd name="connsiteY95" fmla="*/ 52768 h 493775"/>
                <a:gd name="connsiteX96" fmla="*/ 164021 w 458152"/>
                <a:gd name="connsiteY96" fmla="*/ 47434 h 493775"/>
                <a:gd name="connsiteX97" fmla="*/ 168497 w 458152"/>
                <a:gd name="connsiteY97" fmla="*/ 39624 h 493775"/>
                <a:gd name="connsiteX98" fmla="*/ 168021 w 458152"/>
                <a:gd name="connsiteY98" fmla="*/ 36004 h 493775"/>
                <a:gd name="connsiteX99" fmla="*/ 169545 w 458152"/>
                <a:gd name="connsiteY99" fmla="*/ 34004 h 493775"/>
                <a:gd name="connsiteX100" fmla="*/ 168878 w 458152"/>
                <a:gd name="connsiteY100" fmla="*/ 28670 h 493775"/>
                <a:gd name="connsiteX101" fmla="*/ 167449 w 458152"/>
                <a:gd name="connsiteY101" fmla="*/ 17907 h 493775"/>
                <a:gd name="connsiteX102" fmla="*/ 174212 w 458152"/>
                <a:gd name="connsiteY102" fmla="*/ 13430 h 493775"/>
                <a:gd name="connsiteX103" fmla="*/ 171736 w 458152"/>
                <a:gd name="connsiteY103" fmla="*/ 8382 h 493775"/>
                <a:gd name="connsiteX104" fmla="*/ 176879 w 458152"/>
                <a:gd name="connsiteY104" fmla="*/ 5810 h 493775"/>
                <a:gd name="connsiteX105" fmla="*/ 182213 w 458152"/>
                <a:gd name="connsiteY105" fmla="*/ 5143 h 493775"/>
                <a:gd name="connsiteX106" fmla="*/ 184499 w 458152"/>
                <a:gd name="connsiteY106" fmla="*/ 8477 h 493775"/>
                <a:gd name="connsiteX107" fmla="*/ 188119 w 458152"/>
                <a:gd name="connsiteY107" fmla="*/ 8001 h 493775"/>
                <a:gd name="connsiteX108" fmla="*/ 192976 w 458152"/>
                <a:gd name="connsiteY108" fmla="*/ 3715 h 493775"/>
                <a:gd name="connsiteX109" fmla="*/ 195739 w 458152"/>
                <a:gd name="connsiteY109" fmla="*/ 10573 h 493775"/>
                <a:gd name="connsiteX110" fmla="*/ 205454 w 458152"/>
                <a:gd name="connsiteY110" fmla="*/ 14764 h 493775"/>
                <a:gd name="connsiteX111" fmla="*/ 210312 w 458152"/>
                <a:gd name="connsiteY111" fmla="*/ 10477 h 493775"/>
                <a:gd name="connsiteX112" fmla="*/ 214408 w 458152"/>
                <a:gd name="connsiteY112" fmla="*/ 13621 h 493775"/>
                <a:gd name="connsiteX113" fmla="*/ 219837 w 458152"/>
                <a:gd name="connsiteY113" fmla="*/ 12859 h 493775"/>
                <a:gd name="connsiteX114" fmla="*/ 220028 w 458152"/>
                <a:gd name="connsiteY114" fmla="*/ 14668 h 493775"/>
                <a:gd name="connsiteX115" fmla="*/ 221837 w 458152"/>
                <a:gd name="connsiteY115" fmla="*/ 14383 h 493775"/>
                <a:gd name="connsiteX116" fmla="*/ 230314 w 458152"/>
                <a:gd name="connsiteY116" fmla="*/ 9620 h 493775"/>
                <a:gd name="connsiteX117" fmla="*/ 233934 w 458152"/>
                <a:gd name="connsiteY117" fmla="*/ 9144 h 493775"/>
                <a:gd name="connsiteX118" fmla="*/ 231934 w 458152"/>
                <a:gd name="connsiteY118" fmla="*/ 7620 h 493775"/>
                <a:gd name="connsiteX119" fmla="*/ 232981 w 458152"/>
                <a:gd name="connsiteY119" fmla="*/ 2000 h 493775"/>
                <a:gd name="connsiteX120" fmla="*/ 234601 w 458152"/>
                <a:gd name="connsiteY120" fmla="*/ 0 h 493775"/>
                <a:gd name="connsiteX121" fmla="*/ 247840 w 458152"/>
                <a:gd name="connsiteY121" fmla="*/ 3715 h 493775"/>
                <a:gd name="connsiteX122" fmla="*/ 262509 w 458152"/>
                <a:gd name="connsiteY122" fmla="*/ 18097 h 493775"/>
                <a:gd name="connsiteX123" fmla="*/ 270605 w 458152"/>
                <a:gd name="connsiteY123" fmla="*/ 9811 h 493775"/>
                <a:gd name="connsiteX124" fmla="*/ 280035 w 458152"/>
                <a:gd name="connsiteY124" fmla="*/ 12192 h 493775"/>
                <a:gd name="connsiteX125" fmla="*/ 279559 w 458152"/>
                <a:gd name="connsiteY125" fmla="*/ 8572 h 493775"/>
                <a:gd name="connsiteX126" fmla="*/ 273939 w 458152"/>
                <a:gd name="connsiteY126" fmla="*/ 7525 h 493775"/>
                <a:gd name="connsiteX127" fmla="*/ 275463 w 458152"/>
                <a:gd name="connsiteY127" fmla="*/ 5429 h 493775"/>
                <a:gd name="connsiteX128" fmla="*/ 287179 w 458152"/>
                <a:gd name="connsiteY128" fmla="*/ 11239 h 493775"/>
                <a:gd name="connsiteX129" fmla="*/ 290989 w 458152"/>
                <a:gd name="connsiteY129" fmla="*/ 12478 h 493775"/>
                <a:gd name="connsiteX130" fmla="*/ 294418 w 458152"/>
                <a:gd name="connsiteY130" fmla="*/ 10192 h 493775"/>
                <a:gd name="connsiteX131" fmla="*/ 298228 w 458152"/>
                <a:gd name="connsiteY131" fmla="*/ 11525 h 493775"/>
                <a:gd name="connsiteX132" fmla="*/ 303086 w 458152"/>
                <a:gd name="connsiteY132" fmla="*/ 7239 h 493775"/>
                <a:gd name="connsiteX133" fmla="*/ 301562 w 458152"/>
                <a:gd name="connsiteY133" fmla="*/ 9334 h 493775"/>
                <a:gd name="connsiteX134" fmla="*/ 320421 w 458152"/>
                <a:gd name="connsiteY134" fmla="*/ 14002 h 493775"/>
                <a:gd name="connsiteX135" fmla="*/ 323469 w 458152"/>
                <a:gd name="connsiteY135" fmla="*/ 22670 h 493775"/>
                <a:gd name="connsiteX136" fmla="*/ 328803 w 458152"/>
                <a:gd name="connsiteY136" fmla="*/ 22003 h 493775"/>
                <a:gd name="connsiteX137" fmla="*/ 330613 w 458152"/>
                <a:gd name="connsiteY137" fmla="*/ 21717 h 493775"/>
                <a:gd name="connsiteX138" fmla="*/ 354044 w 458152"/>
                <a:gd name="connsiteY138" fmla="*/ 33147 h 493775"/>
                <a:gd name="connsiteX139" fmla="*/ 359664 w 458152"/>
                <a:gd name="connsiteY139" fmla="*/ 34195 h 493775"/>
                <a:gd name="connsiteX140" fmla="*/ 371856 w 458152"/>
                <a:gd name="connsiteY140" fmla="*/ 43529 h 493775"/>
                <a:gd name="connsiteX141" fmla="*/ 381381 w 458152"/>
                <a:gd name="connsiteY141" fmla="*/ 45910 h 493775"/>
                <a:gd name="connsiteX142" fmla="*/ 400812 w 458152"/>
                <a:gd name="connsiteY142" fmla="*/ 41434 h 493775"/>
                <a:gd name="connsiteX143" fmla="*/ 401098 w 458152"/>
                <a:gd name="connsiteY143" fmla="*/ 43243 h 493775"/>
                <a:gd name="connsiteX144" fmla="*/ 394145 w 458152"/>
                <a:gd name="connsiteY144" fmla="*/ 46006 h 493775"/>
                <a:gd name="connsiteX145" fmla="*/ 392811 w 458152"/>
                <a:gd name="connsiteY145" fmla="*/ 49816 h 493775"/>
                <a:gd name="connsiteX146" fmla="*/ 389477 w 458152"/>
                <a:gd name="connsiteY146" fmla="*/ 52006 h 493775"/>
                <a:gd name="connsiteX147" fmla="*/ 387667 w 458152"/>
                <a:gd name="connsiteY147" fmla="*/ 52292 h 493775"/>
                <a:gd name="connsiteX148" fmla="*/ 386620 w 458152"/>
                <a:gd name="connsiteY148" fmla="*/ 57817 h 493775"/>
                <a:gd name="connsiteX149" fmla="*/ 390430 w 458152"/>
                <a:gd name="connsiteY149" fmla="*/ 59150 h 493775"/>
                <a:gd name="connsiteX150" fmla="*/ 395192 w 458152"/>
                <a:gd name="connsiteY150" fmla="*/ 67627 h 493775"/>
                <a:gd name="connsiteX151" fmla="*/ 399002 w 458152"/>
                <a:gd name="connsiteY151" fmla="*/ 68961 h 493775"/>
                <a:gd name="connsiteX152" fmla="*/ 397955 w 458152"/>
                <a:gd name="connsiteY152" fmla="*/ 74485 h 493775"/>
                <a:gd name="connsiteX153" fmla="*/ 390715 w 458152"/>
                <a:gd name="connsiteY153" fmla="*/ 75438 h 493775"/>
                <a:gd name="connsiteX154" fmla="*/ 382048 w 458152"/>
                <a:gd name="connsiteY154" fmla="*/ 78391 h 493775"/>
                <a:gd name="connsiteX155" fmla="*/ 379952 w 458152"/>
                <a:gd name="connsiteY155" fmla="*/ 76867 h 493775"/>
                <a:gd name="connsiteX156" fmla="*/ 377476 w 458152"/>
                <a:gd name="connsiteY156" fmla="*/ 71723 h 493775"/>
                <a:gd name="connsiteX157" fmla="*/ 371570 w 458152"/>
                <a:gd name="connsiteY157" fmla="*/ 68866 h 493775"/>
                <a:gd name="connsiteX158" fmla="*/ 368237 w 458152"/>
                <a:gd name="connsiteY158" fmla="*/ 71152 h 493775"/>
                <a:gd name="connsiteX159" fmla="*/ 365760 w 458152"/>
                <a:gd name="connsiteY159" fmla="*/ 66104 h 493775"/>
                <a:gd name="connsiteX160" fmla="*/ 364617 w 458152"/>
                <a:gd name="connsiteY160" fmla="*/ 71628 h 493775"/>
                <a:gd name="connsiteX161" fmla="*/ 362426 w 458152"/>
                <a:gd name="connsiteY161" fmla="*/ 68294 h 493775"/>
                <a:gd name="connsiteX162" fmla="*/ 354711 w 458152"/>
                <a:gd name="connsiteY162" fmla="*/ 65722 h 493775"/>
                <a:gd name="connsiteX163" fmla="*/ 348424 w 458152"/>
                <a:gd name="connsiteY163" fmla="*/ 59246 h 493775"/>
                <a:gd name="connsiteX164" fmla="*/ 351187 w 458152"/>
                <a:gd name="connsiteY164" fmla="*/ 66199 h 493775"/>
                <a:gd name="connsiteX165" fmla="*/ 349377 w 458152"/>
                <a:gd name="connsiteY165" fmla="*/ 66389 h 493775"/>
                <a:gd name="connsiteX166" fmla="*/ 350044 w 458152"/>
                <a:gd name="connsiteY166" fmla="*/ 71723 h 493775"/>
                <a:gd name="connsiteX167" fmla="*/ 346615 w 458152"/>
                <a:gd name="connsiteY167" fmla="*/ 74009 h 493775"/>
                <a:gd name="connsiteX168" fmla="*/ 346900 w 458152"/>
                <a:gd name="connsiteY168" fmla="*/ 75819 h 493775"/>
                <a:gd name="connsiteX169" fmla="*/ 349853 w 458152"/>
                <a:gd name="connsiteY169" fmla="*/ 84487 h 493775"/>
                <a:gd name="connsiteX170" fmla="*/ 348805 w 458152"/>
                <a:gd name="connsiteY170" fmla="*/ 90011 h 493775"/>
                <a:gd name="connsiteX171" fmla="*/ 350806 w 458152"/>
                <a:gd name="connsiteY171" fmla="*/ 91630 h 493775"/>
                <a:gd name="connsiteX172" fmla="*/ 356235 w 458152"/>
                <a:gd name="connsiteY172" fmla="*/ 90868 h 493775"/>
                <a:gd name="connsiteX173" fmla="*/ 354711 w 458152"/>
                <a:gd name="connsiteY173" fmla="*/ 92869 h 493775"/>
                <a:gd name="connsiteX174" fmla="*/ 355187 w 458152"/>
                <a:gd name="connsiteY174" fmla="*/ 96488 h 493775"/>
                <a:gd name="connsiteX175" fmla="*/ 352044 w 458152"/>
                <a:gd name="connsiteY175" fmla="*/ 100489 h 493775"/>
                <a:gd name="connsiteX176" fmla="*/ 349377 w 458152"/>
                <a:gd name="connsiteY176" fmla="*/ 108109 h 493775"/>
                <a:gd name="connsiteX177" fmla="*/ 344424 w 458152"/>
                <a:gd name="connsiteY177" fmla="*/ 112395 h 493775"/>
                <a:gd name="connsiteX178" fmla="*/ 341852 w 458152"/>
                <a:gd name="connsiteY178" fmla="*/ 120015 h 493775"/>
                <a:gd name="connsiteX179" fmla="*/ 350996 w 458152"/>
                <a:gd name="connsiteY179" fmla="*/ 120587 h 493775"/>
                <a:gd name="connsiteX180" fmla="*/ 359759 w 458152"/>
                <a:gd name="connsiteY180" fmla="*/ 117634 h 493775"/>
                <a:gd name="connsiteX181" fmla="*/ 362045 w 458152"/>
                <a:gd name="connsiteY181" fmla="*/ 120967 h 493775"/>
                <a:gd name="connsiteX182" fmla="*/ 369189 w 458152"/>
                <a:gd name="connsiteY182" fmla="*/ 120015 h 493775"/>
                <a:gd name="connsiteX183" fmla="*/ 372808 w 458152"/>
                <a:gd name="connsiteY183" fmla="*/ 119539 h 493775"/>
                <a:gd name="connsiteX184" fmla="*/ 382048 w 458152"/>
                <a:gd name="connsiteY184" fmla="*/ 120110 h 493775"/>
                <a:gd name="connsiteX185" fmla="*/ 384524 w 458152"/>
                <a:gd name="connsiteY185" fmla="*/ 125254 h 493775"/>
                <a:gd name="connsiteX186" fmla="*/ 394430 w 458152"/>
                <a:gd name="connsiteY186" fmla="*/ 131159 h 493775"/>
                <a:gd name="connsiteX187" fmla="*/ 405479 w 458152"/>
                <a:gd name="connsiteY187" fmla="*/ 131540 h 493775"/>
                <a:gd name="connsiteX188" fmla="*/ 407003 w 458152"/>
                <a:gd name="connsiteY188" fmla="*/ 129540 h 493775"/>
                <a:gd name="connsiteX189" fmla="*/ 409289 w 458152"/>
                <a:gd name="connsiteY189" fmla="*/ 132779 h 493775"/>
                <a:gd name="connsiteX190" fmla="*/ 412432 w 458152"/>
                <a:gd name="connsiteY190" fmla="*/ 128778 h 493775"/>
                <a:gd name="connsiteX191" fmla="*/ 412623 w 458152"/>
                <a:gd name="connsiteY191" fmla="*/ 130588 h 493775"/>
                <a:gd name="connsiteX192" fmla="*/ 418052 w 458152"/>
                <a:gd name="connsiteY192" fmla="*/ 129826 h 493775"/>
                <a:gd name="connsiteX193" fmla="*/ 418529 w 458152"/>
                <a:gd name="connsiteY193" fmla="*/ 133445 h 493775"/>
                <a:gd name="connsiteX194" fmla="*/ 423481 w 458152"/>
                <a:gd name="connsiteY194" fmla="*/ 129159 h 493775"/>
                <a:gd name="connsiteX195" fmla="*/ 427291 w 458152"/>
                <a:gd name="connsiteY195" fmla="*/ 130397 h 493775"/>
                <a:gd name="connsiteX196" fmla="*/ 429292 w 458152"/>
                <a:gd name="connsiteY196" fmla="*/ 132017 h 493775"/>
                <a:gd name="connsiteX197" fmla="*/ 425958 w 458152"/>
                <a:gd name="connsiteY197" fmla="*/ 134207 h 493775"/>
                <a:gd name="connsiteX198" fmla="*/ 416909 w 458152"/>
                <a:gd name="connsiteY198" fmla="*/ 135446 h 493775"/>
                <a:gd name="connsiteX199" fmla="*/ 412909 w 458152"/>
                <a:gd name="connsiteY199" fmla="*/ 132302 h 493775"/>
                <a:gd name="connsiteX200" fmla="*/ 405955 w 458152"/>
                <a:gd name="connsiteY200" fmla="*/ 135064 h 493775"/>
                <a:gd name="connsiteX201" fmla="*/ 399955 w 458152"/>
                <a:gd name="connsiteY201" fmla="*/ 144971 h 493775"/>
                <a:gd name="connsiteX202" fmla="*/ 403765 w 458152"/>
                <a:gd name="connsiteY202" fmla="*/ 146209 h 493775"/>
                <a:gd name="connsiteX203" fmla="*/ 405193 w 458152"/>
                <a:gd name="connsiteY203" fmla="*/ 156972 h 493775"/>
                <a:gd name="connsiteX204" fmla="*/ 403670 w 458152"/>
                <a:gd name="connsiteY204" fmla="*/ 158972 h 493775"/>
                <a:gd name="connsiteX205" fmla="*/ 398431 w 458152"/>
                <a:gd name="connsiteY205" fmla="*/ 161449 h 493775"/>
                <a:gd name="connsiteX206" fmla="*/ 392811 w 458152"/>
                <a:gd name="connsiteY206" fmla="*/ 160401 h 493775"/>
                <a:gd name="connsiteX207" fmla="*/ 387953 w 458152"/>
                <a:gd name="connsiteY207" fmla="*/ 164687 h 493775"/>
                <a:gd name="connsiteX208" fmla="*/ 390430 w 458152"/>
                <a:gd name="connsiteY208" fmla="*/ 169735 h 493775"/>
                <a:gd name="connsiteX209" fmla="*/ 384905 w 458152"/>
                <a:gd name="connsiteY209" fmla="*/ 183166 h 493775"/>
                <a:gd name="connsiteX210" fmla="*/ 391192 w 458152"/>
                <a:gd name="connsiteY210" fmla="*/ 189643 h 493775"/>
                <a:gd name="connsiteX211" fmla="*/ 390144 w 458152"/>
                <a:gd name="connsiteY211" fmla="*/ 195167 h 493775"/>
                <a:gd name="connsiteX212" fmla="*/ 394430 w 458152"/>
                <a:gd name="connsiteY212" fmla="*/ 200025 h 493775"/>
                <a:gd name="connsiteX213" fmla="*/ 393382 w 458152"/>
                <a:gd name="connsiteY213" fmla="*/ 205645 h 493775"/>
                <a:gd name="connsiteX214" fmla="*/ 399669 w 458152"/>
                <a:gd name="connsiteY214" fmla="*/ 212026 h 493775"/>
                <a:gd name="connsiteX215" fmla="*/ 399955 w 458152"/>
                <a:gd name="connsiteY215" fmla="*/ 213836 h 493775"/>
                <a:gd name="connsiteX216" fmla="*/ 396335 w 458152"/>
                <a:gd name="connsiteY216" fmla="*/ 214313 h 493775"/>
                <a:gd name="connsiteX217" fmla="*/ 398336 w 458152"/>
                <a:gd name="connsiteY217" fmla="*/ 215837 h 493775"/>
                <a:gd name="connsiteX218" fmla="*/ 399383 w 458152"/>
                <a:gd name="connsiteY218" fmla="*/ 237458 h 493775"/>
                <a:gd name="connsiteX219" fmla="*/ 405003 w 458152"/>
                <a:gd name="connsiteY219" fmla="*/ 238506 h 493775"/>
                <a:gd name="connsiteX220" fmla="*/ 407289 w 458152"/>
                <a:gd name="connsiteY220" fmla="*/ 241840 h 493775"/>
                <a:gd name="connsiteX221" fmla="*/ 414433 w 458152"/>
                <a:gd name="connsiteY221" fmla="*/ 240887 h 493775"/>
                <a:gd name="connsiteX222" fmla="*/ 418529 w 458152"/>
                <a:gd name="connsiteY222" fmla="*/ 244030 h 493775"/>
                <a:gd name="connsiteX223" fmla="*/ 415862 w 458152"/>
                <a:gd name="connsiteY223" fmla="*/ 251650 h 493775"/>
                <a:gd name="connsiteX224" fmla="*/ 419671 w 458152"/>
                <a:gd name="connsiteY224" fmla="*/ 252889 h 493775"/>
                <a:gd name="connsiteX225" fmla="*/ 422148 w 458152"/>
                <a:gd name="connsiteY225" fmla="*/ 258032 h 493775"/>
                <a:gd name="connsiteX226" fmla="*/ 418814 w 458152"/>
                <a:gd name="connsiteY226" fmla="*/ 260318 h 493775"/>
                <a:gd name="connsiteX227" fmla="*/ 426053 w 458152"/>
                <a:gd name="connsiteY227" fmla="*/ 259366 h 493775"/>
                <a:gd name="connsiteX228" fmla="*/ 428530 w 458152"/>
                <a:gd name="connsiteY228" fmla="*/ 264414 h 493775"/>
                <a:gd name="connsiteX229" fmla="*/ 425672 w 458152"/>
                <a:gd name="connsiteY229" fmla="*/ 270320 h 493775"/>
                <a:gd name="connsiteX230" fmla="*/ 423577 w 458152"/>
                <a:gd name="connsiteY230" fmla="*/ 268700 h 493775"/>
                <a:gd name="connsiteX231" fmla="*/ 420243 w 458152"/>
                <a:gd name="connsiteY231" fmla="*/ 270986 h 493775"/>
                <a:gd name="connsiteX232" fmla="*/ 414909 w 458152"/>
                <a:gd name="connsiteY232" fmla="*/ 271748 h 493775"/>
                <a:gd name="connsiteX233" fmla="*/ 411575 w 458152"/>
                <a:gd name="connsiteY233" fmla="*/ 273939 h 493775"/>
                <a:gd name="connsiteX234" fmla="*/ 404146 w 458152"/>
                <a:gd name="connsiteY234" fmla="*/ 273082 h 493775"/>
                <a:gd name="connsiteX235" fmla="*/ 401193 w 458152"/>
                <a:gd name="connsiteY235" fmla="*/ 278892 h 493775"/>
                <a:gd name="connsiteX236" fmla="*/ 401955 w 458152"/>
                <a:gd name="connsiteY236" fmla="*/ 284321 h 493775"/>
                <a:gd name="connsiteX237" fmla="*/ 397478 w 458152"/>
                <a:gd name="connsiteY237" fmla="*/ 292132 h 493775"/>
                <a:gd name="connsiteX238" fmla="*/ 398431 w 458152"/>
                <a:gd name="connsiteY238" fmla="*/ 299275 h 493775"/>
                <a:gd name="connsiteX239" fmla="*/ 403765 w 458152"/>
                <a:gd name="connsiteY239" fmla="*/ 298513 h 493775"/>
                <a:gd name="connsiteX240" fmla="*/ 405384 w 458152"/>
                <a:gd name="connsiteY240" fmla="*/ 296513 h 493775"/>
                <a:gd name="connsiteX241" fmla="*/ 409004 w 458152"/>
                <a:gd name="connsiteY241" fmla="*/ 296037 h 493775"/>
                <a:gd name="connsiteX242" fmla="*/ 408337 w 458152"/>
                <a:gd name="connsiteY242" fmla="*/ 305181 h 493775"/>
                <a:gd name="connsiteX243" fmla="*/ 429768 w 458152"/>
                <a:gd name="connsiteY243" fmla="*/ 315087 h 493775"/>
                <a:gd name="connsiteX244" fmla="*/ 438340 w 458152"/>
                <a:gd name="connsiteY244" fmla="*/ 324802 h 493775"/>
                <a:gd name="connsiteX245" fmla="*/ 451866 w 458152"/>
                <a:gd name="connsiteY245" fmla="*/ 330232 h 493775"/>
                <a:gd name="connsiteX246" fmla="*/ 458153 w 458152"/>
                <a:gd name="connsiteY246" fmla="*/ 336613 h 493775"/>
                <a:gd name="connsiteX247" fmla="*/ 457390 w 458152"/>
                <a:gd name="connsiteY247" fmla="*/ 344043 h 493775"/>
                <a:gd name="connsiteX248" fmla="*/ 455771 w 458152"/>
                <a:gd name="connsiteY248" fmla="*/ 346043 h 493775"/>
                <a:gd name="connsiteX249" fmla="*/ 453962 w 458152"/>
                <a:gd name="connsiteY249" fmla="*/ 346329 h 493775"/>
                <a:gd name="connsiteX250" fmla="*/ 456438 w 458152"/>
                <a:gd name="connsiteY250" fmla="*/ 351377 h 493775"/>
                <a:gd name="connsiteX251" fmla="*/ 451771 w 458152"/>
                <a:gd name="connsiteY251" fmla="*/ 357473 h 493775"/>
                <a:gd name="connsiteX252" fmla="*/ 439674 w 458152"/>
                <a:gd name="connsiteY252" fmla="*/ 348139 h 493775"/>
                <a:gd name="connsiteX253" fmla="*/ 435292 w 458152"/>
                <a:gd name="connsiteY253" fmla="*/ 343281 h 493775"/>
                <a:gd name="connsiteX254" fmla="*/ 427672 w 458152"/>
                <a:gd name="connsiteY254" fmla="*/ 340709 h 493775"/>
                <a:gd name="connsiteX255" fmla="*/ 419386 w 458152"/>
                <a:gd name="connsiteY255" fmla="*/ 347281 h 493775"/>
                <a:gd name="connsiteX256" fmla="*/ 418338 w 458152"/>
                <a:gd name="connsiteY256" fmla="*/ 352806 h 493775"/>
                <a:gd name="connsiteX257" fmla="*/ 416719 w 458152"/>
                <a:gd name="connsiteY257" fmla="*/ 354806 h 493775"/>
                <a:gd name="connsiteX258" fmla="*/ 421481 w 458152"/>
                <a:gd name="connsiteY258" fmla="*/ 363284 h 493775"/>
                <a:gd name="connsiteX259" fmla="*/ 425577 w 458152"/>
                <a:gd name="connsiteY259" fmla="*/ 366331 h 493775"/>
                <a:gd name="connsiteX260" fmla="*/ 430339 w 458152"/>
                <a:gd name="connsiteY260" fmla="*/ 374809 h 493775"/>
                <a:gd name="connsiteX261" fmla="*/ 434245 w 458152"/>
                <a:gd name="connsiteY261" fmla="*/ 390620 h 493775"/>
                <a:gd name="connsiteX262" fmla="*/ 431101 w 458152"/>
                <a:gd name="connsiteY262" fmla="*/ 394621 h 493775"/>
                <a:gd name="connsiteX263" fmla="*/ 438626 w 458152"/>
                <a:gd name="connsiteY263" fmla="*/ 395478 h 493775"/>
                <a:gd name="connsiteX264" fmla="*/ 442627 w 458152"/>
                <a:gd name="connsiteY264" fmla="*/ 398526 h 493775"/>
                <a:gd name="connsiteX265" fmla="*/ 441103 w 458152"/>
                <a:gd name="connsiteY265" fmla="*/ 400621 h 493775"/>
                <a:gd name="connsiteX266" fmla="*/ 432054 w 458152"/>
                <a:gd name="connsiteY266" fmla="*/ 401764 h 493775"/>
                <a:gd name="connsiteX267" fmla="*/ 422243 w 458152"/>
                <a:gd name="connsiteY267" fmla="*/ 410337 h 493775"/>
                <a:gd name="connsiteX268" fmla="*/ 420338 w 458152"/>
                <a:gd name="connsiteY268" fmla="*/ 423291 h 493775"/>
                <a:gd name="connsiteX269" fmla="*/ 415195 w 458152"/>
                <a:gd name="connsiteY269" fmla="*/ 425767 h 493775"/>
                <a:gd name="connsiteX270" fmla="*/ 412528 w 458152"/>
                <a:gd name="connsiteY270" fmla="*/ 433388 h 493775"/>
                <a:gd name="connsiteX271" fmla="*/ 414528 w 458152"/>
                <a:gd name="connsiteY271" fmla="*/ 434912 h 493775"/>
                <a:gd name="connsiteX272" fmla="*/ 419957 w 458152"/>
                <a:gd name="connsiteY272" fmla="*/ 434150 h 493775"/>
                <a:gd name="connsiteX273" fmla="*/ 422434 w 458152"/>
                <a:gd name="connsiteY273" fmla="*/ 439293 h 493775"/>
                <a:gd name="connsiteX274" fmla="*/ 428815 w 458152"/>
                <a:gd name="connsiteY274" fmla="*/ 445675 h 493775"/>
                <a:gd name="connsiteX275" fmla="*/ 434149 w 458152"/>
                <a:gd name="connsiteY275" fmla="*/ 445008 h 493775"/>
                <a:gd name="connsiteX276" fmla="*/ 442055 w 458152"/>
                <a:gd name="connsiteY276" fmla="*/ 449389 h 493775"/>
                <a:gd name="connsiteX277" fmla="*/ 447865 w 458152"/>
                <a:gd name="connsiteY277" fmla="*/ 452247 h 493775"/>
                <a:gd name="connsiteX278" fmla="*/ 439864 w 458152"/>
                <a:gd name="connsiteY278" fmla="*/ 460534 h 493775"/>
                <a:gd name="connsiteX279" fmla="*/ 427101 w 458152"/>
                <a:gd name="connsiteY279" fmla="*/ 460438 h 493775"/>
                <a:gd name="connsiteX280" fmla="*/ 415195 w 458152"/>
                <a:gd name="connsiteY280" fmla="*/ 467487 h 493775"/>
                <a:gd name="connsiteX281" fmla="*/ 414147 w 458152"/>
                <a:gd name="connsiteY281" fmla="*/ 473012 h 493775"/>
                <a:gd name="connsiteX282" fmla="*/ 410528 w 458152"/>
                <a:gd name="connsiteY282" fmla="*/ 473488 h 493775"/>
                <a:gd name="connsiteX283" fmla="*/ 405765 w 458152"/>
                <a:gd name="connsiteY283" fmla="*/ 465106 h 493775"/>
                <a:gd name="connsiteX284" fmla="*/ 395002 w 458152"/>
                <a:gd name="connsiteY284" fmla="*/ 466534 h 493775"/>
                <a:gd name="connsiteX285" fmla="*/ 390906 w 458152"/>
                <a:gd name="connsiteY285" fmla="*/ 463391 h 493775"/>
                <a:gd name="connsiteX286" fmla="*/ 385286 w 458152"/>
                <a:gd name="connsiteY286" fmla="*/ 462343 h 493775"/>
                <a:gd name="connsiteX287" fmla="*/ 383953 w 458152"/>
                <a:gd name="connsiteY287" fmla="*/ 466154 h 493775"/>
                <a:gd name="connsiteX288" fmla="*/ 386429 w 458152"/>
                <a:gd name="connsiteY288" fmla="*/ 471297 h 493775"/>
                <a:gd name="connsiteX289" fmla="*/ 385096 w 458152"/>
                <a:gd name="connsiteY289" fmla="*/ 475107 h 493775"/>
                <a:gd name="connsiteX290" fmla="*/ 367474 w 458152"/>
                <a:gd name="connsiteY290" fmla="*/ 493776 h 493775"/>
                <a:gd name="connsiteX291" fmla="*/ 361855 w 458152"/>
                <a:gd name="connsiteY291" fmla="*/ 492633 h 493775"/>
                <a:gd name="connsiteX292" fmla="*/ 351187 w 458152"/>
                <a:gd name="connsiteY292" fmla="*/ 481298 h 493775"/>
                <a:gd name="connsiteX293" fmla="*/ 345186 w 458152"/>
                <a:gd name="connsiteY293" fmla="*/ 476726 h 493775"/>
                <a:gd name="connsiteX294" fmla="*/ 339757 w 458152"/>
                <a:gd name="connsiteY294" fmla="*/ 477393 h 493775"/>
                <a:gd name="connsiteX295" fmla="*/ 338804 w 458152"/>
                <a:gd name="connsiteY295" fmla="*/ 470345 h 493775"/>
                <a:gd name="connsiteX296" fmla="*/ 329851 w 458152"/>
                <a:gd name="connsiteY296" fmla="*/ 471488 h 493775"/>
                <a:gd name="connsiteX297" fmla="*/ 325088 w 458152"/>
                <a:gd name="connsiteY297" fmla="*/ 463105 h 493775"/>
                <a:gd name="connsiteX298" fmla="*/ 326422 w 458152"/>
                <a:gd name="connsiteY298" fmla="*/ 459296 h 493775"/>
                <a:gd name="connsiteX299" fmla="*/ 318230 w 458152"/>
                <a:gd name="connsiteY299" fmla="*/ 453104 h 493775"/>
                <a:gd name="connsiteX300" fmla="*/ 315754 w 458152"/>
                <a:gd name="connsiteY300" fmla="*/ 447961 h 493775"/>
                <a:gd name="connsiteX301" fmla="*/ 309943 w 458152"/>
                <a:gd name="connsiteY301" fmla="*/ 445103 h 493775"/>
                <a:gd name="connsiteX302" fmla="*/ 307372 w 458152"/>
                <a:gd name="connsiteY302" fmla="*/ 440055 h 493775"/>
                <a:gd name="connsiteX303" fmla="*/ 294989 w 458152"/>
                <a:gd name="connsiteY303" fmla="*/ 443484 h 493775"/>
                <a:gd name="connsiteX304" fmla="*/ 292608 w 458152"/>
                <a:gd name="connsiteY304" fmla="*/ 438341 h 493775"/>
                <a:gd name="connsiteX305" fmla="*/ 288703 w 458152"/>
                <a:gd name="connsiteY305" fmla="*/ 437102 h 493775"/>
                <a:gd name="connsiteX306" fmla="*/ 287655 w 458152"/>
                <a:gd name="connsiteY306" fmla="*/ 442627 h 493775"/>
                <a:gd name="connsiteX307" fmla="*/ 279368 w 458152"/>
                <a:gd name="connsiteY307" fmla="*/ 449199 h 493775"/>
                <a:gd name="connsiteX308" fmla="*/ 277368 w 458152"/>
                <a:gd name="connsiteY308" fmla="*/ 447580 h 493775"/>
                <a:gd name="connsiteX309" fmla="*/ 292513 w 458152"/>
                <a:gd name="connsiteY309" fmla="*/ 465582 h 493775"/>
                <a:gd name="connsiteX310" fmla="*/ 288036 w 458152"/>
                <a:gd name="connsiteY310" fmla="*/ 473392 h 493775"/>
                <a:gd name="connsiteX311" fmla="*/ 277273 w 458152"/>
                <a:gd name="connsiteY311" fmla="*/ 474821 h 493775"/>
                <a:gd name="connsiteX312" fmla="*/ 271367 w 458152"/>
                <a:gd name="connsiteY312" fmla="*/ 471964 h 493775"/>
                <a:gd name="connsiteX313" fmla="*/ 268700 w 458152"/>
                <a:gd name="connsiteY313" fmla="*/ 465106 h 493775"/>
                <a:gd name="connsiteX314" fmla="*/ 272605 w 458152"/>
                <a:gd name="connsiteY314" fmla="*/ 453676 h 493775"/>
                <a:gd name="connsiteX315" fmla="*/ 262509 w 458152"/>
                <a:gd name="connsiteY315" fmla="*/ 445960 h 493775"/>
                <a:gd name="connsiteX316" fmla="*/ 264700 w 458152"/>
                <a:gd name="connsiteY316" fmla="*/ 434816 h 493775"/>
                <a:gd name="connsiteX317" fmla="*/ 261461 w 458152"/>
                <a:gd name="connsiteY317" fmla="*/ 424339 h 493775"/>
                <a:gd name="connsiteX318" fmla="*/ 256032 w 458152"/>
                <a:gd name="connsiteY318" fmla="*/ 425101 h 493775"/>
                <a:gd name="connsiteX319" fmla="*/ 257365 w 458152"/>
                <a:gd name="connsiteY319" fmla="*/ 421291 h 493775"/>
                <a:gd name="connsiteX320" fmla="*/ 253365 w 458152"/>
                <a:gd name="connsiteY320" fmla="*/ 418147 h 493775"/>
                <a:gd name="connsiteX321" fmla="*/ 249936 w 458152"/>
                <a:gd name="connsiteY321" fmla="*/ 420434 h 493775"/>
                <a:gd name="connsiteX322" fmla="*/ 238125 w 458152"/>
                <a:gd name="connsiteY322" fmla="*/ 427387 h 493775"/>
                <a:gd name="connsiteX323" fmla="*/ 238601 w 458152"/>
                <a:gd name="connsiteY323" fmla="*/ 431006 h 493775"/>
                <a:gd name="connsiteX324" fmla="*/ 231172 w 458152"/>
                <a:gd name="connsiteY324" fmla="*/ 430149 h 493775"/>
                <a:gd name="connsiteX325" fmla="*/ 227743 w 458152"/>
                <a:gd name="connsiteY325" fmla="*/ 432435 h 493775"/>
                <a:gd name="connsiteX326" fmla="*/ 224409 w 458152"/>
                <a:gd name="connsiteY326" fmla="*/ 434626 h 493775"/>
                <a:gd name="connsiteX327" fmla="*/ 219075 w 458152"/>
                <a:gd name="connsiteY327" fmla="*/ 435388 h 493775"/>
                <a:gd name="connsiteX328" fmla="*/ 217456 w 458152"/>
                <a:gd name="connsiteY328" fmla="*/ 437388 h 493775"/>
                <a:gd name="connsiteX329" fmla="*/ 215932 w 458152"/>
                <a:gd name="connsiteY329" fmla="*/ 439388 h 493775"/>
                <a:gd name="connsiteX330" fmla="*/ 196215 w 458152"/>
                <a:gd name="connsiteY330" fmla="*/ 442055 h 493775"/>
                <a:gd name="connsiteX331" fmla="*/ 194120 w 458152"/>
                <a:gd name="connsiteY331" fmla="*/ 440531 h 493775"/>
                <a:gd name="connsiteX332" fmla="*/ 192596 w 458152"/>
                <a:gd name="connsiteY332" fmla="*/ 442531 h 493775"/>
                <a:gd name="connsiteX333" fmla="*/ 186690 w 458152"/>
                <a:gd name="connsiteY333" fmla="*/ 439674 h 493775"/>
                <a:gd name="connsiteX334" fmla="*/ 189643 w 458152"/>
                <a:gd name="connsiteY334" fmla="*/ 433864 h 493775"/>
                <a:gd name="connsiteX335" fmla="*/ 187833 w 458152"/>
                <a:gd name="connsiteY335" fmla="*/ 434054 h 493775"/>
                <a:gd name="connsiteX336" fmla="*/ 182404 w 458152"/>
                <a:gd name="connsiteY336" fmla="*/ 434816 h 493775"/>
                <a:gd name="connsiteX337" fmla="*/ 185928 w 458152"/>
                <a:gd name="connsiteY337" fmla="*/ 419862 h 493775"/>
                <a:gd name="connsiteX338" fmla="*/ 182308 w 458152"/>
                <a:gd name="connsiteY338" fmla="*/ 420338 h 493775"/>
                <a:gd name="connsiteX339" fmla="*/ 180022 w 458152"/>
                <a:gd name="connsiteY339" fmla="*/ 417005 h 493775"/>
                <a:gd name="connsiteX340" fmla="*/ 176498 w 458152"/>
                <a:gd name="connsiteY340" fmla="*/ 417481 h 493775"/>
                <a:gd name="connsiteX341" fmla="*/ 173926 w 458152"/>
                <a:gd name="connsiteY341" fmla="*/ 412337 h 493775"/>
                <a:gd name="connsiteX342" fmla="*/ 168307 w 458152"/>
                <a:gd name="connsiteY342" fmla="*/ 411289 h 493775"/>
                <a:gd name="connsiteX343" fmla="*/ 162211 w 458152"/>
                <a:gd name="connsiteY343" fmla="*/ 406622 h 493775"/>
                <a:gd name="connsiteX344" fmla="*/ 163544 w 458152"/>
                <a:gd name="connsiteY344" fmla="*/ 402812 h 493775"/>
                <a:gd name="connsiteX345" fmla="*/ 168688 w 458152"/>
                <a:gd name="connsiteY345" fmla="*/ 400336 h 493775"/>
                <a:gd name="connsiteX346" fmla="*/ 169069 w 458152"/>
                <a:gd name="connsiteY346" fmla="*/ 389382 h 493775"/>
                <a:gd name="connsiteX347" fmla="*/ 172498 w 458152"/>
                <a:gd name="connsiteY347" fmla="*/ 387191 h 493775"/>
                <a:gd name="connsiteX348" fmla="*/ 169736 w 458152"/>
                <a:gd name="connsiteY348" fmla="*/ 380238 h 493775"/>
                <a:gd name="connsiteX349" fmla="*/ 156400 w 458152"/>
                <a:gd name="connsiteY349" fmla="*/ 376618 h 493775"/>
                <a:gd name="connsiteX350" fmla="*/ 154400 w 458152"/>
                <a:gd name="connsiteY350" fmla="*/ 374999 h 493775"/>
                <a:gd name="connsiteX351" fmla="*/ 159067 w 458152"/>
                <a:gd name="connsiteY351" fmla="*/ 368998 h 493775"/>
                <a:gd name="connsiteX352" fmla="*/ 158591 w 458152"/>
                <a:gd name="connsiteY352" fmla="*/ 365474 h 493775"/>
                <a:gd name="connsiteX353" fmla="*/ 159734 w 458152"/>
                <a:gd name="connsiteY353" fmla="*/ 359855 h 493775"/>
                <a:gd name="connsiteX354" fmla="*/ 159448 w 458152"/>
                <a:gd name="connsiteY354" fmla="*/ 358045 h 493775"/>
                <a:gd name="connsiteX355" fmla="*/ 152019 w 458152"/>
                <a:gd name="connsiteY355" fmla="*/ 357188 h 493775"/>
                <a:gd name="connsiteX356" fmla="*/ 144494 w 458152"/>
                <a:gd name="connsiteY356" fmla="*/ 369094 h 493775"/>
                <a:gd name="connsiteX357" fmla="*/ 141732 w 458152"/>
                <a:gd name="connsiteY357" fmla="*/ 362236 h 493775"/>
                <a:gd name="connsiteX358" fmla="*/ 137731 w 458152"/>
                <a:gd name="connsiteY358" fmla="*/ 359092 h 493775"/>
                <a:gd name="connsiteX359" fmla="*/ 133159 w 458152"/>
                <a:gd name="connsiteY359" fmla="*/ 352520 h 493775"/>
                <a:gd name="connsiteX360" fmla="*/ 124396 w 458152"/>
                <a:gd name="connsiteY360" fmla="*/ 355473 h 493775"/>
                <a:gd name="connsiteX361" fmla="*/ 120587 w 458152"/>
                <a:gd name="connsiteY361" fmla="*/ 354139 h 493775"/>
                <a:gd name="connsiteX362" fmla="*/ 114490 w 458152"/>
                <a:gd name="connsiteY362" fmla="*/ 349472 h 493775"/>
                <a:gd name="connsiteX363" fmla="*/ 107728 w 458152"/>
                <a:gd name="connsiteY363" fmla="*/ 354044 h 493775"/>
                <a:gd name="connsiteX364" fmla="*/ 103251 w 458152"/>
                <a:gd name="connsiteY364" fmla="*/ 347377 h 493775"/>
                <a:gd name="connsiteX365" fmla="*/ 106108 w 458152"/>
                <a:gd name="connsiteY365" fmla="*/ 341567 h 493775"/>
                <a:gd name="connsiteX366" fmla="*/ 112586 w 458152"/>
                <a:gd name="connsiteY366" fmla="*/ 335280 h 493775"/>
                <a:gd name="connsiteX367" fmla="*/ 112109 w 458152"/>
                <a:gd name="connsiteY367" fmla="*/ 331660 h 493775"/>
                <a:gd name="connsiteX368" fmla="*/ 98870 w 458152"/>
                <a:gd name="connsiteY368" fmla="*/ 328041 h 493775"/>
                <a:gd name="connsiteX369" fmla="*/ 98774 w 458152"/>
                <a:gd name="connsiteY369" fmla="*/ 313563 h 493775"/>
                <a:gd name="connsiteX370" fmla="*/ 96488 w 458152"/>
                <a:gd name="connsiteY370" fmla="*/ 310229 h 493775"/>
                <a:gd name="connsiteX371" fmla="*/ 93154 w 458152"/>
                <a:gd name="connsiteY371" fmla="*/ 312420 h 493775"/>
                <a:gd name="connsiteX372" fmla="*/ 97250 w 458152"/>
                <a:gd name="connsiteY372" fmla="*/ 315563 h 493775"/>
                <a:gd name="connsiteX373" fmla="*/ 92297 w 458152"/>
                <a:gd name="connsiteY373" fmla="*/ 319850 h 493775"/>
                <a:gd name="connsiteX374" fmla="*/ 91154 w 458152"/>
                <a:gd name="connsiteY374" fmla="*/ 325374 h 493775"/>
                <a:gd name="connsiteX375" fmla="*/ 87630 w 458152"/>
                <a:gd name="connsiteY375" fmla="*/ 325850 h 493775"/>
                <a:gd name="connsiteX376" fmla="*/ 86868 w 458152"/>
                <a:gd name="connsiteY376" fmla="*/ 320516 h 493775"/>
                <a:gd name="connsiteX377" fmla="*/ 83534 w 458152"/>
                <a:gd name="connsiteY377" fmla="*/ 322802 h 493775"/>
                <a:gd name="connsiteX378" fmla="*/ 82677 w 458152"/>
                <a:gd name="connsiteY378" fmla="*/ 330137 h 493775"/>
                <a:gd name="connsiteX379" fmla="*/ 80867 w 458152"/>
                <a:gd name="connsiteY379" fmla="*/ 330422 h 493775"/>
                <a:gd name="connsiteX380" fmla="*/ 80391 w 458152"/>
                <a:gd name="connsiteY380" fmla="*/ 326803 h 493775"/>
                <a:gd name="connsiteX381" fmla="*/ 81534 w 458152"/>
                <a:gd name="connsiteY381" fmla="*/ 321278 h 493775"/>
                <a:gd name="connsiteX382" fmla="*/ 80772 w 458152"/>
                <a:gd name="connsiteY382" fmla="*/ 315944 h 493775"/>
                <a:gd name="connsiteX383" fmla="*/ 76962 w 458152"/>
                <a:gd name="connsiteY383" fmla="*/ 314611 h 493775"/>
                <a:gd name="connsiteX384" fmla="*/ 73342 w 458152"/>
                <a:gd name="connsiteY384" fmla="*/ 315087 h 493775"/>
                <a:gd name="connsiteX385" fmla="*/ 72962 w 458152"/>
                <a:gd name="connsiteY385" fmla="*/ 325946 h 493775"/>
                <a:gd name="connsiteX386" fmla="*/ 69151 w 458152"/>
                <a:gd name="connsiteY386" fmla="*/ 324707 h 493775"/>
                <a:gd name="connsiteX387" fmla="*/ 68675 w 458152"/>
                <a:gd name="connsiteY387" fmla="*/ 321088 h 493775"/>
                <a:gd name="connsiteX388" fmla="*/ 65341 w 458152"/>
                <a:gd name="connsiteY388" fmla="*/ 323374 h 493775"/>
                <a:gd name="connsiteX389" fmla="*/ 71628 w 458152"/>
                <a:gd name="connsiteY389" fmla="*/ 329755 h 493775"/>
                <a:gd name="connsiteX390" fmla="*/ 70580 w 458152"/>
                <a:gd name="connsiteY390" fmla="*/ 335375 h 493775"/>
                <a:gd name="connsiteX391" fmla="*/ 70771 w 458152"/>
                <a:gd name="connsiteY391" fmla="*/ 337185 h 493775"/>
                <a:gd name="connsiteX392" fmla="*/ 66484 w 458152"/>
                <a:gd name="connsiteY392" fmla="*/ 332327 h 493775"/>
                <a:gd name="connsiteX393" fmla="*/ 60007 w 458152"/>
                <a:gd name="connsiteY393" fmla="*/ 338614 h 493775"/>
                <a:gd name="connsiteX394" fmla="*/ 67723 w 458152"/>
                <a:gd name="connsiteY394" fmla="*/ 341185 h 493775"/>
                <a:gd name="connsiteX395" fmla="*/ 68104 w 458152"/>
                <a:gd name="connsiteY395" fmla="*/ 344805 h 493775"/>
                <a:gd name="connsiteX396" fmla="*/ 68389 w 458152"/>
                <a:gd name="connsiteY396" fmla="*/ 346520 h 493775"/>
                <a:gd name="connsiteX397" fmla="*/ 61246 w 458152"/>
                <a:gd name="connsiteY397" fmla="*/ 347472 h 493775"/>
                <a:gd name="connsiteX398" fmla="*/ 62389 w 458152"/>
                <a:gd name="connsiteY398" fmla="*/ 356425 h 493775"/>
                <a:gd name="connsiteX399" fmla="*/ 56959 w 458152"/>
                <a:gd name="connsiteY399" fmla="*/ 357092 h 493775"/>
                <a:gd name="connsiteX400" fmla="*/ 42577 w 458152"/>
                <a:gd name="connsiteY400" fmla="*/ 344519 h 493775"/>
                <a:gd name="connsiteX401" fmla="*/ 33052 w 458152"/>
                <a:gd name="connsiteY401" fmla="*/ 342138 h 493775"/>
                <a:gd name="connsiteX402" fmla="*/ 30385 w 458152"/>
                <a:gd name="connsiteY402" fmla="*/ 335280 h 493775"/>
                <a:gd name="connsiteX403" fmla="*/ 24670 w 458152"/>
                <a:gd name="connsiteY403" fmla="*/ 334137 h 4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458152" h="493775">
                  <a:moveTo>
                    <a:pt x="24670" y="334137"/>
                  </a:moveTo>
                  <a:lnTo>
                    <a:pt x="25337" y="325088"/>
                  </a:lnTo>
                  <a:lnTo>
                    <a:pt x="24384" y="317945"/>
                  </a:lnTo>
                  <a:lnTo>
                    <a:pt x="27241" y="312039"/>
                  </a:lnTo>
                  <a:lnTo>
                    <a:pt x="30671" y="309848"/>
                  </a:lnTo>
                  <a:lnTo>
                    <a:pt x="27908" y="302990"/>
                  </a:lnTo>
                  <a:lnTo>
                    <a:pt x="20955" y="305657"/>
                  </a:lnTo>
                  <a:lnTo>
                    <a:pt x="17145" y="304324"/>
                  </a:lnTo>
                  <a:lnTo>
                    <a:pt x="14668" y="299275"/>
                  </a:lnTo>
                  <a:lnTo>
                    <a:pt x="19526" y="294989"/>
                  </a:lnTo>
                  <a:lnTo>
                    <a:pt x="15430" y="291941"/>
                  </a:lnTo>
                  <a:lnTo>
                    <a:pt x="16573" y="286321"/>
                  </a:lnTo>
                  <a:lnTo>
                    <a:pt x="21717" y="283845"/>
                  </a:lnTo>
                  <a:lnTo>
                    <a:pt x="11049" y="272510"/>
                  </a:lnTo>
                  <a:lnTo>
                    <a:pt x="11716" y="263366"/>
                  </a:lnTo>
                  <a:lnTo>
                    <a:pt x="14573" y="257556"/>
                  </a:lnTo>
                  <a:lnTo>
                    <a:pt x="22860" y="251079"/>
                  </a:lnTo>
                  <a:lnTo>
                    <a:pt x="25717" y="245173"/>
                  </a:lnTo>
                  <a:lnTo>
                    <a:pt x="18955" y="235267"/>
                  </a:lnTo>
                  <a:lnTo>
                    <a:pt x="32575" y="228029"/>
                  </a:lnTo>
                  <a:lnTo>
                    <a:pt x="33242" y="218884"/>
                  </a:lnTo>
                  <a:lnTo>
                    <a:pt x="26003" y="219742"/>
                  </a:lnTo>
                  <a:lnTo>
                    <a:pt x="22003" y="216694"/>
                  </a:lnTo>
                  <a:lnTo>
                    <a:pt x="23336" y="212884"/>
                  </a:lnTo>
                  <a:lnTo>
                    <a:pt x="26194" y="207073"/>
                  </a:lnTo>
                  <a:lnTo>
                    <a:pt x="20764" y="207835"/>
                  </a:lnTo>
                  <a:lnTo>
                    <a:pt x="21241" y="211360"/>
                  </a:lnTo>
                  <a:lnTo>
                    <a:pt x="17431" y="210026"/>
                  </a:lnTo>
                  <a:lnTo>
                    <a:pt x="9239" y="203835"/>
                  </a:lnTo>
                  <a:lnTo>
                    <a:pt x="6763" y="198787"/>
                  </a:lnTo>
                  <a:lnTo>
                    <a:pt x="8382" y="196787"/>
                  </a:lnTo>
                  <a:lnTo>
                    <a:pt x="7906" y="193167"/>
                  </a:lnTo>
                  <a:lnTo>
                    <a:pt x="0" y="188785"/>
                  </a:lnTo>
                  <a:lnTo>
                    <a:pt x="1524" y="186785"/>
                  </a:lnTo>
                  <a:lnTo>
                    <a:pt x="8763" y="185833"/>
                  </a:lnTo>
                  <a:lnTo>
                    <a:pt x="12763" y="188881"/>
                  </a:lnTo>
                  <a:lnTo>
                    <a:pt x="17812" y="199072"/>
                  </a:lnTo>
                  <a:lnTo>
                    <a:pt x="28384" y="195929"/>
                  </a:lnTo>
                  <a:lnTo>
                    <a:pt x="31528" y="191929"/>
                  </a:lnTo>
                  <a:lnTo>
                    <a:pt x="31051" y="188309"/>
                  </a:lnTo>
                  <a:lnTo>
                    <a:pt x="35909" y="184023"/>
                  </a:lnTo>
                  <a:lnTo>
                    <a:pt x="43529" y="172212"/>
                  </a:lnTo>
                  <a:lnTo>
                    <a:pt x="48863" y="171450"/>
                  </a:lnTo>
                  <a:lnTo>
                    <a:pt x="57531" y="154019"/>
                  </a:lnTo>
                  <a:lnTo>
                    <a:pt x="54292" y="143542"/>
                  </a:lnTo>
                  <a:lnTo>
                    <a:pt x="49339" y="133350"/>
                  </a:lnTo>
                  <a:lnTo>
                    <a:pt x="36481" y="133159"/>
                  </a:lnTo>
                  <a:lnTo>
                    <a:pt x="34480" y="131635"/>
                  </a:lnTo>
                  <a:lnTo>
                    <a:pt x="29051" y="132397"/>
                  </a:lnTo>
                  <a:lnTo>
                    <a:pt x="28575" y="128778"/>
                  </a:lnTo>
                  <a:lnTo>
                    <a:pt x="22955" y="127730"/>
                  </a:lnTo>
                  <a:lnTo>
                    <a:pt x="22765" y="126016"/>
                  </a:lnTo>
                  <a:lnTo>
                    <a:pt x="18955" y="124682"/>
                  </a:lnTo>
                  <a:lnTo>
                    <a:pt x="18193" y="119348"/>
                  </a:lnTo>
                  <a:lnTo>
                    <a:pt x="16192" y="117729"/>
                  </a:lnTo>
                  <a:lnTo>
                    <a:pt x="15716" y="114205"/>
                  </a:lnTo>
                  <a:lnTo>
                    <a:pt x="24670" y="112967"/>
                  </a:lnTo>
                  <a:lnTo>
                    <a:pt x="26003" y="109156"/>
                  </a:lnTo>
                  <a:lnTo>
                    <a:pt x="30480" y="101346"/>
                  </a:lnTo>
                  <a:lnTo>
                    <a:pt x="29337" y="92488"/>
                  </a:lnTo>
                  <a:lnTo>
                    <a:pt x="31337" y="94012"/>
                  </a:lnTo>
                  <a:lnTo>
                    <a:pt x="32671" y="90202"/>
                  </a:lnTo>
                  <a:lnTo>
                    <a:pt x="33242" y="81058"/>
                  </a:lnTo>
                  <a:lnTo>
                    <a:pt x="30766" y="75914"/>
                  </a:lnTo>
                  <a:lnTo>
                    <a:pt x="34576" y="77248"/>
                  </a:lnTo>
                  <a:lnTo>
                    <a:pt x="39338" y="85630"/>
                  </a:lnTo>
                  <a:lnTo>
                    <a:pt x="46768" y="86487"/>
                  </a:lnTo>
                  <a:lnTo>
                    <a:pt x="45815" y="79343"/>
                  </a:lnTo>
                  <a:lnTo>
                    <a:pt x="55626" y="70866"/>
                  </a:lnTo>
                  <a:lnTo>
                    <a:pt x="52673" y="62103"/>
                  </a:lnTo>
                  <a:lnTo>
                    <a:pt x="55626" y="56388"/>
                  </a:lnTo>
                  <a:lnTo>
                    <a:pt x="61436" y="59150"/>
                  </a:lnTo>
                  <a:lnTo>
                    <a:pt x="68389" y="56483"/>
                  </a:lnTo>
                  <a:lnTo>
                    <a:pt x="71247" y="50673"/>
                  </a:lnTo>
                  <a:lnTo>
                    <a:pt x="75152" y="51911"/>
                  </a:lnTo>
                  <a:lnTo>
                    <a:pt x="74866" y="50197"/>
                  </a:lnTo>
                  <a:lnTo>
                    <a:pt x="82772" y="54578"/>
                  </a:lnTo>
                  <a:lnTo>
                    <a:pt x="80581" y="65722"/>
                  </a:lnTo>
                  <a:lnTo>
                    <a:pt x="82391" y="65532"/>
                  </a:lnTo>
                  <a:lnTo>
                    <a:pt x="87249" y="61150"/>
                  </a:lnTo>
                  <a:lnTo>
                    <a:pt x="91154" y="62484"/>
                  </a:lnTo>
                  <a:lnTo>
                    <a:pt x="94202" y="58483"/>
                  </a:lnTo>
                  <a:lnTo>
                    <a:pt x="103441" y="59055"/>
                  </a:lnTo>
                  <a:lnTo>
                    <a:pt x="116681" y="48292"/>
                  </a:lnTo>
                  <a:lnTo>
                    <a:pt x="120301" y="47816"/>
                  </a:lnTo>
                  <a:lnTo>
                    <a:pt x="129064" y="59341"/>
                  </a:lnTo>
                  <a:lnTo>
                    <a:pt x="132874" y="60579"/>
                  </a:lnTo>
                  <a:lnTo>
                    <a:pt x="136303" y="58388"/>
                  </a:lnTo>
                  <a:lnTo>
                    <a:pt x="138303" y="59912"/>
                  </a:lnTo>
                  <a:lnTo>
                    <a:pt x="143923" y="60960"/>
                  </a:lnTo>
                  <a:lnTo>
                    <a:pt x="143446" y="57436"/>
                  </a:lnTo>
                  <a:lnTo>
                    <a:pt x="158305" y="59055"/>
                  </a:lnTo>
                  <a:lnTo>
                    <a:pt x="161639" y="56769"/>
                  </a:lnTo>
                  <a:lnTo>
                    <a:pt x="163925" y="60103"/>
                  </a:lnTo>
                  <a:lnTo>
                    <a:pt x="167259" y="57912"/>
                  </a:lnTo>
                  <a:lnTo>
                    <a:pt x="164782" y="52768"/>
                  </a:lnTo>
                  <a:lnTo>
                    <a:pt x="164021" y="47434"/>
                  </a:lnTo>
                  <a:lnTo>
                    <a:pt x="168497" y="39624"/>
                  </a:lnTo>
                  <a:lnTo>
                    <a:pt x="168021" y="36004"/>
                  </a:lnTo>
                  <a:lnTo>
                    <a:pt x="169545" y="34004"/>
                  </a:lnTo>
                  <a:lnTo>
                    <a:pt x="168878" y="28670"/>
                  </a:lnTo>
                  <a:lnTo>
                    <a:pt x="167449" y="17907"/>
                  </a:lnTo>
                  <a:lnTo>
                    <a:pt x="174212" y="13430"/>
                  </a:lnTo>
                  <a:lnTo>
                    <a:pt x="171736" y="8382"/>
                  </a:lnTo>
                  <a:lnTo>
                    <a:pt x="176879" y="5810"/>
                  </a:lnTo>
                  <a:lnTo>
                    <a:pt x="182213" y="5143"/>
                  </a:lnTo>
                  <a:lnTo>
                    <a:pt x="184499" y="8477"/>
                  </a:lnTo>
                  <a:lnTo>
                    <a:pt x="188119" y="8001"/>
                  </a:lnTo>
                  <a:lnTo>
                    <a:pt x="192976" y="3715"/>
                  </a:lnTo>
                  <a:lnTo>
                    <a:pt x="195739" y="10573"/>
                  </a:lnTo>
                  <a:lnTo>
                    <a:pt x="205454" y="14764"/>
                  </a:lnTo>
                  <a:lnTo>
                    <a:pt x="210312" y="10477"/>
                  </a:lnTo>
                  <a:lnTo>
                    <a:pt x="214408" y="13621"/>
                  </a:lnTo>
                  <a:lnTo>
                    <a:pt x="219837" y="12859"/>
                  </a:lnTo>
                  <a:lnTo>
                    <a:pt x="220028" y="14668"/>
                  </a:lnTo>
                  <a:lnTo>
                    <a:pt x="221837" y="14383"/>
                  </a:lnTo>
                  <a:lnTo>
                    <a:pt x="230314" y="9620"/>
                  </a:lnTo>
                  <a:lnTo>
                    <a:pt x="233934" y="9144"/>
                  </a:lnTo>
                  <a:lnTo>
                    <a:pt x="231934" y="7620"/>
                  </a:lnTo>
                  <a:lnTo>
                    <a:pt x="232981" y="2000"/>
                  </a:lnTo>
                  <a:lnTo>
                    <a:pt x="234601" y="0"/>
                  </a:lnTo>
                  <a:lnTo>
                    <a:pt x="247840" y="3715"/>
                  </a:lnTo>
                  <a:lnTo>
                    <a:pt x="262509" y="18097"/>
                  </a:lnTo>
                  <a:lnTo>
                    <a:pt x="270605" y="9811"/>
                  </a:lnTo>
                  <a:lnTo>
                    <a:pt x="280035" y="12192"/>
                  </a:lnTo>
                  <a:lnTo>
                    <a:pt x="279559" y="8572"/>
                  </a:lnTo>
                  <a:lnTo>
                    <a:pt x="273939" y="7525"/>
                  </a:lnTo>
                  <a:lnTo>
                    <a:pt x="275463" y="5429"/>
                  </a:lnTo>
                  <a:lnTo>
                    <a:pt x="287179" y="11239"/>
                  </a:lnTo>
                  <a:lnTo>
                    <a:pt x="290989" y="12478"/>
                  </a:lnTo>
                  <a:lnTo>
                    <a:pt x="294418" y="10192"/>
                  </a:lnTo>
                  <a:lnTo>
                    <a:pt x="298228" y="11525"/>
                  </a:lnTo>
                  <a:lnTo>
                    <a:pt x="303086" y="7239"/>
                  </a:lnTo>
                  <a:lnTo>
                    <a:pt x="301562" y="9334"/>
                  </a:lnTo>
                  <a:lnTo>
                    <a:pt x="320421" y="14002"/>
                  </a:lnTo>
                  <a:lnTo>
                    <a:pt x="323469" y="22670"/>
                  </a:lnTo>
                  <a:lnTo>
                    <a:pt x="328803" y="22003"/>
                  </a:lnTo>
                  <a:lnTo>
                    <a:pt x="330613" y="21717"/>
                  </a:lnTo>
                  <a:lnTo>
                    <a:pt x="354044" y="33147"/>
                  </a:lnTo>
                  <a:lnTo>
                    <a:pt x="359664" y="34195"/>
                  </a:lnTo>
                  <a:lnTo>
                    <a:pt x="371856" y="43529"/>
                  </a:lnTo>
                  <a:lnTo>
                    <a:pt x="381381" y="45910"/>
                  </a:lnTo>
                  <a:lnTo>
                    <a:pt x="400812" y="41434"/>
                  </a:lnTo>
                  <a:lnTo>
                    <a:pt x="401098" y="43243"/>
                  </a:lnTo>
                  <a:lnTo>
                    <a:pt x="394145" y="46006"/>
                  </a:lnTo>
                  <a:lnTo>
                    <a:pt x="392811" y="49816"/>
                  </a:lnTo>
                  <a:lnTo>
                    <a:pt x="389477" y="52006"/>
                  </a:lnTo>
                  <a:lnTo>
                    <a:pt x="387667" y="52292"/>
                  </a:lnTo>
                  <a:lnTo>
                    <a:pt x="386620" y="57817"/>
                  </a:lnTo>
                  <a:lnTo>
                    <a:pt x="390430" y="59150"/>
                  </a:lnTo>
                  <a:lnTo>
                    <a:pt x="395192" y="67627"/>
                  </a:lnTo>
                  <a:lnTo>
                    <a:pt x="399002" y="68961"/>
                  </a:lnTo>
                  <a:lnTo>
                    <a:pt x="397955" y="74485"/>
                  </a:lnTo>
                  <a:lnTo>
                    <a:pt x="390715" y="75438"/>
                  </a:lnTo>
                  <a:lnTo>
                    <a:pt x="382048" y="78391"/>
                  </a:lnTo>
                  <a:lnTo>
                    <a:pt x="379952" y="76867"/>
                  </a:lnTo>
                  <a:lnTo>
                    <a:pt x="377476" y="71723"/>
                  </a:lnTo>
                  <a:lnTo>
                    <a:pt x="371570" y="68866"/>
                  </a:lnTo>
                  <a:lnTo>
                    <a:pt x="368237" y="71152"/>
                  </a:lnTo>
                  <a:lnTo>
                    <a:pt x="365760" y="66104"/>
                  </a:lnTo>
                  <a:lnTo>
                    <a:pt x="364617" y="71628"/>
                  </a:lnTo>
                  <a:lnTo>
                    <a:pt x="362426" y="68294"/>
                  </a:lnTo>
                  <a:lnTo>
                    <a:pt x="354711" y="65722"/>
                  </a:lnTo>
                  <a:lnTo>
                    <a:pt x="348424" y="59246"/>
                  </a:lnTo>
                  <a:lnTo>
                    <a:pt x="351187" y="66199"/>
                  </a:lnTo>
                  <a:lnTo>
                    <a:pt x="349377" y="66389"/>
                  </a:lnTo>
                  <a:lnTo>
                    <a:pt x="350044" y="71723"/>
                  </a:lnTo>
                  <a:lnTo>
                    <a:pt x="346615" y="74009"/>
                  </a:lnTo>
                  <a:lnTo>
                    <a:pt x="346900" y="75819"/>
                  </a:lnTo>
                  <a:lnTo>
                    <a:pt x="349853" y="84487"/>
                  </a:lnTo>
                  <a:lnTo>
                    <a:pt x="348805" y="90011"/>
                  </a:lnTo>
                  <a:lnTo>
                    <a:pt x="350806" y="91630"/>
                  </a:lnTo>
                  <a:lnTo>
                    <a:pt x="356235" y="90868"/>
                  </a:lnTo>
                  <a:lnTo>
                    <a:pt x="354711" y="92869"/>
                  </a:lnTo>
                  <a:lnTo>
                    <a:pt x="355187" y="96488"/>
                  </a:lnTo>
                  <a:lnTo>
                    <a:pt x="352044" y="100489"/>
                  </a:lnTo>
                  <a:lnTo>
                    <a:pt x="349377" y="108109"/>
                  </a:lnTo>
                  <a:lnTo>
                    <a:pt x="344424" y="112395"/>
                  </a:lnTo>
                  <a:lnTo>
                    <a:pt x="341852" y="120015"/>
                  </a:lnTo>
                  <a:lnTo>
                    <a:pt x="350996" y="120587"/>
                  </a:lnTo>
                  <a:lnTo>
                    <a:pt x="359759" y="117634"/>
                  </a:lnTo>
                  <a:lnTo>
                    <a:pt x="362045" y="120967"/>
                  </a:lnTo>
                  <a:lnTo>
                    <a:pt x="369189" y="120015"/>
                  </a:lnTo>
                  <a:lnTo>
                    <a:pt x="372808" y="119539"/>
                  </a:lnTo>
                  <a:lnTo>
                    <a:pt x="382048" y="120110"/>
                  </a:lnTo>
                  <a:lnTo>
                    <a:pt x="384524" y="125254"/>
                  </a:lnTo>
                  <a:lnTo>
                    <a:pt x="394430" y="131159"/>
                  </a:lnTo>
                  <a:lnTo>
                    <a:pt x="405479" y="131540"/>
                  </a:lnTo>
                  <a:lnTo>
                    <a:pt x="407003" y="129540"/>
                  </a:lnTo>
                  <a:lnTo>
                    <a:pt x="409289" y="132779"/>
                  </a:lnTo>
                  <a:lnTo>
                    <a:pt x="412432" y="128778"/>
                  </a:lnTo>
                  <a:lnTo>
                    <a:pt x="412623" y="130588"/>
                  </a:lnTo>
                  <a:lnTo>
                    <a:pt x="418052" y="129826"/>
                  </a:lnTo>
                  <a:lnTo>
                    <a:pt x="418529" y="133445"/>
                  </a:lnTo>
                  <a:lnTo>
                    <a:pt x="423481" y="129159"/>
                  </a:lnTo>
                  <a:lnTo>
                    <a:pt x="427291" y="130397"/>
                  </a:lnTo>
                  <a:lnTo>
                    <a:pt x="429292" y="132017"/>
                  </a:lnTo>
                  <a:lnTo>
                    <a:pt x="425958" y="134207"/>
                  </a:lnTo>
                  <a:lnTo>
                    <a:pt x="416909" y="135446"/>
                  </a:lnTo>
                  <a:lnTo>
                    <a:pt x="412909" y="132302"/>
                  </a:lnTo>
                  <a:lnTo>
                    <a:pt x="405955" y="135064"/>
                  </a:lnTo>
                  <a:lnTo>
                    <a:pt x="399955" y="144971"/>
                  </a:lnTo>
                  <a:lnTo>
                    <a:pt x="403765" y="146209"/>
                  </a:lnTo>
                  <a:lnTo>
                    <a:pt x="405193" y="156972"/>
                  </a:lnTo>
                  <a:lnTo>
                    <a:pt x="403670" y="158972"/>
                  </a:lnTo>
                  <a:lnTo>
                    <a:pt x="398431" y="161449"/>
                  </a:lnTo>
                  <a:lnTo>
                    <a:pt x="392811" y="160401"/>
                  </a:lnTo>
                  <a:lnTo>
                    <a:pt x="387953" y="164687"/>
                  </a:lnTo>
                  <a:lnTo>
                    <a:pt x="390430" y="169735"/>
                  </a:lnTo>
                  <a:lnTo>
                    <a:pt x="384905" y="183166"/>
                  </a:lnTo>
                  <a:lnTo>
                    <a:pt x="391192" y="189643"/>
                  </a:lnTo>
                  <a:lnTo>
                    <a:pt x="390144" y="195167"/>
                  </a:lnTo>
                  <a:lnTo>
                    <a:pt x="394430" y="200025"/>
                  </a:lnTo>
                  <a:lnTo>
                    <a:pt x="393382" y="205645"/>
                  </a:lnTo>
                  <a:lnTo>
                    <a:pt x="399669" y="212026"/>
                  </a:lnTo>
                  <a:lnTo>
                    <a:pt x="399955" y="213836"/>
                  </a:lnTo>
                  <a:lnTo>
                    <a:pt x="396335" y="214313"/>
                  </a:lnTo>
                  <a:lnTo>
                    <a:pt x="398336" y="215837"/>
                  </a:lnTo>
                  <a:lnTo>
                    <a:pt x="399383" y="237458"/>
                  </a:lnTo>
                  <a:lnTo>
                    <a:pt x="405003" y="238506"/>
                  </a:lnTo>
                  <a:lnTo>
                    <a:pt x="407289" y="241840"/>
                  </a:lnTo>
                  <a:lnTo>
                    <a:pt x="414433" y="240887"/>
                  </a:lnTo>
                  <a:lnTo>
                    <a:pt x="418529" y="244030"/>
                  </a:lnTo>
                  <a:lnTo>
                    <a:pt x="415862" y="251650"/>
                  </a:lnTo>
                  <a:lnTo>
                    <a:pt x="419671" y="252889"/>
                  </a:lnTo>
                  <a:lnTo>
                    <a:pt x="422148" y="258032"/>
                  </a:lnTo>
                  <a:lnTo>
                    <a:pt x="418814" y="260318"/>
                  </a:lnTo>
                  <a:lnTo>
                    <a:pt x="426053" y="259366"/>
                  </a:lnTo>
                  <a:lnTo>
                    <a:pt x="428530" y="264414"/>
                  </a:lnTo>
                  <a:lnTo>
                    <a:pt x="425672" y="270320"/>
                  </a:lnTo>
                  <a:lnTo>
                    <a:pt x="423577" y="268700"/>
                  </a:lnTo>
                  <a:lnTo>
                    <a:pt x="420243" y="270986"/>
                  </a:lnTo>
                  <a:lnTo>
                    <a:pt x="414909" y="271748"/>
                  </a:lnTo>
                  <a:lnTo>
                    <a:pt x="411575" y="273939"/>
                  </a:lnTo>
                  <a:lnTo>
                    <a:pt x="404146" y="273082"/>
                  </a:lnTo>
                  <a:lnTo>
                    <a:pt x="401193" y="278892"/>
                  </a:lnTo>
                  <a:lnTo>
                    <a:pt x="401955" y="284321"/>
                  </a:lnTo>
                  <a:lnTo>
                    <a:pt x="397478" y="292132"/>
                  </a:lnTo>
                  <a:lnTo>
                    <a:pt x="398431" y="299275"/>
                  </a:lnTo>
                  <a:lnTo>
                    <a:pt x="403765" y="298513"/>
                  </a:lnTo>
                  <a:lnTo>
                    <a:pt x="405384" y="296513"/>
                  </a:lnTo>
                  <a:lnTo>
                    <a:pt x="409004" y="296037"/>
                  </a:lnTo>
                  <a:lnTo>
                    <a:pt x="408337" y="305181"/>
                  </a:lnTo>
                  <a:lnTo>
                    <a:pt x="429768" y="315087"/>
                  </a:lnTo>
                  <a:lnTo>
                    <a:pt x="438340" y="324802"/>
                  </a:lnTo>
                  <a:lnTo>
                    <a:pt x="451866" y="330232"/>
                  </a:lnTo>
                  <a:lnTo>
                    <a:pt x="458153" y="336613"/>
                  </a:lnTo>
                  <a:lnTo>
                    <a:pt x="457390" y="344043"/>
                  </a:lnTo>
                  <a:lnTo>
                    <a:pt x="455771" y="346043"/>
                  </a:lnTo>
                  <a:lnTo>
                    <a:pt x="453962" y="346329"/>
                  </a:lnTo>
                  <a:lnTo>
                    <a:pt x="456438" y="351377"/>
                  </a:lnTo>
                  <a:lnTo>
                    <a:pt x="451771" y="357473"/>
                  </a:lnTo>
                  <a:lnTo>
                    <a:pt x="439674" y="348139"/>
                  </a:lnTo>
                  <a:lnTo>
                    <a:pt x="435292" y="343281"/>
                  </a:lnTo>
                  <a:lnTo>
                    <a:pt x="427672" y="340709"/>
                  </a:lnTo>
                  <a:lnTo>
                    <a:pt x="419386" y="347281"/>
                  </a:lnTo>
                  <a:lnTo>
                    <a:pt x="418338" y="352806"/>
                  </a:lnTo>
                  <a:lnTo>
                    <a:pt x="416719" y="354806"/>
                  </a:lnTo>
                  <a:lnTo>
                    <a:pt x="421481" y="363284"/>
                  </a:lnTo>
                  <a:lnTo>
                    <a:pt x="425577" y="366331"/>
                  </a:lnTo>
                  <a:lnTo>
                    <a:pt x="430339" y="374809"/>
                  </a:lnTo>
                  <a:lnTo>
                    <a:pt x="434245" y="390620"/>
                  </a:lnTo>
                  <a:lnTo>
                    <a:pt x="431101" y="394621"/>
                  </a:lnTo>
                  <a:lnTo>
                    <a:pt x="438626" y="395478"/>
                  </a:lnTo>
                  <a:lnTo>
                    <a:pt x="442627" y="398526"/>
                  </a:lnTo>
                  <a:lnTo>
                    <a:pt x="441103" y="400621"/>
                  </a:lnTo>
                  <a:lnTo>
                    <a:pt x="432054" y="401764"/>
                  </a:lnTo>
                  <a:lnTo>
                    <a:pt x="422243" y="410337"/>
                  </a:lnTo>
                  <a:lnTo>
                    <a:pt x="420338" y="423291"/>
                  </a:lnTo>
                  <a:lnTo>
                    <a:pt x="415195" y="425767"/>
                  </a:lnTo>
                  <a:lnTo>
                    <a:pt x="412528" y="433388"/>
                  </a:lnTo>
                  <a:lnTo>
                    <a:pt x="414528" y="434912"/>
                  </a:lnTo>
                  <a:lnTo>
                    <a:pt x="419957" y="434150"/>
                  </a:lnTo>
                  <a:lnTo>
                    <a:pt x="422434" y="439293"/>
                  </a:lnTo>
                  <a:lnTo>
                    <a:pt x="428815" y="445675"/>
                  </a:lnTo>
                  <a:lnTo>
                    <a:pt x="434149" y="445008"/>
                  </a:lnTo>
                  <a:lnTo>
                    <a:pt x="442055" y="449389"/>
                  </a:lnTo>
                  <a:lnTo>
                    <a:pt x="447865" y="452247"/>
                  </a:lnTo>
                  <a:lnTo>
                    <a:pt x="439864" y="460534"/>
                  </a:lnTo>
                  <a:lnTo>
                    <a:pt x="427101" y="460438"/>
                  </a:lnTo>
                  <a:lnTo>
                    <a:pt x="415195" y="467487"/>
                  </a:lnTo>
                  <a:lnTo>
                    <a:pt x="414147" y="473012"/>
                  </a:lnTo>
                  <a:lnTo>
                    <a:pt x="410528" y="473488"/>
                  </a:lnTo>
                  <a:lnTo>
                    <a:pt x="405765" y="465106"/>
                  </a:lnTo>
                  <a:lnTo>
                    <a:pt x="395002" y="466534"/>
                  </a:lnTo>
                  <a:lnTo>
                    <a:pt x="390906" y="463391"/>
                  </a:lnTo>
                  <a:lnTo>
                    <a:pt x="385286" y="462343"/>
                  </a:lnTo>
                  <a:lnTo>
                    <a:pt x="383953" y="466154"/>
                  </a:lnTo>
                  <a:lnTo>
                    <a:pt x="386429" y="471297"/>
                  </a:lnTo>
                  <a:lnTo>
                    <a:pt x="385096" y="475107"/>
                  </a:lnTo>
                  <a:lnTo>
                    <a:pt x="367474" y="493776"/>
                  </a:lnTo>
                  <a:lnTo>
                    <a:pt x="361855" y="492633"/>
                  </a:lnTo>
                  <a:lnTo>
                    <a:pt x="351187" y="481298"/>
                  </a:lnTo>
                  <a:lnTo>
                    <a:pt x="345186" y="476726"/>
                  </a:lnTo>
                  <a:lnTo>
                    <a:pt x="339757" y="477393"/>
                  </a:lnTo>
                  <a:lnTo>
                    <a:pt x="338804" y="470345"/>
                  </a:lnTo>
                  <a:lnTo>
                    <a:pt x="329851" y="471488"/>
                  </a:lnTo>
                  <a:lnTo>
                    <a:pt x="325088" y="463105"/>
                  </a:lnTo>
                  <a:lnTo>
                    <a:pt x="326422" y="459296"/>
                  </a:lnTo>
                  <a:lnTo>
                    <a:pt x="318230" y="453104"/>
                  </a:lnTo>
                  <a:lnTo>
                    <a:pt x="315754" y="447961"/>
                  </a:lnTo>
                  <a:lnTo>
                    <a:pt x="309943" y="445103"/>
                  </a:lnTo>
                  <a:lnTo>
                    <a:pt x="307372" y="440055"/>
                  </a:lnTo>
                  <a:lnTo>
                    <a:pt x="294989" y="443484"/>
                  </a:lnTo>
                  <a:lnTo>
                    <a:pt x="292608" y="438341"/>
                  </a:lnTo>
                  <a:lnTo>
                    <a:pt x="288703" y="437102"/>
                  </a:lnTo>
                  <a:lnTo>
                    <a:pt x="287655" y="442627"/>
                  </a:lnTo>
                  <a:lnTo>
                    <a:pt x="279368" y="449199"/>
                  </a:lnTo>
                  <a:lnTo>
                    <a:pt x="277368" y="447580"/>
                  </a:lnTo>
                  <a:lnTo>
                    <a:pt x="292513" y="465582"/>
                  </a:lnTo>
                  <a:lnTo>
                    <a:pt x="288036" y="473392"/>
                  </a:lnTo>
                  <a:lnTo>
                    <a:pt x="277273" y="474821"/>
                  </a:lnTo>
                  <a:lnTo>
                    <a:pt x="271367" y="471964"/>
                  </a:lnTo>
                  <a:lnTo>
                    <a:pt x="268700" y="465106"/>
                  </a:lnTo>
                  <a:lnTo>
                    <a:pt x="272605" y="453676"/>
                  </a:lnTo>
                  <a:lnTo>
                    <a:pt x="262509" y="445960"/>
                  </a:lnTo>
                  <a:lnTo>
                    <a:pt x="264700" y="434816"/>
                  </a:lnTo>
                  <a:lnTo>
                    <a:pt x="261461" y="424339"/>
                  </a:lnTo>
                  <a:lnTo>
                    <a:pt x="256032" y="425101"/>
                  </a:lnTo>
                  <a:lnTo>
                    <a:pt x="257365" y="421291"/>
                  </a:lnTo>
                  <a:lnTo>
                    <a:pt x="253365" y="418147"/>
                  </a:lnTo>
                  <a:lnTo>
                    <a:pt x="249936" y="420434"/>
                  </a:lnTo>
                  <a:lnTo>
                    <a:pt x="238125" y="427387"/>
                  </a:lnTo>
                  <a:lnTo>
                    <a:pt x="238601" y="431006"/>
                  </a:lnTo>
                  <a:lnTo>
                    <a:pt x="231172" y="430149"/>
                  </a:lnTo>
                  <a:lnTo>
                    <a:pt x="227743" y="432435"/>
                  </a:lnTo>
                  <a:lnTo>
                    <a:pt x="224409" y="434626"/>
                  </a:lnTo>
                  <a:lnTo>
                    <a:pt x="219075" y="435388"/>
                  </a:lnTo>
                  <a:lnTo>
                    <a:pt x="217456" y="437388"/>
                  </a:lnTo>
                  <a:lnTo>
                    <a:pt x="215932" y="439388"/>
                  </a:lnTo>
                  <a:lnTo>
                    <a:pt x="196215" y="442055"/>
                  </a:lnTo>
                  <a:lnTo>
                    <a:pt x="194120" y="440531"/>
                  </a:lnTo>
                  <a:lnTo>
                    <a:pt x="192596" y="442531"/>
                  </a:lnTo>
                  <a:lnTo>
                    <a:pt x="186690" y="439674"/>
                  </a:lnTo>
                  <a:lnTo>
                    <a:pt x="189643" y="433864"/>
                  </a:lnTo>
                  <a:lnTo>
                    <a:pt x="187833" y="434054"/>
                  </a:lnTo>
                  <a:lnTo>
                    <a:pt x="182404" y="434816"/>
                  </a:lnTo>
                  <a:lnTo>
                    <a:pt x="185928" y="419862"/>
                  </a:lnTo>
                  <a:lnTo>
                    <a:pt x="182308" y="420338"/>
                  </a:lnTo>
                  <a:lnTo>
                    <a:pt x="180022" y="417005"/>
                  </a:lnTo>
                  <a:lnTo>
                    <a:pt x="176498" y="417481"/>
                  </a:lnTo>
                  <a:lnTo>
                    <a:pt x="173926" y="412337"/>
                  </a:lnTo>
                  <a:lnTo>
                    <a:pt x="168307" y="411289"/>
                  </a:lnTo>
                  <a:lnTo>
                    <a:pt x="162211" y="406622"/>
                  </a:lnTo>
                  <a:lnTo>
                    <a:pt x="163544" y="402812"/>
                  </a:lnTo>
                  <a:lnTo>
                    <a:pt x="168688" y="400336"/>
                  </a:lnTo>
                  <a:lnTo>
                    <a:pt x="169069" y="389382"/>
                  </a:lnTo>
                  <a:lnTo>
                    <a:pt x="172498" y="387191"/>
                  </a:lnTo>
                  <a:lnTo>
                    <a:pt x="169736" y="380238"/>
                  </a:lnTo>
                  <a:lnTo>
                    <a:pt x="156400" y="376618"/>
                  </a:lnTo>
                  <a:lnTo>
                    <a:pt x="154400" y="374999"/>
                  </a:lnTo>
                  <a:lnTo>
                    <a:pt x="159067" y="368998"/>
                  </a:lnTo>
                  <a:lnTo>
                    <a:pt x="158591" y="365474"/>
                  </a:lnTo>
                  <a:lnTo>
                    <a:pt x="159734" y="359855"/>
                  </a:lnTo>
                  <a:lnTo>
                    <a:pt x="159448" y="358045"/>
                  </a:lnTo>
                  <a:lnTo>
                    <a:pt x="152019" y="357188"/>
                  </a:lnTo>
                  <a:lnTo>
                    <a:pt x="144494" y="369094"/>
                  </a:lnTo>
                  <a:lnTo>
                    <a:pt x="141732" y="362236"/>
                  </a:lnTo>
                  <a:lnTo>
                    <a:pt x="137731" y="359092"/>
                  </a:lnTo>
                  <a:lnTo>
                    <a:pt x="133159" y="352520"/>
                  </a:lnTo>
                  <a:lnTo>
                    <a:pt x="124396" y="355473"/>
                  </a:lnTo>
                  <a:lnTo>
                    <a:pt x="120587" y="354139"/>
                  </a:lnTo>
                  <a:lnTo>
                    <a:pt x="114490" y="349472"/>
                  </a:lnTo>
                  <a:lnTo>
                    <a:pt x="107728" y="354044"/>
                  </a:lnTo>
                  <a:lnTo>
                    <a:pt x="103251" y="347377"/>
                  </a:lnTo>
                  <a:lnTo>
                    <a:pt x="106108" y="341567"/>
                  </a:lnTo>
                  <a:lnTo>
                    <a:pt x="112586" y="335280"/>
                  </a:lnTo>
                  <a:lnTo>
                    <a:pt x="112109" y="331660"/>
                  </a:lnTo>
                  <a:lnTo>
                    <a:pt x="98870" y="328041"/>
                  </a:lnTo>
                  <a:lnTo>
                    <a:pt x="98774" y="313563"/>
                  </a:lnTo>
                  <a:lnTo>
                    <a:pt x="96488" y="310229"/>
                  </a:lnTo>
                  <a:lnTo>
                    <a:pt x="93154" y="312420"/>
                  </a:lnTo>
                  <a:lnTo>
                    <a:pt x="97250" y="315563"/>
                  </a:lnTo>
                  <a:lnTo>
                    <a:pt x="92297" y="319850"/>
                  </a:lnTo>
                  <a:lnTo>
                    <a:pt x="91154" y="325374"/>
                  </a:lnTo>
                  <a:lnTo>
                    <a:pt x="87630" y="325850"/>
                  </a:lnTo>
                  <a:lnTo>
                    <a:pt x="86868" y="320516"/>
                  </a:lnTo>
                  <a:lnTo>
                    <a:pt x="83534" y="322802"/>
                  </a:lnTo>
                  <a:lnTo>
                    <a:pt x="82677" y="330137"/>
                  </a:lnTo>
                  <a:lnTo>
                    <a:pt x="80867" y="330422"/>
                  </a:lnTo>
                  <a:lnTo>
                    <a:pt x="80391" y="326803"/>
                  </a:lnTo>
                  <a:lnTo>
                    <a:pt x="81534" y="321278"/>
                  </a:lnTo>
                  <a:lnTo>
                    <a:pt x="80772" y="315944"/>
                  </a:lnTo>
                  <a:lnTo>
                    <a:pt x="76962" y="314611"/>
                  </a:lnTo>
                  <a:lnTo>
                    <a:pt x="73342" y="315087"/>
                  </a:lnTo>
                  <a:lnTo>
                    <a:pt x="72962" y="325946"/>
                  </a:lnTo>
                  <a:lnTo>
                    <a:pt x="69151" y="324707"/>
                  </a:lnTo>
                  <a:lnTo>
                    <a:pt x="68675" y="321088"/>
                  </a:lnTo>
                  <a:lnTo>
                    <a:pt x="65341" y="323374"/>
                  </a:lnTo>
                  <a:lnTo>
                    <a:pt x="71628" y="329755"/>
                  </a:lnTo>
                  <a:lnTo>
                    <a:pt x="70580" y="335375"/>
                  </a:lnTo>
                  <a:lnTo>
                    <a:pt x="70771" y="337185"/>
                  </a:lnTo>
                  <a:lnTo>
                    <a:pt x="66484" y="332327"/>
                  </a:lnTo>
                  <a:lnTo>
                    <a:pt x="60007" y="338614"/>
                  </a:lnTo>
                  <a:lnTo>
                    <a:pt x="67723" y="341185"/>
                  </a:lnTo>
                  <a:lnTo>
                    <a:pt x="68104" y="344805"/>
                  </a:lnTo>
                  <a:lnTo>
                    <a:pt x="68389" y="346520"/>
                  </a:lnTo>
                  <a:lnTo>
                    <a:pt x="61246" y="347472"/>
                  </a:lnTo>
                  <a:lnTo>
                    <a:pt x="62389" y="356425"/>
                  </a:lnTo>
                  <a:lnTo>
                    <a:pt x="56959" y="357092"/>
                  </a:lnTo>
                  <a:lnTo>
                    <a:pt x="42577" y="344519"/>
                  </a:lnTo>
                  <a:lnTo>
                    <a:pt x="33052" y="342138"/>
                  </a:lnTo>
                  <a:lnTo>
                    <a:pt x="30385" y="335280"/>
                  </a:lnTo>
                  <a:lnTo>
                    <a:pt x="24670" y="33413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" name="Volný tvar: obrazec 52">
              <a:extLst>
                <a:ext uri="{FF2B5EF4-FFF2-40B4-BE49-F238E27FC236}">
                  <a16:creationId xmlns:a16="http://schemas.microsoft.com/office/drawing/2014/main" id="{3CE92453-506E-3C90-DC94-A0E49720DB76}"/>
                </a:ext>
              </a:extLst>
            </p:cNvPr>
            <p:cNvSpPr/>
            <p:nvPr userDrawn="1"/>
          </p:nvSpPr>
          <p:spPr>
            <a:xfrm>
              <a:off x="7251715" y="3812571"/>
              <a:ext cx="397192" cy="628840"/>
            </a:xfrm>
            <a:custGeom>
              <a:avLst/>
              <a:gdLst>
                <a:gd name="connsiteX0" fmla="*/ 326327 w 397192"/>
                <a:gd name="connsiteY0" fmla="*/ 557784 h 628840"/>
                <a:gd name="connsiteX1" fmla="*/ 313563 w 397192"/>
                <a:gd name="connsiteY1" fmla="*/ 572167 h 628840"/>
                <a:gd name="connsiteX2" fmla="*/ 309944 w 397192"/>
                <a:gd name="connsiteY2" fmla="*/ 572738 h 628840"/>
                <a:gd name="connsiteX3" fmla="*/ 299561 w 397192"/>
                <a:gd name="connsiteY3" fmla="*/ 563213 h 628840"/>
                <a:gd name="connsiteX4" fmla="*/ 294227 w 397192"/>
                <a:gd name="connsiteY4" fmla="*/ 563880 h 628840"/>
                <a:gd name="connsiteX5" fmla="*/ 293751 w 397192"/>
                <a:gd name="connsiteY5" fmla="*/ 560261 h 628840"/>
                <a:gd name="connsiteX6" fmla="*/ 289655 w 397192"/>
                <a:gd name="connsiteY6" fmla="*/ 557213 h 628840"/>
                <a:gd name="connsiteX7" fmla="*/ 282797 w 397192"/>
                <a:gd name="connsiteY7" fmla="*/ 532733 h 628840"/>
                <a:gd name="connsiteX8" fmla="*/ 276511 w 397192"/>
                <a:gd name="connsiteY8" fmla="*/ 540830 h 628840"/>
                <a:gd name="connsiteX9" fmla="*/ 265557 w 397192"/>
                <a:gd name="connsiteY9" fmla="*/ 540448 h 628840"/>
                <a:gd name="connsiteX10" fmla="*/ 268129 w 397192"/>
                <a:gd name="connsiteY10" fmla="*/ 532829 h 628840"/>
                <a:gd name="connsiteX11" fmla="*/ 265652 w 397192"/>
                <a:gd name="connsiteY11" fmla="*/ 527780 h 628840"/>
                <a:gd name="connsiteX12" fmla="*/ 258889 w 397192"/>
                <a:gd name="connsiteY12" fmla="*/ 517779 h 628840"/>
                <a:gd name="connsiteX13" fmla="*/ 256604 w 397192"/>
                <a:gd name="connsiteY13" fmla="*/ 514445 h 628840"/>
                <a:gd name="connsiteX14" fmla="*/ 250698 w 397192"/>
                <a:gd name="connsiteY14" fmla="*/ 511588 h 628840"/>
                <a:gd name="connsiteX15" fmla="*/ 250031 w 397192"/>
                <a:gd name="connsiteY15" fmla="*/ 506254 h 628840"/>
                <a:gd name="connsiteX16" fmla="*/ 244412 w 397192"/>
                <a:gd name="connsiteY16" fmla="*/ 505206 h 628840"/>
                <a:gd name="connsiteX17" fmla="*/ 243078 w 397192"/>
                <a:gd name="connsiteY17" fmla="*/ 509016 h 628840"/>
                <a:gd name="connsiteX18" fmla="*/ 237935 w 397192"/>
                <a:gd name="connsiteY18" fmla="*/ 511493 h 628840"/>
                <a:gd name="connsiteX19" fmla="*/ 230600 w 397192"/>
                <a:gd name="connsiteY19" fmla="*/ 525113 h 628840"/>
                <a:gd name="connsiteX20" fmla="*/ 233553 w 397192"/>
                <a:gd name="connsiteY20" fmla="*/ 533781 h 628840"/>
                <a:gd name="connsiteX21" fmla="*/ 232696 w 397192"/>
                <a:gd name="connsiteY21" fmla="*/ 541211 h 628840"/>
                <a:gd name="connsiteX22" fmla="*/ 235458 w 397192"/>
                <a:gd name="connsiteY22" fmla="*/ 548069 h 628840"/>
                <a:gd name="connsiteX23" fmla="*/ 236029 w 397192"/>
                <a:gd name="connsiteY23" fmla="*/ 566166 h 628840"/>
                <a:gd name="connsiteX24" fmla="*/ 232220 w 397192"/>
                <a:gd name="connsiteY24" fmla="*/ 564832 h 628840"/>
                <a:gd name="connsiteX25" fmla="*/ 229076 w 397192"/>
                <a:gd name="connsiteY25" fmla="*/ 568833 h 628840"/>
                <a:gd name="connsiteX26" fmla="*/ 225266 w 397192"/>
                <a:gd name="connsiteY26" fmla="*/ 567595 h 628840"/>
                <a:gd name="connsiteX27" fmla="*/ 229457 w 397192"/>
                <a:gd name="connsiteY27" fmla="*/ 557974 h 628840"/>
                <a:gd name="connsiteX28" fmla="*/ 222980 w 397192"/>
                <a:gd name="connsiteY28" fmla="*/ 564261 h 628840"/>
                <a:gd name="connsiteX29" fmla="*/ 208121 w 397192"/>
                <a:gd name="connsiteY29" fmla="*/ 562547 h 628840"/>
                <a:gd name="connsiteX30" fmla="*/ 202025 w 397192"/>
                <a:gd name="connsiteY30" fmla="*/ 557974 h 628840"/>
                <a:gd name="connsiteX31" fmla="*/ 192214 w 397192"/>
                <a:gd name="connsiteY31" fmla="*/ 566452 h 628840"/>
                <a:gd name="connsiteX32" fmla="*/ 183166 w 397192"/>
                <a:gd name="connsiteY32" fmla="*/ 567690 h 628840"/>
                <a:gd name="connsiteX33" fmla="*/ 179832 w 397192"/>
                <a:gd name="connsiteY33" fmla="*/ 569976 h 628840"/>
                <a:gd name="connsiteX34" fmla="*/ 173736 w 397192"/>
                <a:gd name="connsiteY34" fmla="*/ 565309 h 628840"/>
                <a:gd name="connsiteX35" fmla="*/ 157829 w 397192"/>
                <a:gd name="connsiteY35" fmla="*/ 569214 h 628840"/>
                <a:gd name="connsiteX36" fmla="*/ 158115 w 397192"/>
                <a:gd name="connsiteY36" fmla="*/ 571024 h 628840"/>
                <a:gd name="connsiteX37" fmla="*/ 150495 w 397192"/>
                <a:gd name="connsiteY37" fmla="*/ 582930 h 628840"/>
                <a:gd name="connsiteX38" fmla="*/ 143351 w 397192"/>
                <a:gd name="connsiteY38" fmla="*/ 583882 h 628840"/>
                <a:gd name="connsiteX39" fmla="*/ 144018 w 397192"/>
                <a:gd name="connsiteY39" fmla="*/ 589216 h 628840"/>
                <a:gd name="connsiteX40" fmla="*/ 128778 w 397192"/>
                <a:gd name="connsiteY40" fmla="*/ 598456 h 628840"/>
                <a:gd name="connsiteX41" fmla="*/ 121348 w 397192"/>
                <a:gd name="connsiteY41" fmla="*/ 597598 h 628840"/>
                <a:gd name="connsiteX42" fmla="*/ 114681 w 397192"/>
                <a:gd name="connsiteY42" fmla="*/ 602171 h 628840"/>
                <a:gd name="connsiteX43" fmla="*/ 109728 w 397192"/>
                <a:gd name="connsiteY43" fmla="*/ 606362 h 628840"/>
                <a:gd name="connsiteX44" fmla="*/ 110490 w 397192"/>
                <a:gd name="connsiteY44" fmla="*/ 611791 h 628840"/>
                <a:gd name="connsiteX45" fmla="*/ 106871 w 397192"/>
                <a:gd name="connsiteY45" fmla="*/ 612267 h 628840"/>
                <a:gd name="connsiteX46" fmla="*/ 107061 w 397192"/>
                <a:gd name="connsiteY46" fmla="*/ 613981 h 628840"/>
                <a:gd name="connsiteX47" fmla="*/ 103251 w 397192"/>
                <a:gd name="connsiteY47" fmla="*/ 612743 h 628840"/>
                <a:gd name="connsiteX48" fmla="*/ 103537 w 397192"/>
                <a:gd name="connsiteY48" fmla="*/ 614458 h 628840"/>
                <a:gd name="connsiteX49" fmla="*/ 96107 w 397192"/>
                <a:gd name="connsiteY49" fmla="*/ 613696 h 628840"/>
                <a:gd name="connsiteX50" fmla="*/ 96584 w 397192"/>
                <a:gd name="connsiteY50" fmla="*/ 617220 h 628840"/>
                <a:gd name="connsiteX51" fmla="*/ 88963 w 397192"/>
                <a:gd name="connsiteY51" fmla="*/ 614648 h 628840"/>
                <a:gd name="connsiteX52" fmla="*/ 74200 w 397192"/>
                <a:gd name="connsiteY52" fmla="*/ 627412 h 628840"/>
                <a:gd name="connsiteX53" fmla="*/ 63341 w 397192"/>
                <a:gd name="connsiteY53" fmla="*/ 628840 h 628840"/>
                <a:gd name="connsiteX54" fmla="*/ 51435 w 397192"/>
                <a:gd name="connsiteY54" fmla="*/ 621411 h 628840"/>
                <a:gd name="connsiteX55" fmla="*/ 46863 w 397192"/>
                <a:gd name="connsiteY55" fmla="*/ 614744 h 628840"/>
                <a:gd name="connsiteX56" fmla="*/ 43625 w 397192"/>
                <a:gd name="connsiteY56" fmla="*/ 604266 h 628840"/>
                <a:gd name="connsiteX57" fmla="*/ 44101 w 397192"/>
                <a:gd name="connsiteY57" fmla="*/ 593312 h 628840"/>
                <a:gd name="connsiteX58" fmla="*/ 38576 w 397192"/>
                <a:gd name="connsiteY58" fmla="*/ 579596 h 628840"/>
                <a:gd name="connsiteX59" fmla="*/ 23241 w 397192"/>
                <a:gd name="connsiteY59" fmla="*/ 574357 h 628840"/>
                <a:gd name="connsiteX60" fmla="*/ 30099 w 397192"/>
                <a:gd name="connsiteY60" fmla="*/ 557117 h 628840"/>
                <a:gd name="connsiteX61" fmla="*/ 28099 w 397192"/>
                <a:gd name="connsiteY61" fmla="*/ 555593 h 628840"/>
                <a:gd name="connsiteX62" fmla="*/ 24479 w 397192"/>
                <a:gd name="connsiteY62" fmla="*/ 541591 h 628840"/>
                <a:gd name="connsiteX63" fmla="*/ 29337 w 397192"/>
                <a:gd name="connsiteY63" fmla="*/ 537305 h 628840"/>
                <a:gd name="connsiteX64" fmla="*/ 28861 w 397192"/>
                <a:gd name="connsiteY64" fmla="*/ 533686 h 628840"/>
                <a:gd name="connsiteX65" fmla="*/ 27051 w 397192"/>
                <a:gd name="connsiteY65" fmla="*/ 533972 h 628840"/>
                <a:gd name="connsiteX66" fmla="*/ 31718 w 397192"/>
                <a:gd name="connsiteY66" fmla="*/ 527876 h 628840"/>
                <a:gd name="connsiteX67" fmla="*/ 26384 w 397192"/>
                <a:gd name="connsiteY67" fmla="*/ 528638 h 628840"/>
                <a:gd name="connsiteX68" fmla="*/ 24289 w 397192"/>
                <a:gd name="connsiteY68" fmla="*/ 527113 h 628840"/>
                <a:gd name="connsiteX69" fmla="*/ 18288 w 397192"/>
                <a:gd name="connsiteY69" fmla="*/ 536924 h 628840"/>
                <a:gd name="connsiteX70" fmla="*/ 18764 w 397192"/>
                <a:gd name="connsiteY70" fmla="*/ 540448 h 628840"/>
                <a:gd name="connsiteX71" fmla="*/ 15240 w 397192"/>
                <a:gd name="connsiteY71" fmla="*/ 541020 h 628840"/>
                <a:gd name="connsiteX72" fmla="*/ 9525 w 397192"/>
                <a:gd name="connsiteY72" fmla="*/ 539877 h 628840"/>
                <a:gd name="connsiteX73" fmla="*/ 7048 w 397192"/>
                <a:gd name="connsiteY73" fmla="*/ 534734 h 628840"/>
                <a:gd name="connsiteX74" fmla="*/ 12192 w 397192"/>
                <a:gd name="connsiteY74" fmla="*/ 532257 h 628840"/>
                <a:gd name="connsiteX75" fmla="*/ 5905 w 397192"/>
                <a:gd name="connsiteY75" fmla="*/ 525875 h 628840"/>
                <a:gd name="connsiteX76" fmla="*/ 0 w 397192"/>
                <a:gd name="connsiteY76" fmla="*/ 523018 h 628840"/>
                <a:gd name="connsiteX77" fmla="*/ 1619 w 397192"/>
                <a:gd name="connsiteY77" fmla="*/ 521018 h 628840"/>
                <a:gd name="connsiteX78" fmla="*/ 17621 w 397192"/>
                <a:gd name="connsiteY78" fmla="*/ 504349 h 628840"/>
                <a:gd name="connsiteX79" fmla="*/ 25241 w 397192"/>
                <a:gd name="connsiteY79" fmla="*/ 492538 h 628840"/>
                <a:gd name="connsiteX80" fmla="*/ 28099 w 397192"/>
                <a:gd name="connsiteY80" fmla="*/ 486728 h 628840"/>
                <a:gd name="connsiteX81" fmla="*/ 29718 w 397192"/>
                <a:gd name="connsiteY81" fmla="*/ 484632 h 628840"/>
                <a:gd name="connsiteX82" fmla="*/ 43244 w 397192"/>
                <a:gd name="connsiteY82" fmla="*/ 462915 h 628840"/>
                <a:gd name="connsiteX83" fmla="*/ 42767 w 397192"/>
                <a:gd name="connsiteY83" fmla="*/ 459391 h 628840"/>
                <a:gd name="connsiteX84" fmla="*/ 34195 w 397192"/>
                <a:gd name="connsiteY84" fmla="*/ 449580 h 628840"/>
                <a:gd name="connsiteX85" fmla="*/ 33433 w 397192"/>
                <a:gd name="connsiteY85" fmla="*/ 444246 h 628840"/>
                <a:gd name="connsiteX86" fmla="*/ 30480 w 397192"/>
                <a:gd name="connsiteY86" fmla="*/ 435578 h 628840"/>
                <a:gd name="connsiteX87" fmla="*/ 34100 w 397192"/>
                <a:gd name="connsiteY87" fmla="*/ 435102 h 628840"/>
                <a:gd name="connsiteX88" fmla="*/ 33909 w 397192"/>
                <a:gd name="connsiteY88" fmla="*/ 433388 h 628840"/>
                <a:gd name="connsiteX89" fmla="*/ 35623 w 397192"/>
                <a:gd name="connsiteY89" fmla="*/ 433102 h 628840"/>
                <a:gd name="connsiteX90" fmla="*/ 34957 w 397192"/>
                <a:gd name="connsiteY90" fmla="*/ 427768 h 628840"/>
                <a:gd name="connsiteX91" fmla="*/ 43720 w 397192"/>
                <a:gd name="connsiteY91" fmla="*/ 424815 h 628840"/>
                <a:gd name="connsiteX92" fmla="*/ 46672 w 397192"/>
                <a:gd name="connsiteY92" fmla="*/ 433483 h 628840"/>
                <a:gd name="connsiteX93" fmla="*/ 55626 w 397192"/>
                <a:gd name="connsiteY93" fmla="*/ 432245 h 628840"/>
                <a:gd name="connsiteX94" fmla="*/ 59246 w 397192"/>
                <a:gd name="connsiteY94" fmla="*/ 431768 h 628840"/>
                <a:gd name="connsiteX95" fmla="*/ 69723 w 397192"/>
                <a:gd name="connsiteY95" fmla="*/ 428625 h 628840"/>
                <a:gd name="connsiteX96" fmla="*/ 69056 w 397192"/>
                <a:gd name="connsiteY96" fmla="*/ 423196 h 628840"/>
                <a:gd name="connsiteX97" fmla="*/ 70580 w 397192"/>
                <a:gd name="connsiteY97" fmla="*/ 421196 h 628840"/>
                <a:gd name="connsiteX98" fmla="*/ 74009 w 397192"/>
                <a:gd name="connsiteY98" fmla="*/ 419005 h 628840"/>
                <a:gd name="connsiteX99" fmla="*/ 75343 w 397192"/>
                <a:gd name="connsiteY99" fmla="*/ 415195 h 628840"/>
                <a:gd name="connsiteX100" fmla="*/ 82487 w 397192"/>
                <a:gd name="connsiteY100" fmla="*/ 414242 h 628840"/>
                <a:gd name="connsiteX101" fmla="*/ 81058 w 397192"/>
                <a:gd name="connsiteY101" fmla="*/ 403574 h 628840"/>
                <a:gd name="connsiteX102" fmla="*/ 73628 w 397192"/>
                <a:gd name="connsiteY102" fmla="*/ 388239 h 628840"/>
                <a:gd name="connsiteX103" fmla="*/ 67437 w 397192"/>
                <a:gd name="connsiteY103" fmla="*/ 383572 h 628840"/>
                <a:gd name="connsiteX104" fmla="*/ 73152 w 397192"/>
                <a:gd name="connsiteY104" fmla="*/ 384620 h 628840"/>
                <a:gd name="connsiteX105" fmla="*/ 70580 w 397192"/>
                <a:gd name="connsiteY105" fmla="*/ 379571 h 628840"/>
                <a:gd name="connsiteX106" fmla="*/ 80867 w 397192"/>
                <a:gd name="connsiteY106" fmla="*/ 374523 h 628840"/>
                <a:gd name="connsiteX107" fmla="*/ 74581 w 397192"/>
                <a:gd name="connsiteY107" fmla="*/ 368141 h 628840"/>
                <a:gd name="connsiteX108" fmla="*/ 73438 w 397192"/>
                <a:gd name="connsiteY108" fmla="*/ 359188 h 628840"/>
                <a:gd name="connsiteX109" fmla="*/ 72866 w 397192"/>
                <a:gd name="connsiteY109" fmla="*/ 355663 h 628840"/>
                <a:gd name="connsiteX110" fmla="*/ 69818 w 397192"/>
                <a:gd name="connsiteY110" fmla="*/ 359664 h 628840"/>
                <a:gd name="connsiteX111" fmla="*/ 59912 w 397192"/>
                <a:gd name="connsiteY111" fmla="*/ 353759 h 628840"/>
                <a:gd name="connsiteX112" fmla="*/ 53530 w 397192"/>
                <a:gd name="connsiteY112" fmla="*/ 347281 h 628840"/>
                <a:gd name="connsiteX113" fmla="*/ 52578 w 397192"/>
                <a:gd name="connsiteY113" fmla="*/ 340233 h 628840"/>
                <a:gd name="connsiteX114" fmla="*/ 51626 w 397192"/>
                <a:gd name="connsiteY114" fmla="*/ 333089 h 628840"/>
                <a:gd name="connsiteX115" fmla="*/ 46482 w 397192"/>
                <a:gd name="connsiteY115" fmla="*/ 335566 h 628840"/>
                <a:gd name="connsiteX116" fmla="*/ 44005 w 397192"/>
                <a:gd name="connsiteY116" fmla="*/ 330422 h 628840"/>
                <a:gd name="connsiteX117" fmla="*/ 41624 w 397192"/>
                <a:gd name="connsiteY117" fmla="*/ 312706 h 628840"/>
                <a:gd name="connsiteX118" fmla="*/ 55340 w 397192"/>
                <a:gd name="connsiteY118" fmla="*/ 305371 h 628840"/>
                <a:gd name="connsiteX119" fmla="*/ 62389 w 397192"/>
                <a:gd name="connsiteY119" fmla="*/ 289941 h 628840"/>
                <a:gd name="connsiteX120" fmla="*/ 50959 w 397192"/>
                <a:gd name="connsiteY120" fmla="*/ 286036 h 628840"/>
                <a:gd name="connsiteX121" fmla="*/ 63722 w 397192"/>
                <a:gd name="connsiteY121" fmla="*/ 286131 h 628840"/>
                <a:gd name="connsiteX122" fmla="*/ 71723 w 397192"/>
                <a:gd name="connsiteY122" fmla="*/ 277844 h 628840"/>
                <a:gd name="connsiteX123" fmla="*/ 65913 w 397192"/>
                <a:gd name="connsiteY123" fmla="*/ 274987 h 628840"/>
                <a:gd name="connsiteX124" fmla="*/ 58007 w 397192"/>
                <a:gd name="connsiteY124" fmla="*/ 270605 h 628840"/>
                <a:gd name="connsiteX125" fmla="*/ 52673 w 397192"/>
                <a:gd name="connsiteY125" fmla="*/ 271272 h 628840"/>
                <a:gd name="connsiteX126" fmla="*/ 46292 w 397192"/>
                <a:gd name="connsiteY126" fmla="*/ 264890 h 628840"/>
                <a:gd name="connsiteX127" fmla="*/ 43815 w 397192"/>
                <a:gd name="connsiteY127" fmla="*/ 259747 h 628840"/>
                <a:gd name="connsiteX128" fmla="*/ 38386 w 397192"/>
                <a:gd name="connsiteY128" fmla="*/ 260509 h 628840"/>
                <a:gd name="connsiteX129" fmla="*/ 36386 w 397192"/>
                <a:gd name="connsiteY129" fmla="*/ 258985 h 628840"/>
                <a:gd name="connsiteX130" fmla="*/ 39053 w 397192"/>
                <a:gd name="connsiteY130" fmla="*/ 251365 h 628840"/>
                <a:gd name="connsiteX131" fmla="*/ 44196 w 397192"/>
                <a:gd name="connsiteY131" fmla="*/ 248888 h 628840"/>
                <a:gd name="connsiteX132" fmla="*/ 46101 w 397192"/>
                <a:gd name="connsiteY132" fmla="*/ 235934 h 628840"/>
                <a:gd name="connsiteX133" fmla="*/ 55912 w 397192"/>
                <a:gd name="connsiteY133" fmla="*/ 227362 h 628840"/>
                <a:gd name="connsiteX134" fmla="*/ 64961 w 397192"/>
                <a:gd name="connsiteY134" fmla="*/ 226219 h 628840"/>
                <a:gd name="connsiteX135" fmla="*/ 66485 w 397192"/>
                <a:gd name="connsiteY135" fmla="*/ 224123 h 628840"/>
                <a:gd name="connsiteX136" fmla="*/ 62484 w 397192"/>
                <a:gd name="connsiteY136" fmla="*/ 221075 h 628840"/>
                <a:gd name="connsiteX137" fmla="*/ 54959 w 397192"/>
                <a:gd name="connsiteY137" fmla="*/ 220218 h 628840"/>
                <a:gd name="connsiteX138" fmla="*/ 58103 w 397192"/>
                <a:gd name="connsiteY138" fmla="*/ 216217 h 628840"/>
                <a:gd name="connsiteX139" fmla="*/ 54197 w 397192"/>
                <a:gd name="connsiteY139" fmla="*/ 200406 h 628840"/>
                <a:gd name="connsiteX140" fmla="*/ 49435 w 397192"/>
                <a:gd name="connsiteY140" fmla="*/ 191929 h 628840"/>
                <a:gd name="connsiteX141" fmla="*/ 45339 w 397192"/>
                <a:gd name="connsiteY141" fmla="*/ 188881 h 628840"/>
                <a:gd name="connsiteX142" fmla="*/ 40577 w 397192"/>
                <a:gd name="connsiteY142" fmla="*/ 180404 h 628840"/>
                <a:gd name="connsiteX143" fmla="*/ 42196 w 397192"/>
                <a:gd name="connsiteY143" fmla="*/ 178403 h 628840"/>
                <a:gd name="connsiteX144" fmla="*/ 43244 w 397192"/>
                <a:gd name="connsiteY144" fmla="*/ 172879 h 628840"/>
                <a:gd name="connsiteX145" fmla="*/ 51530 w 397192"/>
                <a:gd name="connsiteY145" fmla="*/ 166307 h 628840"/>
                <a:gd name="connsiteX146" fmla="*/ 59150 w 397192"/>
                <a:gd name="connsiteY146" fmla="*/ 168878 h 628840"/>
                <a:gd name="connsiteX147" fmla="*/ 63532 w 397192"/>
                <a:gd name="connsiteY147" fmla="*/ 173736 h 628840"/>
                <a:gd name="connsiteX148" fmla="*/ 75629 w 397192"/>
                <a:gd name="connsiteY148" fmla="*/ 183071 h 628840"/>
                <a:gd name="connsiteX149" fmla="*/ 80296 w 397192"/>
                <a:gd name="connsiteY149" fmla="*/ 176975 h 628840"/>
                <a:gd name="connsiteX150" fmla="*/ 77819 w 397192"/>
                <a:gd name="connsiteY150" fmla="*/ 171926 h 628840"/>
                <a:gd name="connsiteX151" fmla="*/ 79629 w 397192"/>
                <a:gd name="connsiteY151" fmla="*/ 171641 h 628840"/>
                <a:gd name="connsiteX152" fmla="*/ 81248 w 397192"/>
                <a:gd name="connsiteY152" fmla="*/ 169640 h 628840"/>
                <a:gd name="connsiteX153" fmla="*/ 82010 w 397192"/>
                <a:gd name="connsiteY153" fmla="*/ 162211 h 628840"/>
                <a:gd name="connsiteX154" fmla="*/ 83629 w 397192"/>
                <a:gd name="connsiteY154" fmla="*/ 160211 h 628840"/>
                <a:gd name="connsiteX155" fmla="*/ 84677 w 397192"/>
                <a:gd name="connsiteY155" fmla="*/ 154686 h 628840"/>
                <a:gd name="connsiteX156" fmla="*/ 92488 w 397192"/>
                <a:gd name="connsiteY156" fmla="*/ 144589 h 628840"/>
                <a:gd name="connsiteX157" fmla="*/ 98965 w 397192"/>
                <a:gd name="connsiteY157" fmla="*/ 138303 h 628840"/>
                <a:gd name="connsiteX158" fmla="*/ 104585 w 397192"/>
                <a:gd name="connsiteY158" fmla="*/ 139351 h 628840"/>
                <a:gd name="connsiteX159" fmla="*/ 109252 w 397192"/>
                <a:gd name="connsiteY159" fmla="*/ 133255 h 628840"/>
                <a:gd name="connsiteX160" fmla="*/ 113347 w 397192"/>
                <a:gd name="connsiteY160" fmla="*/ 136303 h 628840"/>
                <a:gd name="connsiteX161" fmla="*/ 108776 w 397192"/>
                <a:gd name="connsiteY161" fmla="*/ 129730 h 628840"/>
                <a:gd name="connsiteX162" fmla="*/ 111728 w 397192"/>
                <a:gd name="connsiteY162" fmla="*/ 123920 h 628840"/>
                <a:gd name="connsiteX163" fmla="*/ 109442 w 397192"/>
                <a:gd name="connsiteY163" fmla="*/ 120587 h 628840"/>
                <a:gd name="connsiteX164" fmla="*/ 110490 w 397192"/>
                <a:gd name="connsiteY164" fmla="*/ 114967 h 628840"/>
                <a:gd name="connsiteX165" fmla="*/ 110300 w 397192"/>
                <a:gd name="connsiteY165" fmla="*/ 113157 h 628840"/>
                <a:gd name="connsiteX166" fmla="*/ 115824 w 397192"/>
                <a:gd name="connsiteY166" fmla="*/ 99727 h 628840"/>
                <a:gd name="connsiteX167" fmla="*/ 120110 w 397192"/>
                <a:gd name="connsiteY167" fmla="*/ 104680 h 628840"/>
                <a:gd name="connsiteX168" fmla="*/ 125539 w 397192"/>
                <a:gd name="connsiteY168" fmla="*/ 103918 h 628840"/>
                <a:gd name="connsiteX169" fmla="*/ 129921 w 397192"/>
                <a:gd name="connsiteY169" fmla="*/ 96107 h 628840"/>
                <a:gd name="connsiteX170" fmla="*/ 121634 w 397192"/>
                <a:gd name="connsiteY170" fmla="*/ 88106 h 628840"/>
                <a:gd name="connsiteX171" fmla="*/ 122492 w 397192"/>
                <a:gd name="connsiteY171" fmla="*/ 80772 h 628840"/>
                <a:gd name="connsiteX172" fmla="*/ 122015 w 397192"/>
                <a:gd name="connsiteY172" fmla="*/ 77153 h 628840"/>
                <a:gd name="connsiteX173" fmla="*/ 110776 w 397192"/>
                <a:gd name="connsiteY173" fmla="*/ 75057 h 628840"/>
                <a:gd name="connsiteX174" fmla="*/ 108490 w 397192"/>
                <a:gd name="connsiteY174" fmla="*/ 71723 h 628840"/>
                <a:gd name="connsiteX175" fmla="*/ 109823 w 397192"/>
                <a:gd name="connsiteY175" fmla="*/ 67913 h 628840"/>
                <a:gd name="connsiteX176" fmla="*/ 114967 w 397192"/>
                <a:gd name="connsiteY176" fmla="*/ 65437 h 628840"/>
                <a:gd name="connsiteX177" fmla="*/ 112871 w 397192"/>
                <a:gd name="connsiteY177" fmla="*/ 63913 h 628840"/>
                <a:gd name="connsiteX178" fmla="*/ 116014 w 397192"/>
                <a:gd name="connsiteY178" fmla="*/ 59817 h 628840"/>
                <a:gd name="connsiteX179" fmla="*/ 112204 w 397192"/>
                <a:gd name="connsiteY179" fmla="*/ 58579 h 628840"/>
                <a:gd name="connsiteX180" fmla="*/ 111728 w 397192"/>
                <a:gd name="connsiteY180" fmla="*/ 54959 h 628840"/>
                <a:gd name="connsiteX181" fmla="*/ 106299 w 397192"/>
                <a:gd name="connsiteY181" fmla="*/ 55721 h 628840"/>
                <a:gd name="connsiteX182" fmla="*/ 104775 w 397192"/>
                <a:gd name="connsiteY182" fmla="*/ 57721 h 628840"/>
                <a:gd name="connsiteX183" fmla="*/ 104108 w 397192"/>
                <a:gd name="connsiteY183" fmla="*/ 52388 h 628840"/>
                <a:gd name="connsiteX184" fmla="*/ 100203 w 397192"/>
                <a:gd name="connsiteY184" fmla="*/ 51054 h 628840"/>
                <a:gd name="connsiteX185" fmla="*/ 97727 w 397192"/>
                <a:gd name="connsiteY185" fmla="*/ 46006 h 628840"/>
                <a:gd name="connsiteX186" fmla="*/ 93917 w 397192"/>
                <a:gd name="connsiteY186" fmla="*/ 44672 h 628840"/>
                <a:gd name="connsiteX187" fmla="*/ 95440 w 397192"/>
                <a:gd name="connsiteY187" fmla="*/ 42672 h 628840"/>
                <a:gd name="connsiteX188" fmla="*/ 91916 w 397192"/>
                <a:gd name="connsiteY188" fmla="*/ 43148 h 628840"/>
                <a:gd name="connsiteX189" fmla="*/ 86487 w 397192"/>
                <a:gd name="connsiteY189" fmla="*/ 43815 h 628840"/>
                <a:gd name="connsiteX190" fmla="*/ 86296 w 397192"/>
                <a:gd name="connsiteY190" fmla="*/ 42005 h 628840"/>
                <a:gd name="connsiteX191" fmla="*/ 88868 w 397192"/>
                <a:gd name="connsiteY191" fmla="*/ 34480 h 628840"/>
                <a:gd name="connsiteX192" fmla="*/ 82772 w 397192"/>
                <a:gd name="connsiteY192" fmla="*/ 29813 h 628840"/>
                <a:gd name="connsiteX193" fmla="*/ 77438 w 397192"/>
                <a:gd name="connsiteY193" fmla="*/ 30480 h 628840"/>
                <a:gd name="connsiteX194" fmla="*/ 80581 w 397192"/>
                <a:gd name="connsiteY194" fmla="*/ 26479 h 628840"/>
                <a:gd name="connsiteX195" fmla="*/ 86392 w 397192"/>
                <a:gd name="connsiteY195" fmla="*/ 29337 h 628840"/>
                <a:gd name="connsiteX196" fmla="*/ 91535 w 397192"/>
                <a:gd name="connsiteY196" fmla="*/ 26861 h 628840"/>
                <a:gd name="connsiteX197" fmla="*/ 92678 w 397192"/>
                <a:gd name="connsiteY197" fmla="*/ 21241 h 628840"/>
                <a:gd name="connsiteX198" fmla="*/ 96203 w 397192"/>
                <a:gd name="connsiteY198" fmla="*/ 20764 h 628840"/>
                <a:gd name="connsiteX199" fmla="*/ 96012 w 397192"/>
                <a:gd name="connsiteY199" fmla="*/ 18955 h 628840"/>
                <a:gd name="connsiteX200" fmla="*/ 90583 w 397192"/>
                <a:gd name="connsiteY200" fmla="*/ 19717 h 628840"/>
                <a:gd name="connsiteX201" fmla="*/ 90392 w 397192"/>
                <a:gd name="connsiteY201" fmla="*/ 17907 h 628840"/>
                <a:gd name="connsiteX202" fmla="*/ 93726 w 397192"/>
                <a:gd name="connsiteY202" fmla="*/ 15621 h 628840"/>
                <a:gd name="connsiteX203" fmla="*/ 100965 w 397192"/>
                <a:gd name="connsiteY203" fmla="*/ 14764 h 628840"/>
                <a:gd name="connsiteX204" fmla="*/ 119253 w 397192"/>
                <a:gd name="connsiteY204" fmla="*/ 1429 h 628840"/>
                <a:gd name="connsiteX205" fmla="*/ 123349 w 397192"/>
                <a:gd name="connsiteY205" fmla="*/ 4477 h 628840"/>
                <a:gd name="connsiteX206" fmla="*/ 128206 w 397192"/>
                <a:gd name="connsiteY206" fmla="*/ 191 h 628840"/>
                <a:gd name="connsiteX207" fmla="*/ 130016 w 397192"/>
                <a:gd name="connsiteY207" fmla="*/ 0 h 628840"/>
                <a:gd name="connsiteX208" fmla="*/ 142970 w 397192"/>
                <a:gd name="connsiteY208" fmla="*/ 14573 h 628840"/>
                <a:gd name="connsiteX209" fmla="*/ 149162 w 397192"/>
                <a:gd name="connsiteY209" fmla="*/ 6477 h 628840"/>
                <a:gd name="connsiteX210" fmla="*/ 151162 w 397192"/>
                <a:gd name="connsiteY210" fmla="*/ 8096 h 628840"/>
                <a:gd name="connsiteX211" fmla="*/ 153257 w 397192"/>
                <a:gd name="connsiteY211" fmla="*/ 9620 h 628840"/>
                <a:gd name="connsiteX212" fmla="*/ 156877 w 397192"/>
                <a:gd name="connsiteY212" fmla="*/ 9144 h 628840"/>
                <a:gd name="connsiteX213" fmla="*/ 155257 w 397192"/>
                <a:gd name="connsiteY213" fmla="*/ 11144 h 628840"/>
                <a:gd name="connsiteX214" fmla="*/ 156020 w 397192"/>
                <a:gd name="connsiteY214" fmla="*/ 16478 h 628840"/>
                <a:gd name="connsiteX215" fmla="*/ 165926 w 397192"/>
                <a:gd name="connsiteY215" fmla="*/ 22384 h 628840"/>
                <a:gd name="connsiteX216" fmla="*/ 166878 w 397192"/>
                <a:gd name="connsiteY216" fmla="*/ 29528 h 628840"/>
                <a:gd name="connsiteX217" fmla="*/ 167069 w 397192"/>
                <a:gd name="connsiteY217" fmla="*/ 31337 h 628840"/>
                <a:gd name="connsiteX218" fmla="*/ 160115 w 397192"/>
                <a:gd name="connsiteY218" fmla="*/ 34100 h 628840"/>
                <a:gd name="connsiteX219" fmla="*/ 162211 w 397192"/>
                <a:gd name="connsiteY219" fmla="*/ 35624 h 628840"/>
                <a:gd name="connsiteX220" fmla="*/ 167545 w 397192"/>
                <a:gd name="connsiteY220" fmla="*/ 34862 h 628840"/>
                <a:gd name="connsiteX221" fmla="*/ 166688 w 397192"/>
                <a:gd name="connsiteY221" fmla="*/ 42291 h 628840"/>
                <a:gd name="connsiteX222" fmla="*/ 181546 w 397192"/>
                <a:gd name="connsiteY222" fmla="*/ 43910 h 628840"/>
                <a:gd name="connsiteX223" fmla="*/ 183832 w 397192"/>
                <a:gd name="connsiteY223" fmla="*/ 47244 h 628840"/>
                <a:gd name="connsiteX224" fmla="*/ 182213 w 397192"/>
                <a:gd name="connsiteY224" fmla="*/ 49244 h 628840"/>
                <a:gd name="connsiteX225" fmla="*/ 176879 w 397192"/>
                <a:gd name="connsiteY225" fmla="*/ 50006 h 628840"/>
                <a:gd name="connsiteX226" fmla="*/ 177355 w 397192"/>
                <a:gd name="connsiteY226" fmla="*/ 53530 h 628840"/>
                <a:gd name="connsiteX227" fmla="*/ 178879 w 397192"/>
                <a:gd name="connsiteY227" fmla="*/ 51530 h 628840"/>
                <a:gd name="connsiteX228" fmla="*/ 183166 w 397192"/>
                <a:gd name="connsiteY228" fmla="*/ 56388 h 628840"/>
                <a:gd name="connsiteX229" fmla="*/ 186595 w 397192"/>
                <a:gd name="connsiteY229" fmla="*/ 54102 h 628840"/>
                <a:gd name="connsiteX230" fmla="*/ 189071 w 397192"/>
                <a:gd name="connsiteY230" fmla="*/ 59246 h 628840"/>
                <a:gd name="connsiteX231" fmla="*/ 192691 w 397192"/>
                <a:gd name="connsiteY231" fmla="*/ 58769 h 628840"/>
                <a:gd name="connsiteX232" fmla="*/ 193357 w 397192"/>
                <a:gd name="connsiteY232" fmla="*/ 64103 h 628840"/>
                <a:gd name="connsiteX233" fmla="*/ 193834 w 397192"/>
                <a:gd name="connsiteY233" fmla="*/ 67723 h 628840"/>
                <a:gd name="connsiteX234" fmla="*/ 190500 w 397192"/>
                <a:gd name="connsiteY234" fmla="*/ 69913 h 628840"/>
                <a:gd name="connsiteX235" fmla="*/ 190690 w 397192"/>
                <a:gd name="connsiteY235" fmla="*/ 71723 h 628840"/>
                <a:gd name="connsiteX236" fmla="*/ 197739 w 397192"/>
                <a:gd name="connsiteY236" fmla="*/ 83439 h 628840"/>
                <a:gd name="connsiteX237" fmla="*/ 198406 w 397192"/>
                <a:gd name="connsiteY237" fmla="*/ 88868 h 628840"/>
                <a:gd name="connsiteX238" fmla="*/ 197834 w 397192"/>
                <a:gd name="connsiteY238" fmla="*/ 98012 h 628840"/>
                <a:gd name="connsiteX239" fmla="*/ 195834 w 397192"/>
                <a:gd name="connsiteY239" fmla="*/ 96393 h 628840"/>
                <a:gd name="connsiteX240" fmla="*/ 192500 w 397192"/>
                <a:gd name="connsiteY240" fmla="*/ 98679 h 628840"/>
                <a:gd name="connsiteX241" fmla="*/ 202597 w 397192"/>
                <a:gd name="connsiteY241" fmla="*/ 106394 h 628840"/>
                <a:gd name="connsiteX242" fmla="*/ 208217 w 397192"/>
                <a:gd name="connsiteY242" fmla="*/ 107537 h 628840"/>
                <a:gd name="connsiteX243" fmla="*/ 213170 w 397192"/>
                <a:gd name="connsiteY243" fmla="*/ 103251 h 628840"/>
                <a:gd name="connsiteX244" fmla="*/ 215646 w 397192"/>
                <a:gd name="connsiteY244" fmla="*/ 108299 h 628840"/>
                <a:gd name="connsiteX245" fmla="*/ 219456 w 397192"/>
                <a:gd name="connsiteY245" fmla="*/ 109633 h 628840"/>
                <a:gd name="connsiteX246" fmla="*/ 219742 w 397192"/>
                <a:gd name="connsiteY246" fmla="*/ 111442 h 628840"/>
                <a:gd name="connsiteX247" fmla="*/ 218885 w 397192"/>
                <a:gd name="connsiteY247" fmla="*/ 118777 h 628840"/>
                <a:gd name="connsiteX248" fmla="*/ 220694 w 397192"/>
                <a:gd name="connsiteY248" fmla="*/ 118586 h 628840"/>
                <a:gd name="connsiteX249" fmla="*/ 219551 w 397192"/>
                <a:gd name="connsiteY249" fmla="*/ 124111 h 628840"/>
                <a:gd name="connsiteX250" fmla="*/ 217742 w 397192"/>
                <a:gd name="connsiteY250" fmla="*/ 124396 h 628840"/>
                <a:gd name="connsiteX251" fmla="*/ 218218 w 397192"/>
                <a:gd name="connsiteY251" fmla="*/ 127921 h 628840"/>
                <a:gd name="connsiteX252" fmla="*/ 229267 w 397192"/>
                <a:gd name="connsiteY252" fmla="*/ 128302 h 628840"/>
                <a:gd name="connsiteX253" fmla="*/ 226123 w 397192"/>
                <a:gd name="connsiteY253" fmla="*/ 132302 h 628840"/>
                <a:gd name="connsiteX254" fmla="*/ 228219 w 397192"/>
                <a:gd name="connsiteY254" fmla="*/ 133826 h 628840"/>
                <a:gd name="connsiteX255" fmla="*/ 232696 w 397192"/>
                <a:gd name="connsiteY255" fmla="*/ 140494 h 628840"/>
                <a:gd name="connsiteX256" fmla="*/ 236315 w 397192"/>
                <a:gd name="connsiteY256" fmla="*/ 140017 h 628840"/>
                <a:gd name="connsiteX257" fmla="*/ 234982 w 397192"/>
                <a:gd name="connsiteY257" fmla="*/ 143828 h 628840"/>
                <a:gd name="connsiteX258" fmla="*/ 235648 w 397192"/>
                <a:gd name="connsiteY258" fmla="*/ 149162 h 628840"/>
                <a:gd name="connsiteX259" fmla="*/ 237458 w 397192"/>
                <a:gd name="connsiteY259" fmla="*/ 148971 h 628840"/>
                <a:gd name="connsiteX260" fmla="*/ 237268 w 397192"/>
                <a:gd name="connsiteY260" fmla="*/ 147161 h 628840"/>
                <a:gd name="connsiteX261" fmla="*/ 240887 w 397192"/>
                <a:gd name="connsiteY261" fmla="*/ 146685 h 628840"/>
                <a:gd name="connsiteX262" fmla="*/ 246507 w 397192"/>
                <a:gd name="connsiteY262" fmla="*/ 147733 h 628840"/>
                <a:gd name="connsiteX263" fmla="*/ 246221 w 397192"/>
                <a:gd name="connsiteY263" fmla="*/ 146018 h 628840"/>
                <a:gd name="connsiteX264" fmla="*/ 248031 w 397192"/>
                <a:gd name="connsiteY264" fmla="*/ 145733 h 628840"/>
                <a:gd name="connsiteX265" fmla="*/ 249555 w 397192"/>
                <a:gd name="connsiteY265" fmla="*/ 143732 h 628840"/>
                <a:gd name="connsiteX266" fmla="*/ 247745 w 397192"/>
                <a:gd name="connsiteY266" fmla="*/ 143923 h 628840"/>
                <a:gd name="connsiteX267" fmla="*/ 249079 w 397192"/>
                <a:gd name="connsiteY267" fmla="*/ 140113 h 628840"/>
                <a:gd name="connsiteX268" fmla="*/ 247269 w 397192"/>
                <a:gd name="connsiteY268" fmla="*/ 140399 h 628840"/>
                <a:gd name="connsiteX269" fmla="*/ 246602 w 397192"/>
                <a:gd name="connsiteY269" fmla="*/ 135064 h 628840"/>
                <a:gd name="connsiteX270" fmla="*/ 242792 w 397192"/>
                <a:gd name="connsiteY270" fmla="*/ 133731 h 628840"/>
                <a:gd name="connsiteX271" fmla="*/ 248126 w 397192"/>
                <a:gd name="connsiteY271" fmla="*/ 133064 h 628840"/>
                <a:gd name="connsiteX272" fmla="*/ 247650 w 397192"/>
                <a:gd name="connsiteY272" fmla="*/ 129445 h 628840"/>
                <a:gd name="connsiteX273" fmla="*/ 250793 w 397192"/>
                <a:gd name="connsiteY273" fmla="*/ 125444 h 628840"/>
                <a:gd name="connsiteX274" fmla="*/ 248317 w 397192"/>
                <a:gd name="connsiteY274" fmla="*/ 120301 h 628840"/>
                <a:gd name="connsiteX275" fmla="*/ 250127 w 397192"/>
                <a:gd name="connsiteY275" fmla="*/ 120110 h 628840"/>
                <a:gd name="connsiteX276" fmla="*/ 254127 w 397192"/>
                <a:gd name="connsiteY276" fmla="*/ 123158 h 628840"/>
                <a:gd name="connsiteX277" fmla="*/ 255079 w 397192"/>
                <a:gd name="connsiteY277" fmla="*/ 130302 h 628840"/>
                <a:gd name="connsiteX278" fmla="*/ 261461 w 397192"/>
                <a:gd name="connsiteY278" fmla="*/ 136684 h 628840"/>
                <a:gd name="connsiteX279" fmla="*/ 262414 w 397192"/>
                <a:gd name="connsiteY279" fmla="*/ 143828 h 628840"/>
                <a:gd name="connsiteX280" fmla="*/ 257746 w 397192"/>
                <a:gd name="connsiteY280" fmla="*/ 149924 h 628840"/>
                <a:gd name="connsiteX281" fmla="*/ 256889 w 397192"/>
                <a:gd name="connsiteY281" fmla="*/ 157258 h 628840"/>
                <a:gd name="connsiteX282" fmla="*/ 259175 w 397192"/>
                <a:gd name="connsiteY282" fmla="*/ 160592 h 628840"/>
                <a:gd name="connsiteX283" fmla="*/ 253937 w 397192"/>
                <a:gd name="connsiteY283" fmla="*/ 163068 h 628840"/>
                <a:gd name="connsiteX284" fmla="*/ 248221 w 397192"/>
                <a:gd name="connsiteY284" fmla="*/ 174688 h 628840"/>
                <a:gd name="connsiteX285" fmla="*/ 250507 w 397192"/>
                <a:gd name="connsiteY285" fmla="*/ 178022 h 628840"/>
                <a:gd name="connsiteX286" fmla="*/ 250507 w 397192"/>
                <a:gd name="connsiteY286" fmla="*/ 178022 h 628840"/>
                <a:gd name="connsiteX287" fmla="*/ 254508 w 397192"/>
                <a:gd name="connsiteY287" fmla="*/ 181166 h 628840"/>
                <a:gd name="connsiteX288" fmla="*/ 251460 w 397192"/>
                <a:gd name="connsiteY288" fmla="*/ 185166 h 628840"/>
                <a:gd name="connsiteX289" fmla="*/ 244697 w 397192"/>
                <a:gd name="connsiteY289" fmla="*/ 189738 h 628840"/>
                <a:gd name="connsiteX290" fmla="*/ 250793 w 397192"/>
                <a:gd name="connsiteY290" fmla="*/ 194310 h 628840"/>
                <a:gd name="connsiteX291" fmla="*/ 254413 w 397192"/>
                <a:gd name="connsiteY291" fmla="*/ 193834 h 628840"/>
                <a:gd name="connsiteX292" fmla="*/ 263843 w 397192"/>
                <a:gd name="connsiteY292" fmla="*/ 196215 h 628840"/>
                <a:gd name="connsiteX293" fmla="*/ 264033 w 397192"/>
                <a:gd name="connsiteY293" fmla="*/ 198025 h 628840"/>
                <a:gd name="connsiteX294" fmla="*/ 264795 w 397192"/>
                <a:gd name="connsiteY294" fmla="*/ 203359 h 628840"/>
                <a:gd name="connsiteX295" fmla="*/ 274225 w 397192"/>
                <a:gd name="connsiteY295" fmla="*/ 205740 h 628840"/>
                <a:gd name="connsiteX296" fmla="*/ 274511 w 397192"/>
                <a:gd name="connsiteY296" fmla="*/ 207550 h 628840"/>
                <a:gd name="connsiteX297" fmla="*/ 276225 w 397192"/>
                <a:gd name="connsiteY297" fmla="*/ 207264 h 628840"/>
                <a:gd name="connsiteX298" fmla="*/ 279845 w 397192"/>
                <a:gd name="connsiteY298" fmla="*/ 206788 h 628840"/>
                <a:gd name="connsiteX299" fmla="*/ 291560 w 397192"/>
                <a:gd name="connsiteY299" fmla="*/ 212503 h 628840"/>
                <a:gd name="connsiteX300" fmla="*/ 294894 w 397192"/>
                <a:gd name="connsiteY300" fmla="*/ 210217 h 628840"/>
                <a:gd name="connsiteX301" fmla="*/ 296704 w 397192"/>
                <a:gd name="connsiteY301" fmla="*/ 210026 h 628840"/>
                <a:gd name="connsiteX302" fmla="*/ 308420 w 397192"/>
                <a:gd name="connsiteY302" fmla="*/ 215741 h 628840"/>
                <a:gd name="connsiteX303" fmla="*/ 313849 w 397192"/>
                <a:gd name="connsiteY303" fmla="*/ 214979 h 628840"/>
                <a:gd name="connsiteX304" fmla="*/ 314039 w 397192"/>
                <a:gd name="connsiteY304" fmla="*/ 216789 h 628840"/>
                <a:gd name="connsiteX305" fmla="*/ 318421 w 397192"/>
                <a:gd name="connsiteY305" fmla="*/ 221647 h 628840"/>
                <a:gd name="connsiteX306" fmla="*/ 325374 w 397192"/>
                <a:gd name="connsiteY306" fmla="*/ 233458 h 628840"/>
                <a:gd name="connsiteX307" fmla="*/ 334137 w 397192"/>
                <a:gd name="connsiteY307" fmla="*/ 230410 h 628840"/>
                <a:gd name="connsiteX308" fmla="*/ 336899 w 397192"/>
                <a:gd name="connsiteY308" fmla="*/ 237363 h 628840"/>
                <a:gd name="connsiteX309" fmla="*/ 335566 w 397192"/>
                <a:gd name="connsiteY309" fmla="*/ 241173 h 628840"/>
                <a:gd name="connsiteX310" fmla="*/ 335852 w 397192"/>
                <a:gd name="connsiteY310" fmla="*/ 242888 h 628840"/>
                <a:gd name="connsiteX311" fmla="*/ 332422 w 397192"/>
                <a:gd name="connsiteY311" fmla="*/ 245174 h 628840"/>
                <a:gd name="connsiteX312" fmla="*/ 337185 w 397192"/>
                <a:gd name="connsiteY312" fmla="*/ 253555 h 628840"/>
                <a:gd name="connsiteX313" fmla="*/ 340233 w 397192"/>
                <a:gd name="connsiteY313" fmla="*/ 262223 h 628840"/>
                <a:gd name="connsiteX314" fmla="*/ 339376 w 397192"/>
                <a:gd name="connsiteY314" fmla="*/ 269653 h 628840"/>
                <a:gd name="connsiteX315" fmla="*/ 341852 w 397192"/>
                <a:gd name="connsiteY315" fmla="*/ 274701 h 628840"/>
                <a:gd name="connsiteX316" fmla="*/ 343376 w 397192"/>
                <a:gd name="connsiteY316" fmla="*/ 272701 h 628840"/>
                <a:gd name="connsiteX317" fmla="*/ 345472 w 397192"/>
                <a:gd name="connsiteY317" fmla="*/ 274225 h 628840"/>
                <a:gd name="connsiteX318" fmla="*/ 347948 w 397192"/>
                <a:gd name="connsiteY318" fmla="*/ 279368 h 628840"/>
                <a:gd name="connsiteX319" fmla="*/ 351377 w 397192"/>
                <a:gd name="connsiteY319" fmla="*/ 291655 h 628840"/>
                <a:gd name="connsiteX320" fmla="*/ 355187 w 397192"/>
                <a:gd name="connsiteY320" fmla="*/ 292894 h 628840"/>
                <a:gd name="connsiteX321" fmla="*/ 352139 w 397192"/>
                <a:gd name="connsiteY321" fmla="*/ 296989 h 628840"/>
                <a:gd name="connsiteX322" fmla="*/ 356997 w 397192"/>
                <a:gd name="connsiteY322" fmla="*/ 292703 h 628840"/>
                <a:gd name="connsiteX323" fmla="*/ 357283 w 397192"/>
                <a:gd name="connsiteY323" fmla="*/ 294513 h 628840"/>
                <a:gd name="connsiteX324" fmla="*/ 357759 w 397192"/>
                <a:gd name="connsiteY324" fmla="*/ 298037 h 628840"/>
                <a:gd name="connsiteX325" fmla="*/ 356140 w 397192"/>
                <a:gd name="connsiteY325" fmla="*/ 300038 h 628840"/>
                <a:gd name="connsiteX326" fmla="*/ 349948 w 397192"/>
                <a:gd name="connsiteY326" fmla="*/ 308134 h 628840"/>
                <a:gd name="connsiteX327" fmla="*/ 350139 w 397192"/>
                <a:gd name="connsiteY327" fmla="*/ 309848 h 628840"/>
                <a:gd name="connsiteX328" fmla="*/ 348234 w 397192"/>
                <a:gd name="connsiteY328" fmla="*/ 322802 h 628840"/>
                <a:gd name="connsiteX329" fmla="*/ 341281 w 397192"/>
                <a:gd name="connsiteY329" fmla="*/ 325564 h 628840"/>
                <a:gd name="connsiteX330" fmla="*/ 338138 w 397192"/>
                <a:gd name="connsiteY330" fmla="*/ 329660 h 628840"/>
                <a:gd name="connsiteX331" fmla="*/ 331661 w 397192"/>
                <a:gd name="connsiteY331" fmla="*/ 335947 h 628840"/>
                <a:gd name="connsiteX332" fmla="*/ 330803 w 397192"/>
                <a:gd name="connsiteY332" fmla="*/ 343281 h 628840"/>
                <a:gd name="connsiteX333" fmla="*/ 336613 w 397192"/>
                <a:gd name="connsiteY333" fmla="*/ 346138 h 628840"/>
                <a:gd name="connsiteX334" fmla="*/ 337376 w 397192"/>
                <a:gd name="connsiteY334" fmla="*/ 351472 h 628840"/>
                <a:gd name="connsiteX335" fmla="*/ 345281 w 397192"/>
                <a:gd name="connsiteY335" fmla="*/ 355854 h 628840"/>
                <a:gd name="connsiteX336" fmla="*/ 346710 w 397192"/>
                <a:gd name="connsiteY336" fmla="*/ 366617 h 628840"/>
                <a:gd name="connsiteX337" fmla="*/ 338042 w 397192"/>
                <a:gd name="connsiteY337" fmla="*/ 384048 h 628840"/>
                <a:gd name="connsiteX338" fmla="*/ 343853 w 397192"/>
                <a:gd name="connsiteY338" fmla="*/ 386905 h 628840"/>
                <a:gd name="connsiteX339" fmla="*/ 350425 w 397192"/>
                <a:gd name="connsiteY339" fmla="*/ 395097 h 628840"/>
                <a:gd name="connsiteX340" fmla="*/ 352330 w 397192"/>
                <a:gd name="connsiteY340" fmla="*/ 409289 h 628840"/>
                <a:gd name="connsiteX341" fmla="*/ 356140 w 397192"/>
                <a:gd name="connsiteY341" fmla="*/ 410623 h 628840"/>
                <a:gd name="connsiteX342" fmla="*/ 360236 w 397192"/>
                <a:gd name="connsiteY342" fmla="*/ 413766 h 628840"/>
                <a:gd name="connsiteX343" fmla="*/ 362045 w 397192"/>
                <a:gd name="connsiteY343" fmla="*/ 413480 h 628840"/>
                <a:gd name="connsiteX344" fmla="*/ 362521 w 397192"/>
                <a:gd name="connsiteY344" fmla="*/ 417100 h 628840"/>
                <a:gd name="connsiteX345" fmla="*/ 356045 w 397192"/>
                <a:gd name="connsiteY345" fmla="*/ 423291 h 628840"/>
                <a:gd name="connsiteX346" fmla="*/ 354235 w 397192"/>
                <a:gd name="connsiteY346" fmla="*/ 423577 h 628840"/>
                <a:gd name="connsiteX347" fmla="*/ 355187 w 397192"/>
                <a:gd name="connsiteY347" fmla="*/ 430721 h 628840"/>
                <a:gd name="connsiteX348" fmla="*/ 348710 w 397192"/>
                <a:gd name="connsiteY348" fmla="*/ 437007 h 628840"/>
                <a:gd name="connsiteX349" fmla="*/ 354806 w 397192"/>
                <a:gd name="connsiteY349" fmla="*/ 441674 h 628840"/>
                <a:gd name="connsiteX350" fmla="*/ 354044 w 397192"/>
                <a:gd name="connsiteY350" fmla="*/ 436245 h 628840"/>
                <a:gd name="connsiteX351" fmla="*/ 368427 w 397192"/>
                <a:gd name="connsiteY351" fmla="*/ 434340 h 628840"/>
                <a:gd name="connsiteX352" fmla="*/ 372237 w 397192"/>
                <a:gd name="connsiteY352" fmla="*/ 435673 h 628840"/>
                <a:gd name="connsiteX353" fmla="*/ 375856 w 397192"/>
                <a:gd name="connsiteY353" fmla="*/ 435197 h 628840"/>
                <a:gd name="connsiteX354" fmla="*/ 378143 w 397192"/>
                <a:gd name="connsiteY354" fmla="*/ 438531 h 628840"/>
                <a:gd name="connsiteX355" fmla="*/ 384810 w 397192"/>
                <a:gd name="connsiteY355" fmla="*/ 434054 h 628840"/>
                <a:gd name="connsiteX356" fmla="*/ 390906 w 397192"/>
                <a:gd name="connsiteY356" fmla="*/ 424148 h 628840"/>
                <a:gd name="connsiteX357" fmla="*/ 394430 w 397192"/>
                <a:gd name="connsiteY357" fmla="*/ 423672 h 628840"/>
                <a:gd name="connsiteX358" fmla="*/ 397193 w 397192"/>
                <a:gd name="connsiteY358" fmla="*/ 430625 h 628840"/>
                <a:gd name="connsiteX359" fmla="*/ 395288 w 397192"/>
                <a:gd name="connsiteY359" fmla="*/ 443484 h 628840"/>
                <a:gd name="connsiteX360" fmla="*/ 392144 w 397192"/>
                <a:gd name="connsiteY360" fmla="*/ 447580 h 628840"/>
                <a:gd name="connsiteX361" fmla="*/ 394430 w 397192"/>
                <a:gd name="connsiteY361" fmla="*/ 450913 h 628840"/>
                <a:gd name="connsiteX362" fmla="*/ 392621 w 397192"/>
                <a:gd name="connsiteY362" fmla="*/ 451104 h 628840"/>
                <a:gd name="connsiteX363" fmla="*/ 394906 w 397192"/>
                <a:gd name="connsiteY363" fmla="*/ 454438 h 628840"/>
                <a:gd name="connsiteX364" fmla="*/ 391573 w 397192"/>
                <a:gd name="connsiteY364" fmla="*/ 456724 h 628840"/>
                <a:gd name="connsiteX365" fmla="*/ 384524 w 397192"/>
                <a:gd name="connsiteY365" fmla="*/ 486632 h 628840"/>
                <a:gd name="connsiteX366" fmla="*/ 378619 w 397192"/>
                <a:gd name="connsiteY366" fmla="*/ 483775 h 628840"/>
                <a:gd name="connsiteX367" fmla="*/ 377285 w 397192"/>
                <a:gd name="connsiteY367" fmla="*/ 487585 h 628840"/>
                <a:gd name="connsiteX368" fmla="*/ 373475 w 397192"/>
                <a:gd name="connsiteY368" fmla="*/ 486251 h 628840"/>
                <a:gd name="connsiteX369" fmla="*/ 370142 w 397192"/>
                <a:gd name="connsiteY369" fmla="*/ 488537 h 628840"/>
                <a:gd name="connsiteX370" fmla="*/ 370808 w 397192"/>
                <a:gd name="connsiteY370" fmla="*/ 493871 h 628840"/>
                <a:gd name="connsiteX371" fmla="*/ 365474 w 397192"/>
                <a:gd name="connsiteY371" fmla="*/ 494633 h 628840"/>
                <a:gd name="connsiteX372" fmla="*/ 363188 w 397192"/>
                <a:gd name="connsiteY372" fmla="*/ 491299 h 628840"/>
                <a:gd name="connsiteX373" fmla="*/ 355759 w 397192"/>
                <a:gd name="connsiteY373" fmla="*/ 490442 h 628840"/>
                <a:gd name="connsiteX374" fmla="*/ 350901 w 397192"/>
                <a:gd name="connsiteY374" fmla="*/ 494729 h 628840"/>
                <a:gd name="connsiteX375" fmla="*/ 350520 w 397192"/>
                <a:gd name="connsiteY375" fmla="*/ 505682 h 628840"/>
                <a:gd name="connsiteX376" fmla="*/ 345377 w 397192"/>
                <a:gd name="connsiteY376" fmla="*/ 522637 h 628840"/>
                <a:gd name="connsiteX377" fmla="*/ 343567 w 397192"/>
                <a:gd name="connsiteY377" fmla="*/ 522922 h 628840"/>
                <a:gd name="connsiteX378" fmla="*/ 344996 w 397192"/>
                <a:gd name="connsiteY378" fmla="*/ 533590 h 628840"/>
                <a:gd name="connsiteX379" fmla="*/ 340138 w 397192"/>
                <a:gd name="connsiteY379" fmla="*/ 537877 h 628840"/>
                <a:gd name="connsiteX380" fmla="*/ 334232 w 397192"/>
                <a:gd name="connsiteY380" fmla="*/ 535019 h 628840"/>
                <a:gd name="connsiteX381" fmla="*/ 321469 w 397192"/>
                <a:gd name="connsiteY381" fmla="*/ 534924 h 628840"/>
                <a:gd name="connsiteX382" fmla="*/ 322231 w 397192"/>
                <a:gd name="connsiteY382" fmla="*/ 554736 h 628840"/>
                <a:gd name="connsiteX383" fmla="*/ 323755 w 397192"/>
                <a:gd name="connsiteY383" fmla="*/ 552736 h 628840"/>
                <a:gd name="connsiteX384" fmla="*/ 326327 w 397192"/>
                <a:gd name="connsiteY384" fmla="*/ 557784 h 6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397192" h="628840">
                  <a:moveTo>
                    <a:pt x="326327" y="557784"/>
                  </a:moveTo>
                  <a:lnTo>
                    <a:pt x="313563" y="572167"/>
                  </a:lnTo>
                  <a:lnTo>
                    <a:pt x="309944" y="572738"/>
                  </a:lnTo>
                  <a:lnTo>
                    <a:pt x="299561" y="563213"/>
                  </a:lnTo>
                  <a:lnTo>
                    <a:pt x="294227" y="563880"/>
                  </a:lnTo>
                  <a:lnTo>
                    <a:pt x="293751" y="560261"/>
                  </a:lnTo>
                  <a:lnTo>
                    <a:pt x="289655" y="557213"/>
                  </a:lnTo>
                  <a:lnTo>
                    <a:pt x="282797" y="532733"/>
                  </a:lnTo>
                  <a:lnTo>
                    <a:pt x="276511" y="540830"/>
                  </a:lnTo>
                  <a:lnTo>
                    <a:pt x="265557" y="540448"/>
                  </a:lnTo>
                  <a:lnTo>
                    <a:pt x="268129" y="532829"/>
                  </a:lnTo>
                  <a:lnTo>
                    <a:pt x="265652" y="527780"/>
                  </a:lnTo>
                  <a:lnTo>
                    <a:pt x="258889" y="517779"/>
                  </a:lnTo>
                  <a:lnTo>
                    <a:pt x="256604" y="514445"/>
                  </a:lnTo>
                  <a:lnTo>
                    <a:pt x="250698" y="511588"/>
                  </a:lnTo>
                  <a:lnTo>
                    <a:pt x="250031" y="506254"/>
                  </a:lnTo>
                  <a:lnTo>
                    <a:pt x="244412" y="505206"/>
                  </a:lnTo>
                  <a:lnTo>
                    <a:pt x="243078" y="509016"/>
                  </a:lnTo>
                  <a:lnTo>
                    <a:pt x="237935" y="511493"/>
                  </a:lnTo>
                  <a:lnTo>
                    <a:pt x="230600" y="525113"/>
                  </a:lnTo>
                  <a:lnTo>
                    <a:pt x="233553" y="533781"/>
                  </a:lnTo>
                  <a:lnTo>
                    <a:pt x="232696" y="541211"/>
                  </a:lnTo>
                  <a:lnTo>
                    <a:pt x="235458" y="548069"/>
                  </a:lnTo>
                  <a:lnTo>
                    <a:pt x="236029" y="566166"/>
                  </a:lnTo>
                  <a:lnTo>
                    <a:pt x="232220" y="564832"/>
                  </a:lnTo>
                  <a:lnTo>
                    <a:pt x="229076" y="568833"/>
                  </a:lnTo>
                  <a:lnTo>
                    <a:pt x="225266" y="567595"/>
                  </a:lnTo>
                  <a:lnTo>
                    <a:pt x="229457" y="557974"/>
                  </a:lnTo>
                  <a:lnTo>
                    <a:pt x="222980" y="564261"/>
                  </a:lnTo>
                  <a:lnTo>
                    <a:pt x="208121" y="562547"/>
                  </a:lnTo>
                  <a:lnTo>
                    <a:pt x="202025" y="557974"/>
                  </a:lnTo>
                  <a:lnTo>
                    <a:pt x="192214" y="566452"/>
                  </a:lnTo>
                  <a:lnTo>
                    <a:pt x="183166" y="567690"/>
                  </a:lnTo>
                  <a:lnTo>
                    <a:pt x="179832" y="569976"/>
                  </a:lnTo>
                  <a:lnTo>
                    <a:pt x="173736" y="565309"/>
                  </a:lnTo>
                  <a:lnTo>
                    <a:pt x="157829" y="569214"/>
                  </a:lnTo>
                  <a:lnTo>
                    <a:pt x="158115" y="571024"/>
                  </a:lnTo>
                  <a:lnTo>
                    <a:pt x="150495" y="582930"/>
                  </a:lnTo>
                  <a:lnTo>
                    <a:pt x="143351" y="583882"/>
                  </a:lnTo>
                  <a:lnTo>
                    <a:pt x="144018" y="589216"/>
                  </a:lnTo>
                  <a:lnTo>
                    <a:pt x="128778" y="598456"/>
                  </a:lnTo>
                  <a:lnTo>
                    <a:pt x="121348" y="597598"/>
                  </a:lnTo>
                  <a:lnTo>
                    <a:pt x="114681" y="602171"/>
                  </a:lnTo>
                  <a:lnTo>
                    <a:pt x="109728" y="606362"/>
                  </a:lnTo>
                  <a:lnTo>
                    <a:pt x="110490" y="611791"/>
                  </a:lnTo>
                  <a:lnTo>
                    <a:pt x="106871" y="612267"/>
                  </a:lnTo>
                  <a:lnTo>
                    <a:pt x="107061" y="613981"/>
                  </a:lnTo>
                  <a:lnTo>
                    <a:pt x="103251" y="612743"/>
                  </a:lnTo>
                  <a:lnTo>
                    <a:pt x="103537" y="614458"/>
                  </a:lnTo>
                  <a:lnTo>
                    <a:pt x="96107" y="613696"/>
                  </a:lnTo>
                  <a:lnTo>
                    <a:pt x="96584" y="617220"/>
                  </a:lnTo>
                  <a:lnTo>
                    <a:pt x="88963" y="614648"/>
                  </a:lnTo>
                  <a:lnTo>
                    <a:pt x="74200" y="627412"/>
                  </a:lnTo>
                  <a:lnTo>
                    <a:pt x="63341" y="628840"/>
                  </a:lnTo>
                  <a:lnTo>
                    <a:pt x="51435" y="621411"/>
                  </a:lnTo>
                  <a:lnTo>
                    <a:pt x="46863" y="614744"/>
                  </a:lnTo>
                  <a:lnTo>
                    <a:pt x="43625" y="604266"/>
                  </a:lnTo>
                  <a:lnTo>
                    <a:pt x="44101" y="593312"/>
                  </a:lnTo>
                  <a:lnTo>
                    <a:pt x="38576" y="579596"/>
                  </a:lnTo>
                  <a:lnTo>
                    <a:pt x="23241" y="574357"/>
                  </a:lnTo>
                  <a:lnTo>
                    <a:pt x="30099" y="557117"/>
                  </a:lnTo>
                  <a:lnTo>
                    <a:pt x="28099" y="555593"/>
                  </a:lnTo>
                  <a:lnTo>
                    <a:pt x="24479" y="541591"/>
                  </a:lnTo>
                  <a:lnTo>
                    <a:pt x="29337" y="537305"/>
                  </a:lnTo>
                  <a:lnTo>
                    <a:pt x="28861" y="533686"/>
                  </a:lnTo>
                  <a:lnTo>
                    <a:pt x="27051" y="533972"/>
                  </a:lnTo>
                  <a:lnTo>
                    <a:pt x="31718" y="527876"/>
                  </a:lnTo>
                  <a:lnTo>
                    <a:pt x="26384" y="528638"/>
                  </a:lnTo>
                  <a:lnTo>
                    <a:pt x="24289" y="527113"/>
                  </a:lnTo>
                  <a:lnTo>
                    <a:pt x="18288" y="536924"/>
                  </a:lnTo>
                  <a:lnTo>
                    <a:pt x="18764" y="540448"/>
                  </a:lnTo>
                  <a:lnTo>
                    <a:pt x="15240" y="541020"/>
                  </a:lnTo>
                  <a:lnTo>
                    <a:pt x="9525" y="539877"/>
                  </a:lnTo>
                  <a:lnTo>
                    <a:pt x="7048" y="534734"/>
                  </a:lnTo>
                  <a:lnTo>
                    <a:pt x="12192" y="532257"/>
                  </a:lnTo>
                  <a:lnTo>
                    <a:pt x="5905" y="525875"/>
                  </a:lnTo>
                  <a:lnTo>
                    <a:pt x="0" y="523018"/>
                  </a:lnTo>
                  <a:lnTo>
                    <a:pt x="1619" y="521018"/>
                  </a:lnTo>
                  <a:lnTo>
                    <a:pt x="17621" y="504349"/>
                  </a:lnTo>
                  <a:lnTo>
                    <a:pt x="25241" y="492538"/>
                  </a:lnTo>
                  <a:lnTo>
                    <a:pt x="28099" y="486728"/>
                  </a:lnTo>
                  <a:lnTo>
                    <a:pt x="29718" y="484632"/>
                  </a:lnTo>
                  <a:lnTo>
                    <a:pt x="43244" y="462915"/>
                  </a:lnTo>
                  <a:lnTo>
                    <a:pt x="42767" y="459391"/>
                  </a:lnTo>
                  <a:lnTo>
                    <a:pt x="34195" y="449580"/>
                  </a:lnTo>
                  <a:lnTo>
                    <a:pt x="33433" y="444246"/>
                  </a:lnTo>
                  <a:lnTo>
                    <a:pt x="30480" y="435578"/>
                  </a:lnTo>
                  <a:lnTo>
                    <a:pt x="34100" y="435102"/>
                  </a:lnTo>
                  <a:lnTo>
                    <a:pt x="33909" y="433388"/>
                  </a:lnTo>
                  <a:lnTo>
                    <a:pt x="35623" y="433102"/>
                  </a:lnTo>
                  <a:lnTo>
                    <a:pt x="34957" y="427768"/>
                  </a:lnTo>
                  <a:lnTo>
                    <a:pt x="43720" y="424815"/>
                  </a:lnTo>
                  <a:lnTo>
                    <a:pt x="46672" y="433483"/>
                  </a:lnTo>
                  <a:lnTo>
                    <a:pt x="55626" y="432245"/>
                  </a:lnTo>
                  <a:lnTo>
                    <a:pt x="59246" y="431768"/>
                  </a:lnTo>
                  <a:lnTo>
                    <a:pt x="69723" y="428625"/>
                  </a:lnTo>
                  <a:lnTo>
                    <a:pt x="69056" y="423196"/>
                  </a:lnTo>
                  <a:lnTo>
                    <a:pt x="70580" y="421196"/>
                  </a:lnTo>
                  <a:lnTo>
                    <a:pt x="74009" y="419005"/>
                  </a:lnTo>
                  <a:lnTo>
                    <a:pt x="75343" y="415195"/>
                  </a:lnTo>
                  <a:lnTo>
                    <a:pt x="82487" y="414242"/>
                  </a:lnTo>
                  <a:lnTo>
                    <a:pt x="81058" y="403574"/>
                  </a:lnTo>
                  <a:lnTo>
                    <a:pt x="73628" y="388239"/>
                  </a:lnTo>
                  <a:lnTo>
                    <a:pt x="67437" y="383572"/>
                  </a:lnTo>
                  <a:lnTo>
                    <a:pt x="73152" y="384620"/>
                  </a:lnTo>
                  <a:lnTo>
                    <a:pt x="70580" y="379571"/>
                  </a:lnTo>
                  <a:lnTo>
                    <a:pt x="80867" y="374523"/>
                  </a:lnTo>
                  <a:lnTo>
                    <a:pt x="74581" y="368141"/>
                  </a:lnTo>
                  <a:lnTo>
                    <a:pt x="73438" y="359188"/>
                  </a:lnTo>
                  <a:lnTo>
                    <a:pt x="72866" y="355663"/>
                  </a:lnTo>
                  <a:lnTo>
                    <a:pt x="69818" y="359664"/>
                  </a:lnTo>
                  <a:lnTo>
                    <a:pt x="59912" y="353759"/>
                  </a:lnTo>
                  <a:lnTo>
                    <a:pt x="53530" y="347281"/>
                  </a:lnTo>
                  <a:lnTo>
                    <a:pt x="52578" y="340233"/>
                  </a:lnTo>
                  <a:lnTo>
                    <a:pt x="51626" y="333089"/>
                  </a:lnTo>
                  <a:lnTo>
                    <a:pt x="46482" y="335566"/>
                  </a:lnTo>
                  <a:lnTo>
                    <a:pt x="44005" y="330422"/>
                  </a:lnTo>
                  <a:lnTo>
                    <a:pt x="41624" y="312706"/>
                  </a:lnTo>
                  <a:lnTo>
                    <a:pt x="55340" y="305371"/>
                  </a:lnTo>
                  <a:lnTo>
                    <a:pt x="62389" y="289941"/>
                  </a:lnTo>
                  <a:lnTo>
                    <a:pt x="50959" y="286036"/>
                  </a:lnTo>
                  <a:lnTo>
                    <a:pt x="63722" y="286131"/>
                  </a:lnTo>
                  <a:lnTo>
                    <a:pt x="71723" y="277844"/>
                  </a:lnTo>
                  <a:lnTo>
                    <a:pt x="65913" y="274987"/>
                  </a:lnTo>
                  <a:lnTo>
                    <a:pt x="58007" y="270605"/>
                  </a:lnTo>
                  <a:lnTo>
                    <a:pt x="52673" y="271272"/>
                  </a:lnTo>
                  <a:lnTo>
                    <a:pt x="46292" y="264890"/>
                  </a:lnTo>
                  <a:lnTo>
                    <a:pt x="43815" y="259747"/>
                  </a:lnTo>
                  <a:lnTo>
                    <a:pt x="38386" y="260509"/>
                  </a:lnTo>
                  <a:lnTo>
                    <a:pt x="36386" y="258985"/>
                  </a:lnTo>
                  <a:lnTo>
                    <a:pt x="39053" y="251365"/>
                  </a:lnTo>
                  <a:lnTo>
                    <a:pt x="44196" y="248888"/>
                  </a:lnTo>
                  <a:lnTo>
                    <a:pt x="46101" y="235934"/>
                  </a:lnTo>
                  <a:lnTo>
                    <a:pt x="55912" y="227362"/>
                  </a:lnTo>
                  <a:lnTo>
                    <a:pt x="64961" y="226219"/>
                  </a:lnTo>
                  <a:lnTo>
                    <a:pt x="66485" y="224123"/>
                  </a:lnTo>
                  <a:lnTo>
                    <a:pt x="62484" y="221075"/>
                  </a:lnTo>
                  <a:lnTo>
                    <a:pt x="54959" y="220218"/>
                  </a:lnTo>
                  <a:lnTo>
                    <a:pt x="58103" y="216217"/>
                  </a:lnTo>
                  <a:lnTo>
                    <a:pt x="54197" y="200406"/>
                  </a:lnTo>
                  <a:lnTo>
                    <a:pt x="49435" y="191929"/>
                  </a:lnTo>
                  <a:lnTo>
                    <a:pt x="45339" y="188881"/>
                  </a:lnTo>
                  <a:lnTo>
                    <a:pt x="40577" y="180404"/>
                  </a:lnTo>
                  <a:lnTo>
                    <a:pt x="42196" y="178403"/>
                  </a:lnTo>
                  <a:lnTo>
                    <a:pt x="43244" y="172879"/>
                  </a:lnTo>
                  <a:lnTo>
                    <a:pt x="51530" y="166307"/>
                  </a:lnTo>
                  <a:lnTo>
                    <a:pt x="59150" y="168878"/>
                  </a:lnTo>
                  <a:lnTo>
                    <a:pt x="63532" y="173736"/>
                  </a:lnTo>
                  <a:lnTo>
                    <a:pt x="75629" y="183071"/>
                  </a:lnTo>
                  <a:lnTo>
                    <a:pt x="80296" y="176975"/>
                  </a:lnTo>
                  <a:lnTo>
                    <a:pt x="77819" y="171926"/>
                  </a:lnTo>
                  <a:lnTo>
                    <a:pt x="79629" y="171641"/>
                  </a:lnTo>
                  <a:lnTo>
                    <a:pt x="81248" y="169640"/>
                  </a:lnTo>
                  <a:lnTo>
                    <a:pt x="82010" y="162211"/>
                  </a:lnTo>
                  <a:lnTo>
                    <a:pt x="83629" y="160211"/>
                  </a:lnTo>
                  <a:lnTo>
                    <a:pt x="84677" y="154686"/>
                  </a:lnTo>
                  <a:lnTo>
                    <a:pt x="92488" y="144589"/>
                  </a:lnTo>
                  <a:lnTo>
                    <a:pt x="98965" y="138303"/>
                  </a:lnTo>
                  <a:lnTo>
                    <a:pt x="104585" y="139351"/>
                  </a:lnTo>
                  <a:lnTo>
                    <a:pt x="109252" y="133255"/>
                  </a:lnTo>
                  <a:lnTo>
                    <a:pt x="113347" y="136303"/>
                  </a:lnTo>
                  <a:lnTo>
                    <a:pt x="108776" y="129730"/>
                  </a:lnTo>
                  <a:lnTo>
                    <a:pt x="111728" y="123920"/>
                  </a:lnTo>
                  <a:lnTo>
                    <a:pt x="109442" y="120587"/>
                  </a:lnTo>
                  <a:lnTo>
                    <a:pt x="110490" y="114967"/>
                  </a:lnTo>
                  <a:lnTo>
                    <a:pt x="110300" y="113157"/>
                  </a:lnTo>
                  <a:lnTo>
                    <a:pt x="115824" y="99727"/>
                  </a:lnTo>
                  <a:lnTo>
                    <a:pt x="120110" y="104680"/>
                  </a:lnTo>
                  <a:lnTo>
                    <a:pt x="125539" y="103918"/>
                  </a:lnTo>
                  <a:lnTo>
                    <a:pt x="129921" y="96107"/>
                  </a:lnTo>
                  <a:lnTo>
                    <a:pt x="121634" y="88106"/>
                  </a:lnTo>
                  <a:lnTo>
                    <a:pt x="122492" y="80772"/>
                  </a:lnTo>
                  <a:lnTo>
                    <a:pt x="122015" y="77153"/>
                  </a:lnTo>
                  <a:lnTo>
                    <a:pt x="110776" y="75057"/>
                  </a:lnTo>
                  <a:lnTo>
                    <a:pt x="108490" y="71723"/>
                  </a:lnTo>
                  <a:lnTo>
                    <a:pt x="109823" y="67913"/>
                  </a:lnTo>
                  <a:lnTo>
                    <a:pt x="114967" y="65437"/>
                  </a:lnTo>
                  <a:lnTo>
                    <a:pt x="112871" y="63913"/>
                  </a:lnTo>
                  <a:lnTo>
                    <a:pt x="116014" y="59817"/>
                  </a:lnTo>
                  <a:lnTo>
                    <a:pt x="112204" y="58579"/>
                  </a:lnTo>
                  <a:lnTo>
                    <a:pt x="111728" y="54959"/>
                  </a:lnTo>
                  <a:lnTo>
                    <a:pt x="106299" y="55721"/>
                  </a:lnTo>
                  <a:lnTo>
                    <a:pt x="104775" y="57721"/>
                  </a:lnTo>
                  <a:lnTo>
                    <a:pt x="104108" y="52388"/>
                  </a:lnTo>
                  <a:lnTo>
                    <a:pt x="100203" y="51054"/>
                  </a:lnTo>
                  <a:lnTo>
                    <a:pt x="97727" y="46006"/>
                  </a:lnTo>
                  <a:lnTo>
                    <a:pt x="93917" y="44672"/>
                  </a:lnTo>
                  <a:lnTo>
                    <a:pt x="95440" y="42672"/>
                  </a:lnTo>
                  <a:lnTo>
                    <a:pt x="91916" y="43148"/>
                  </a:lnTo>
                  <a:lnTo>
                    <a:pt x="86487" y="43815"/>
                  </a:lnTo>
                  <a:lnTo>
                    <a:pt x="86296" y="42005"/>
                  </a:lnTo>
                  <a:lnTo>
                    <a:pt x="88868" y="34480"/>
                  </a:lnTo>
                  <a:lnTo>
                    <a:pt x="82772" y="29813"/>
                  </a:lnTo>
                  <a:lnTo>
                    <a:pt x="77438" y="30480"/>
                  </a:lnTo>
                  <a:lnTo>
                    <a:pt x="80581" y="26479"/>
                  </a:lnTo>
                  <a:lnTo>
                    <a:pt x="86392" y="29337"/>
                  </a:lnTo>
                  <a:lnTo>
                    <a:pt x="91535" y="26861"/>
                  </a:lnTo>
                  <a:lnTo>
                    <a:pt x="92678" y="21241"/>
                  </a:lnTo>
                  <a:lnTo>
                    <a:pt x="96203" y="20764"/>
                  </a:lnTo>
                  <a:lnTo>
                    <a:pt x="96012" y="18955"/>
                  </a:lnTo>
                  <a:lnTo>
                    <a:pt x="90583" y="19717"/>
                  </a:lnTo>
                  <a:lnTo>
                    <a:pt x="90392" y="17907"/>
                  </a:lnTo>
                  <a:lnTo>
                    <a:pt x="93726" y="15621"/>
                  </a:lnTo>
                  <a:lnTo>
                    <a:pt x="100965" y="14764"/>
                  </a:lnTo>
                  <a:lnTo>
                    <a:pt x="119253" y="1429"/>
                  </a:lnTo>
                  <a:lnTo>
                    <a:pt x="123349" y="4477"/>
                  </a:lnTo>
                  <a:lnTo>
                    <a:pt x="128206" y="191"/>
                  </a:lnTo>
                  <a:lnTo>
                    <a:pt x="130016" y="0"/>
                  </a:lnTo>
                  <a:lnTo>
                    <a:pt x="142970" y="14573"/>
                  </a:lnTo>
                  <a:lnTo>
                    <a:pt x="149162" y="6477"/>
                  </a:lnTo>
                  <a:lnTo>
                    <a:pt x="151162" y="8096"/>
                  </a:lnTo>
                  <a:lnTo>
                    <a:pt x="153257" y="9620"/>
                  </a:lnTo>
                  <a:lnTo>
                    <a:pt x="156877" y="9144"/>
                  </a:lnTo>
                  <a:lnTo>
                    <a:pt x="155257" y="11144"/>
                  </a:lnTo>
                  <a:lnTo>
                    <a:pt x="156020" y="16478"/>
                  </a:lnTo>
                  <a:lnTo>
                    <a:pt x="165926" y="22384"/>
                  </a:lnTo>
                  <a:lnTo>
                    <a:pt x="166878" y="29528"/>
                  </a:lnTo>
                  <a:lnTo>
                    <a:pt x="167069" y="31337"/>
                  </a:lnTo>
                  <a:lnTo>
                    <a:pt x="160115" y="34100"/>
                  </a:lnTo>
                  <a:lnTo>
                    <a:pt x="162211" y="35624"/>
                  </a:lnTo>
                  <a:lnTo>
                    <a:pt x="167545" y="34862"/>
                  </a:lnTo>
                  <a:lnTo>
                    <a:pt x="166688" y="42291"/>
                  </a:lnTo>
                  <a:lnTo>
                    <a:pt x="181546" y="43910"/>
                  </a:lnTo>
                  <a:lnTo>
                    <a:pt x="183832" y="47244"/>
                  </a:lnTo>
                  <a:lnTo>
                    <a:pt x="182213" y="49244"/>
                  </a:lnTo>
                  <a:lnTo>
                    <a:pt x="176879" y="50006"/>
                  </a:lnTo>
                  <a:lnTo>
                    <a:pt x="177355" y="53530"/>
                  </a:lnTo>
                  <a:lnTo>
                    <a:pt x="178879" y="51530"/>
                  </a:lnTo>
                  <a:lnTo>
                    <a:pt x="183166" y="56388"/>
                  </a:lnTo>
                  <a:lnTo>
                    <a:pt x="186595" y="54102"/>
                  </a:lnTo>
                  <a:lnTo>
                    <a:pt x="189071" y="59246"/>
                  </a:lnTo>
                  <a:lnTo>
                    <a:pt x="192691" y="58769"/>
                  </a:lnTo>
                  <a:lnTo>
                    <a:pt x="193357" y="64103"/>
                  </a:lnTo>
                  <a:lnTo>
                    <a:pt x="193834" y="67723"/>
                  </a:lnTo>
                  <a:lnTo>
                    <a:pt x="190500" y="69913"/>
                  </a:lnTo>
                  <a:lnTo>
                    <a:pt x="190690" y="71723"/>
                  </a:lnTo>
                  <a:lnTo>
                    <a:pt x="197739" y="83439"/>
                  </a:lnTo>
                  <a:lnTo>
                    <a:pt x="198406" y="88868"/>
                  </a:lnTo>
                  <a:lnTo>
                    <a:pt x="197834" y="98012"/>
                  </a:lnTo>
                  <a:lnTo>
                    <a:pt x="195834" y="96393"/>
                  </a:lnTo>
                  <a:lnTo>
                    <a:pt x="192500" y="98679"/>
                  </a:lnTo>
                  <a:lnTo>
                    <a:pt x="202597" y="106394"/>
                  </a:lnTo>
                  <a:lnTo>
                    <a:pt x="208217" y="107537"/>
                  </a:lnTo>
                  <a:lnTo>
                    <a:pt x="213170" y="103251"/>
                  </a:lnTo>
                  <a:lnTo>
                    <a:pt x="215646" y="108299"/>
                  </a:lnTo>
                  <a:lnTo>
                    <a:pt x="219456" y="109633"/>
                  </a:lnTo>
                  <a:lnTo>
                    <a:pt x="219742" y="111442"/>
                  </a:lnTo>
                  <a:lnTo>
                    <a:pt x="218885" y="118777"/>
                  </a:lnTo>
                  <a:lnTo>
                    <a:pt x="220694" y="118586"/>
                  </a:lnTo>
                  <a:lnTo>
                    <a:pt x="219551" y="124111"/>
                  </a:lnTo>
                  <a:lnTo>
                    <a:pt x="217742" y="124396"/>
                  </a:lnTo>
                  <a:lnTo>
                    <a:pt x="218218" y="127921"/>
                  </a:lnTo>
                  <a:lnTo>
                    <a:pt x="229267" y="128302"/>
                  </a:lnTo>
                  <a:lnTo>
                    <a:pt x="226123" y="132302"/>
                  </a:lnTo>
                  <a:lnTo>
                    <a:pt x="228219" y="133826"/>
                  </a:lnTo>
                  <a:lnTo>
                    <a:pt x="232696" y="140494"/>
                  </a:lnTo>
                  <a:lnTo>
                    <a:pt x="236315" y="140017"/>
                  </a:lnTo>
                  <a:lnTo>
                    <a:pt x="234982" y="143828"/>
                  </a:lnTo>
                  <a:lnTo>
                    <a:pt x="235648" y="149162"/>
                  </a:lnTo>
                  <a:lnTo>
                    <a:pt x="237458" y="148971"/>
                  </a:lnTo>
                  <a:lnTo>
                    <a:pt x="237268" y="147161"/>
                  </a:lnTo>
                  <a:lnTo>
                    <a:pt x="240887" y="146685"/>
                  </a:lnTo>
                  <a:lnTo>
                    <a:pt x="246507" y="147733"/>
                  </a:lnTo>
                  <a:lnTo>
                    <a:pt x="246221" y="146018"/>
                  </a:lnTo>
                  <a:lnTo>
                    <a:pt x="248031" y="145733"/>
                  </a:lnTo>
                  <a:lnTo>
                    <a:pt x="249555" y="143732"/>
                  </a:lnTo>
                  <a:lnTo>
                    <a:pt x="247745" y="143923"/>
                  </a:lnTo>
                  <a:lnTo>
                    <a:pt x="249079" y="140113"/>
                  </a:lnTo>
                  <a:lnTo>
                    <a:pt x="247269" y="140399"/>
                  </a:lnTo>
                  <a:lnTo>
                    <a:pt x="246602" y="135064"/>
                  </a:lnTo>
                  <a:lnTo>
                    <a:pt x="242792" y="133731"/>
                  </a:lnTo>
                  <a:lnTo>
                    <a:pt x="248126" y="133064"/>
                  </a:lnTo>
                  <a:lnTo>
                    <a:pt x="247650" y="129445"/>
                  </a:lnTo>
                  <a:lnTo>
                    <a:pt x="250793" y="125444"/>
                  </a:lnTo>
                  <a:lnTo>
                    <a:pt x="248317" y="120301"/>
                  </a:lnTo>
                  <a:lnTo>
                    <a:pt x="250127" y="120110"/>
                  </a:lnTo>
                  <a:lnTo>
                    <a:pt x="254127" y="123158"/>
                  </a:lnTo>
                  <a:lnTo>
                    <a:pt x="255079" y="130302"/>
                  </a:lnTo>
                  <a:lnTo>
                    <a:pt x="261461" y="136684"/>
                  </a:lnTo>
                  <a:lnTo>
                    <a:pt x="262414" y="143828"/>
                  </a:lnTo>
                  <a:lnTo>
                    <a:pt x="257746" y="149924"/>
                  </a:lnTo>
                  <a:lnTo>
                    <a:pt x="256889" y="157258"/>
                  </a:lnTo>
                  <a:lnTo>
                    <a:pt x="259175" y="160592"/>
                  </a:lnTo>
                  <a:lnTo>
                    <a:pt x="253937" y="163068"/>
                  </a:lnTo>
                  <a:lnTo>
                    <a:pt x="248221" y="174688"/>
                  </a:lnTo>
                  <a:lnTo>
                    <a:pt x="250507" y="178022"/>
                  </a:lnTo>
                  <a:lnTo>
                    <a:pt x="250507" y="178022"/>
                  </a:lnTo>
                  <a:lnTo>
                    <a:pt x="254508" y="181166"/>
                  </a:lnTo>
                  <a:lnTo>
                    <a:pt x="251460" y="185166"/>
                  </a:lnTo>
                  <a:lnTo>
                    <a:pt x="244697" y="189738"/>
                  </a:lnTo>
                  <a:lnTo>
                    <a:pt x="250793" y="194310"/>
                  </a:lnTo>
                  <a:lnTo>
                    <a:pt x="254413" y="193834"/>
                  </a:lnTo>
                  <a:lnTo>
                    <a:pt x="263843" y="196215"/>
                  </a:lnTo>
                  <a:lnTo>
                    <a:pt x="264033" y="198025"/>
                  </a:lnTo>
                  <a:lnTo>
                    <a:pt x="264795" y="203359"/>
                  </a:lnTo>
                  <a:lnTo>
                    <a:pt x="274225" y="205740"/>
                  </a:lnTo>
                  <a:lnTo>
                    <a:pt x="274511" y="207550"/>
                  </a:lnTo>
                  <a:lnTo>
                    <a:pt x="276225" y="207264"/>
                  </a:lnTo>
                  <a:lnTo>
                    <a:pt x="279845" y="206788"/>
                  </a:lnTo>
                  <a:lnTo>
                    <a:pt x="291560" y="212503"/>
                  </a:lnTo>
                  <a:lnTo>
                    <a:pt x="294894" y="210217"/>
                  </a:lnTo>
                  <a:lnTo>
                    <a:pt x="296704" y="210026"/>
                  </a:lnTo>
                  <a:lnTo>
                    <a:pt x="308420" y="215741"/>
                  </a:lnTo>
                  <a:lnTo>
                    <a:pt x="313849" y="214979"/>
                  </a:lnTo>
                  <a:lnTo>
                    <a:pt x="314039" y="216789"/>
                  </a:lnTo>
                  <a:lnTo>
                    <a:pt x="318421" y="221647"/>
                  </a:lnTo>
                  <a:lnTo>
                    <a:pt x="325374" y="233458"/>
                  </a:lnTo>
                  <a:lnTo>
                    <a:pt x="334137" y="230410"/>
                  </a:lnTo>
                  <a:lnTo>
                    <a:pt x="336899" y="237363"/>
                  </a:lnTo>
                  <a:lnTo>
                    <a:pt x="335566" y="241173"/>
                  </a:lnTo>
                  <a:lnTo>
                    <a:pt x="335852" y="242888"/>
                  </a:lnTo>
                  <a:lnTo>
                    <a:pt x="332422" y="245174"/>
                  </a:lnTo>
                  <a:lnTo>
                    <a:pt x="337185" y="253555"/>
                  </a:lnTo>
                  <a:lnTo>
                    <a:pt x="340233" y="262223"/>
                  </a:lnTo>
                  <a:lnTo>
                    <a:pt x="339376" y="269653"/>
                  </a:lnTo>
                  <a:lnTo>
                    <a:pt x="341852" y="274701"/>
                  </a:lnTo>
                  <a:lnTo>
                    <a:pt x="343376" y="272701"/>
                  </a:lnTo>
                  <a:lnTo>
                    <a:pt x="345472" y="274225"/>
                  </a:lnTo>
                  <a:lnTo>
                    <a:pt x="347948" y="279368"/>
                  </a:lnTo>
                  <a:lnTo>
                    <a:pt x="351377" y="291655"/>
                  </a:lnTo>
                  <a:lnTo>
                    <a:pt x="355187" y="292894"/>
                  </a:lnTo>
                  <a:lnTo>
                    <a:pt x="352139" y="296989"/>
                  </a:lnTo>
                  <a:lnTo>
                    <a:pt x="356997" y="292703"/>
                  </a:lnTo>
                  <a:lnTo>
                    <a:pt x="357283" y="294513"/>
                  </a:lnTo>
                  <a:lnTo>
                    <a:pt x="357759" y="298037"/>
                  </a:lnTo>
                  <a:lnTo>
                    <a:pt x="356140" y="300038"/>
                  </a:lnTo>
                  <a:lnTo>
                    <a:pt x="349948" y="308134"/>
                  </a:lnTo>
                  <a:lnTo>
                    <a:pt x="350139" y="309848"/>
                  </a:lnTo>
                  <a:lnTo>
                    <a:pt x="348234" y="322802"/>
                  </a:lnTo>
                  <a:lnTo>
                    <a:pt x="341281" y="325564"/>
                  </a:lnTo>
                  <a:lnTo>
                    <a:pt x="338138" y="329660"/>
                  </a:lnTo>
                  <a:lnTo>
                    <a:pt x="331661" y="335947"/>
                  </a:lnTo>
                  <a:lnTo>
                    <a:pt x="330803" y="343281"/>
                  </a:lnTo>
                  <a:lnTo>
                    <a:pt x="336613" y="346138"/>
                  </a:lnTo>
                  <a:lnTo>
                    <a:pt x="337376" y="351472"/>
                  </a:lnTo>
                  <a:lnTo>
                    <a:pt x="345281" y="355854"/>
                  </a:lnTo>
                  <a:lnTo>
                    <a:pt x="346710" y="366617"/>
                  </a:lnTo>
                  <a:lnTo>
                    <a:pt x="338042" y="384048"/>
                  </a:lnTo>
                  <a:lnTo>
                    <a:pt x="343853" y="386905"/>
                  </a:lnTo>
                  <a:lnTo>
                    <a:pt x="350425" y="395097"/>
                  </a:lnTo>
                  <a:lnTo>
                    <a:pt x="352330" y="409289"/>
                  </a:lnTo>
                  <a:lnTo>
                    <a:pt x="356140" y="410623"/>
                  </a:lnTo>
                  <a:lnTo>
                    <a:pt x="360236" y="413766"/>
                  </a:lnTo>
                  <a:lnTo>
                    <a:pt x="362045" y="413480"/>
                  </a:lnTo>
                  <a:lnTo>
                    <a:pt x="362521" y="417100"/>
                  </a:lnTo>
                  <a:lnTo>
                    <a:pt x="356045" y="423291"/>
                  </a:lnTo>
                  <a:lnTo>
                    <a:pt x="354235" y="423577"/>
                  </a:lnTo>
                  <a:lnTo>
                    <a:pt x="355187" y="430721"/>
                  </a:lnTo>
                  <a:lnTo>
                    <a:pt x="348710" y="437007"/>
                  </a:lnTo>
                  <a:lnTo>
                    <a:pt x="354806" y="441674"/>
                  </a:lnTo>
                  <a:lnTo>
                    <a:pt x="354044" y="436245"/>
                  </a:lnTo>
                  <a:lnTo>
                    <a:pt x="368427" y="434340"/>
                  </a:lnTo>
                  <a:lnTo>
                    <a:pt x="372237" y="435673"/>
                  </a:lnTo>
                  <a:lnTo>
                    <a:pt x="375856" y="435197"/>
                  </a:lnTo>
                  <a:lnTo>
                    <a:pt x="378143" y="438531"/>
                  </a:lnTo>
                  <a:lnTo>
                    <a:pt x="384810" y="434054"/>
                  </a:lnTo>
                  <a:lnTo>
                    <a:pt x="390906" y="424148"/>
                  </a:lnTo>
                  <a:lnTo>
                    <a:pt x="394430" y="423672"/>
                  </a:lnTo>
                  <a:lnTo>
                    <a:pt x="397193" y="430625"/>
                  </a:lnTo>
                  <a:lnTo>
                    <a:pt x="395288" y="443484"/>
                  </a:lnTo>
                  <a:lnTo>
                    <a:pt x="392144" y="447580"/>
                  </a:lnTo>
                  <a:lnTo>
                    <a:pt x="394430" y="450913"/>
                  </a:lnTo>
                  <a:lnTo>
                    <a:pt x="392621" y="451104"/>
                  </a:lnTo>
                  <a:lnTo>
                    <a:pt x="394906" y="454438"/>
                  </a:lnTo>
                  <a:lnTo>
                    <a:pt x="391573" y="456724"/>
                  </a:lnTo>
                  <a:lnTo>
                    <a:pt x="384524" y="486632"/>
                  </a:lnTo>
                  <a:lnTo>
                    <a:pt x="378619" y="483775"/>
                  </a:lnTo>
                  <a:lnTo>
                    <a:pt x="377285" y="487585"/>
                  </a:lnTo>
                  <a:lnTo>
                    <a:pt x="373475" y="486251"/>
                  </a:lnTo>
                  <a:lnTo>
                    <a:pt x="370142" y="488537"/>
                  </a:lnTo>
                  <a:lnTo>
                    <a:pt x="370808" y="493871"/>
                  </a:lnTo>
                  <a:lnTo>
                    <a:pt x="365474" y="494633"/>
                  </a:lnTo>
                  <a:lnTo>
                    <a:pt x="363188" y="491299"/>
                  </a:lnTo>
                  <a:lnTo>
                    <a:pt x="355759" y="490442"/>
                  </a:lnTo>
                  <a:lnTo>
                    <a:pt x="350901" y="494729"/>
                  </a:lnTo>
                  <a:lnTo>
                    <a:pt x="350520" y="505682"/>
                  </a:lnTo>
                  <a:lnTo>
                    <a:pt x="345377" y="522637"/>
                  </a:lnTo>
                  <a:lnTo>
                    <a:pt x="343567" y="522922"/>
                  </a:lnTo>
                  <a:lnTo>
                    <a:pt x="344996" y="533590"/>
                  </a:lnTo>
                  <a:lnTo>
                    <a:pt x="340138" y="537877"/>
                  </a:lnTo>
                  <a:lnTo>
                    <a:pt x="334232" y="535019"/>
                  </a:lnTo>
                  <a:lnTo>
                    <a:pt x="321469" y="534924"/>
                  </a:lnTo>
                  <a:lnTo>
                    <a:pt x="322231" y="554736"/>
                  </a:lnTo>
                  <a:lnTo>
                    <a:pt x="323755" y="552736"/>
                  </a:lnTo>
                  <a:lnTo>
                    <a:pt x="326327" y="557784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" name="Volný tvar: obrazec 53">
              <a:extLst>
                <a:ext uri="{FF2B5EF4-FFF2-40B4-BE49-F238E27FC236}">
                  <a16:creationId xmlns:a16="http://schemas.microsoft.com/office/drawing/2014/main" id="{D7853E00-2F1F-D64F-6AB5-7821DD85105C}"/>
                </a:ext>
              </a:extLst>
            </p:cNvPr>
            <p:cNvSpPr/>
            <p:nvPr userDrawn="1"/>
          </p:nvSpPr>
          <p:spPr>
            <a:xfrm>
              <a:off x="6768131" y="3949255"/>
              <a:ext cx="566166" cy="585406"/>
            </a:xfrm>
            <a:custGeom>
              <a:avLst/>
              <a:gdLst>
                <a:gd name="connsiteX0" fmla="*/ 378809 w 566166"/>
                <a:gd name="connsiteY0" fmla="*/ 160877 h 585406"/>
                <a:gd name="connsiteX1" fmla="*/ 384715 w 566166"/>
                <a:gd name="connsiteY1" fmla="*/ 163735 h 585406"/>
                <a:gd name="connsiteX2" fmla="*/ 395478 w 566166"/>
                <a:gd name="connsiteY2" fmla="*/ 162306 h 585406"/>
                <a:gd name="connsiteX3" fmla="*/ 399955 w 566166"/>
                <a:gd name="connsiteY3" fmla="*/ 154496 h 585406"/>
                <a:gd name="connsiteX4" fmla="*/ 384810 w 566166"/>
                <a:gd name="connsiteY4" fmla="*/ 136493 h 585406"/>
                <a:gd name="connsiteX5" fmla="*/ 386810 w 566166"/>
                <a:gd name="connsiteY5" fmla="*/ 138017 h 585406"/>
                <a:gd name="connsiteX6" fmla="*/ 395097 w 566166"/>
                <a:gd name="connsiteY6" fmla="*/ 131445 h 585406"/>
                <a:gd name="connsiteX7" fmla="*/ 396240 w 566166"/>
                <a:gd name="connsiteY7" fmla="*/ 125921 h 585406"/>
                <a:gd name="connsiteX8" fmla="*/ 400050 w 566166"/>
                <a:gd name="connsiteY8" fmla="*/ 127254 h 585406"/>
                <a:gd name="connsiteX9" fmla="*/ 402526 w 566166"/>
                <a:gd name="connsiteY9" fmla="*/ 132397 h 585406"/>
                <a:gd name="connsiteX10" fmla="*/ 414909 w 566166"/>
                <a:gd name="connsiteY10" fmla="*/ 128968 h 585406"/>
                <a:gd name="connsiteX11" fmla="*/ 417385 w 566166"/>
                <a:gd name="connsiteY11" fmla="*/ 134112 h 585406"/>
                <a:gd name="connsiteX12" fmla="*/ 423196 w 566166"/>
                <a:gd name="connsiteY12" fmla="*/ 136969 h 585406"/>
                <a:gd name="connsiteX13" fmla="*/ 425672 w 566166"/>
                <a:gd name="connsiteY13" fmla="*/ 142113 h 585406"/>
                <a:gd name="connsiteX14" fmla="*/ 433768 w 566166"/>
                <a:gd name="connsiteY14" fmla="*/ 148304 h 585406"/>
                <a:gd name="connsiteX15" fmla="*/ 432435 w 566166"/>
                <a:gd name="connsiteY15" fmla="*/ 152114 h 585406"/>
                <a:gd name="connsiteX16" fmla="*/ 437197 w 566166"/>
                <a:gd name="connsiteY16" fmla="*/ 160496 h 585406"/>
                <a:gd name="connsiteX17" fmla="*/ 446246 w 566166"/>
                <a:gd name="connsiteY17" fmla="*/ 159353 h 585406"/>
                <a:gd name="connsiteX18" fmla="*/ 447199 w 566166"/>
                <a:gd name="connsiteY18" fmla="*/ 166497 h 585406"/>
                <a:gd name="connsiteX19" fmla="*/ 452628 w 566166"/>
                <a:gd name="connsiteY19" fmla="*/ 165830 h 585406"/>
                <a:gd name="connsiteX20" fmla="*/ 458724 w 566166"/>
                <a:gd name="connsiteY20" fmla="*/ 170402 h 585406"/>
                <a:gd name="connsiteX21" fmla="*/ 469392 w 566166"/>
                <a:gd name="connsiteY21" fmla="*/ 181737 h 585406"/>
                <a:gd name="connsiteX22" fmla="*/ 475012 w 566166"/>
                <a:gd name="connsiteY22" fmla="*/ 182785 h 585406"/>
                <a:gd name="connsiteX23" fmla="*/ 492633 w 566166"/>
                <a:gd name="connsiteY23" fmla="*/ 164116 h 585406"/>
                <a:gd name="connsiteX24" fmla="*/ 493966 w 566166"/>
                <a:gd name="connsiteY24" fmla="*/ 160306 h 585406"/>
                <a:gd name="connsiteX25" fmla="*/ 491490 w 566166"/>
                <a:gd name="connsiteY25" fmla="*/ 155162 h 585406"/>
                <a:gd name="connsiteX26" fmla="*/ 492823 w 566166"/>
                <a:gd name="connsiteY26" fmla="*/ 151352 h 585406"/>
                <a:gd name="connsiteX27" fmla="*/ 498443 w 566166"/>
                <a:gd name="connsiteY27" fmla="*/ 152400 h 585406"/>
                <a:gd name="connsiteX28" fmla="*/ 502539 w 566166"/>
                <a:gd name="connsiteY28" fmla="*/ 155543 h 585406"/>
                <a:gd name="connsiteX29" fmla="*/ 513302 w 566166"/>
                <a:gd name="connsiteY29" fmla="*/ 154114 h 585406"/>
                <a:gd name="connsiteX30" fmla="*/ 518065 w 566166"/>
                <a:gd name="connsiteY30" fmla="*/ 162592 h 585406"/>
                <a:gd name="connsiteX31" fmla="*/ 521684 w 566166"/>
                <a:gd name="connsiteY31" fmla="*/ 162115 h 585406"/>
                <a:gd name="connsiteX32" fmla="*/ 522732 w 566166"/>
                <a:gd name="connsiteY32" fmla="*/ 156496 h 585406"/>
                <a:gd name="connsiteX33" fmla="*/ 534638 w 566166"/>
                <a:gd name="connsiteY33" fmla="*/ 149447 h 585406"/>
                <a:gd name="connsiteX34" fmla="*/ 546068 w 566166"/>
                <a:gd name="connsiteY34" fmla="*/ 153352 h 585406"/>
                <a:gd name="connsiteX35" fmla="*/ 539020 w 566166"/>
                <a:gd name="connsiteY35" fmla="*/ 168783 h 585406"/>
                <a:gd name="connsiteX36" fmla="*/ 525304 w 566166"/>
                <a:gd name="connsiteY36" fmla="*/ 176022 h 585406"/>
                <a:gd name="connsiteX37" fmla="*/ 527685 w 566166"/>
                <a:gd name="connsiteY37" fmla="*/ 193834 h 585406"/>
                <a:gd name="connsiteX38" fmla="*/ 530162 w 566166"/>
                <a:gd name="connsiteY38" fmla="*/ 198977 h 585406"/>
                <a:gd name="connsiteX39" fmla="*/ 535305 w 566166"/>
                <a:gd name="connsiteY39" fmla="*/ 196501 h 585406"/>
                <a:gd name="connsiteX40" fmla="*/ 536257 w 566166"/>
                <a:gd name="connsiteY40" fmla="*/ 203645 h 585406"/>
                <a:gd name="connsiteX41" fmla="*/ 537210 w 566166"/>
                <a:gd name="connsiteY41" fmla="*/ 210788 h 585406"/>
                <a:gd name="connsiteX42" fmla="*/ 543497 w 566166"/>
                <a:gd name="connsiteY42" fmla="*/ 217265 h 585406"/>
                <a:gd name="connsiteX43" fmla="*/ 553403 w 566166"/>
                <a:gd name="connsiteY43" fmla="*/ 223171 h 585406"/>
                <a:gd name="connsiteX44" fmla="*/ 556546 w 566166"/>
                <a:gd name="connsiteY44" fmla="*/ 219170 h 585406"/>
                <a:gd name="connsiteX45" fmla="*/ 557022 w 566166"/>
                <a:gd name="connsiteY45" fmla="*/ 222695 h 585406"/>
                <a:gd name="connsiteX46" fmla="*/ 558165 w 566166"/>
                <a:gd name="connsiteY46" fmla="*/ 231648 h 585406"/>
                <a:gd name="connsiteX47" fmla="*/ 564547 w 566166"/>
                <a:gd name="connsiteY47" fmla="*/ 238030 h 585406"/>
                <a:gd name="connsiteX48" fmla="*/ 554260 w 566166"/>
                <a:gd name="connsiteY48" fmla="*/ 242983 h 585406"/>
                <a:gd name="connsiteX49" fmla="*/ 556736 w 566166"/>
                <a:gd name="connsiteY49" fmla="*/ 248126 h 585406"/>
                <a:gd name="connsiteX50" fmla="*/ 551116 w 566166"/>
                <a:gd name="connsiteY50" fmla="*/ 247079 h 585406"/>
                <a:gd name="connsiteX51" fmla="*/ 557213 w 566166"/>
                <a:gd name="connsiteY51" fmla="*/ 251746 h 585406"/>
                <a:gd name="connsiteX52" fmla="*/ 564737 w 566166"/>
                <a:gd name="connsiteY52" fmla="*/ 267081 h 585406"/>
                <a:gd name="connsiteX53" fmla="*/ 566166 w 566166"/>
                <a:gd name="connsiteY53" fmla="*/ 277749 h 585406"/>
                <a:gd name="connsiteX54" fmla="*/ 558927 w 566166"/>
                <a:gd name="connsiteY54" fmla="*/ 278701 h 585406"/>
                <a:gd name="connsiteX55" fmla="*/ 557593 w 566166"/>
                <a:gd name="connsiteY55" fmla="*/ 282512 h 585406"/>
                <a:gd name="connsiteX56" fmla="*/ 554260 w 566166"/>
                <a:gd name="connsiteY56" fmla="*/ 284797 h 585406"/>
                <a:gd name="connsiteX57" fmla="*/ 552736 w 566166"/>
                <a:gd name="connsiteY57" fmla="*/ 286798 h 585406"/>
                <a:gd name="connsiteX58" fmla="*/ 553403 w 566166"/>
                <a:gd name="connsiteY58" fmla="*/ 292132 h 585406"/>
                <a:gd name="connsiteX59" fmla="*/ 542830 w 566166"/>
                <a:gd name="connsiteY59" fmla="*/ 295370 h 585406"/>
                <a:gd name="connsiteX60" fmla="*/ 539210 w 566166"/>
                <a:gd name="connsiteY60" fmla="*/ 295846 h 585406"/>
                <a:gd name="connsiteX61" fmla="*/ 530257 w 566166"/>
                <a:gd name="connsiteY61" fmla="*/ 296989 h 585406"/>
                <a:gd name="connsiteX62" fmla="*/ 527304 w 566166"/>
                <a:gd name="connsiteY62" fmla="*/ 288322 h 585406"/>
                <a:gd name="connsiteX63" fmla="*/ 518541 w 566166"/>
                <a:gd name="connsiteY63" fmla="*/ 291274 h 585406"/>
                <a:gd name="connsiteX64" fmla="*/ 519208 w 566166"/>
                <a:gd name="connsiteY64" fmla="*/ 296608 h 585406"/>
                <a:gd name="connsiteX65" fmla="*/ 517398 w 566166"/>
                <a:gd name="connsiteY65" fmla="*/ 296894 h 585406"/>
                <a:gd name="connsiteX66" fmla="*/ 517684 w 566166"/>
                <a:gd name="connsiteY66" fmla="*/ 298704 h 585406"/>
                <a:gd name="connsiteX67" fmla="*/ 514064 w 566166"/>
                <a:gd name="connsiteY67" fmla="*/ 299180 h 585406"/>
                <a:gd name="connsiteX68" fmla="*/ 517017 w 566166"/>
                <a:gd name="connsiteY68" fmla="*/ 307848 h 585406"/>
                <a:gd name="connsiteX69" fmla="*/ 517684 w 566166"/>
                <a:gd name="connsiteY69" fmla="*/ 313182 h 585406"/>
                <a:gd name="connsiteX70" fmla="*/ 526256 w 566166"/>
                <a:gd name="connsiteY70" fmla="*/ 322897 h 585406"/>
                <a:gd name="connsiteX71" fmla="*/ 526732 w 566166"/>
                <a:gd name="connsiteY71" fmla="*/ 326422 h 585406"/>
                <a:gd name="connsiteX72" fmla="*/ 513112 w 566166"/>
                <a:gd name="connsiteY72" fmla="*/ 348139 h 585406"/>
                <a:gd name="connsiteX73" fmla="*/ 511588 w 566166"/>
                <a:gd name="connsiteY73" fmla="*/ 350139 h 585406"/>
                <a:gd name="connsiteX74" fmla="*/ 508730 w 566166"/>
                <a:gd name="connsiteY74" fmla="*/ 355949 h 585406"/>
                <a:gd name="connsiteX75" fmla="*/ 501205 w 566166"/>
                <a:gd name="connsiteY75" fmla="*/ 367855 h 585406"/>
                <a:gd name="connsiteX76" fmla="*/ 485108 w 566166"/>
                <a:gd name="connsiteY76" fmla="*/ 384429 h 585406"/>
                <a:gd name="connsiteX77" fmla="*/ 483489 w 566166"/>
                <a:gd name="connsiteY77" fmla="*/ 386429 h 585406"/>
                <a:gd name="connsiteX78" fmla="*/ 489395 w 566166"/>
                <a:gd name="connsiteY78" fmla="*/ 389287 h 585406"/>
                <a:gd name="connsiteX79" fmla="*/ 495776 w 566166"/>
                <a:gd name="connsiteY79" fmla="*/ 395669 h 585406"/>
                <a:gd name="connsiteX80" fmla="*/ 490633 w 566166"/>
                <a:gd name="connsiteY80" fmla="*/ 398145 h 585406"/>
                <a:gd name="connsiteX81" fmla="*/ 493205 w 566166"/>
                <a:gd name="connsiteY81" fmla="*/ 403288 h 585406"/>
                <a:gd name="connsiteX82" fmla="*/ 498824 w 566166"/>
                <a:gd name="connsiteY82" fmla="*/ 404336 h 585406"/>
                <a:gd name="connsiteX83" fmla="*/ 502444 w 566166"/>
                <a:gd name="connsiteY83" fmla="*/ 403860 h 585406"/>
                <a:gd name="connsiteX84" fmla="*/ 501967 w 566166"/>
                <a:gd name="connsiteY84" fmla="*/ 400336 h 585406"/>
                <a:gd name="connsiteX85" fmla="*/ 507968 w 566166"/>
                <a:gd name="connsiteY85" fmla="*/ 390430 h 585406"/>
                <a:gd name="connsiteX86" fmla="*/ 509968 w 566166"/>
                <a:gd name="connsiteY86" fmla="*/ 391954 h 585406"/>
                <a:gd name="connsiteX87" fmla="*/ 515398 w 566166"/>
                <a:gd name="connsiteY87" fmla="*/ 391192 h 585406"/>
                <a:gd name="connsiteX88" fmla="*/ 510730 w 566166"/>
                <a:gd name="connsiteY88" fmla="*/ 397288 h 585406"/>
                <a:gd name="connsiteX89" fmla="*/ 512540 w 566166"/>
                <a:gd name="connsiteY89" fmla="*/ 397097 h 585406"/>
                <a:gd name="connsiteX90" fmla="*/ 513016 w 566166"/>
                <a:gd name="connsiteY90" fmla="*/ 400621 h 585406"/>
                <a:gd name="connsiteX91" fmla="*/ 508063 w 566166"/>
                <a:gd name="connsiteY91" fmla="*/ 404908 h 585406"/>
                <a:gd name="connsiteX92" fmla="*/ 511683 w 566166"/>
                <a:gd name="connsiteY92" fmla="*/ 418909 h 585406"/>
                <a:gd name="connsiteX93" fmla="*/ 513683 w 566166"/>
                <a:gd name="connsiteY93" fmla="*/ 420433 h 585406"/>
                <a:gd name="connsiteX94" fmla="*/ 506825 w 566166"/>
                <a:gd name="connsiteY94" fmla="*/ 437674 h 585406"/>
                <a:gd name="connsiteX95" fmla="*/ 522160 w 566166"/>
                <a:gd name="connsiteY95" fmla="*/ 442913 h 585406"/>
                <a:gd name="connsiteX96" fmla="*/ 527590 w 566166"/>
                <a:gd name="connsiteY96" fmla="*/ 456724 h 585406"/>
                <a:gd name="connsiteX97" fmla="*/ 527209 w 566166"/>
                <a:gd name="connsiteY97" fmla="*/ 467678 h 585406"/>
                <a:gd name="connsiteX98" fmla="*/ 530447 w 566166"/>
                <a:gd name="connsiteY98" fmla="*/ 478155 h 585406"/>
                <a:gd name="connsiteX99" fmla="*/ 524828 w 566166"/>
                <a:gd name="connsiteY99" fmla="*/ 477107 h 585406"/>
                <a:gd name="connsiteX100" fmla="*/ 523113 w 566166"/>
                <a:gd name="connsiteY100" fmla="*/ 491871 h 585406"/>
                <a:gd name="connsiteX101" fmla="*/ 517970 w 566166"/>
                <a:gd name="connsiteY101" fmla="*/ 494347 h 585406"/>
                <a:gd name="connsiteX102" fmla="*/ 517112 w 566166"/>
                <a:gd name="connsiteY102" fmla="*/ 501682 h 585406"/>
                <a:gd name="connsiteX103" fmla="*/ 517398 w 566166"/>
                <a:gd name="connsiteY103" fmla="*/ 503491 h 585406"/>
                <a:gd name="connsiteX104" fmla="*/ 515588 w 566166"/>
                <a:gd name="connsiteY104" fmla="*/ 503777 h 585406"/>
                <a:gd name="connsiteX105" fmla="*/ 512445 w 566166"/>
                <a:gd name="connsiteY105" fmla="*/ 507778 h 585406"/>
                <a:gd name="connsiteX106" fmla="*/ 509111 w 566166"/>
                <a:gd name="connsiteY106" fmla="*/ 510064 h 585406"/>
                <a:gd name="connsiteX107" fmla="*/ 506825 w 566166"/>
                <a:gd name="connsiteY107" fmla="*/ 506730 h 585406"/>
                <a:gd name="connsiteX108" fmla="*/ 503206 w 566166"/>
                <a:gd name="connsiteY108" fmla="*/ 507206 h 585406"/>
                <a:gd name="connsiteX109" fmla="*/ 485965 w 566166"/>
                <a:gd name="connsiteY109" fmla="*/ 514921 h 585406"/>
                <a:gd name="connsiteX110" fmla="*/ 472154 w 566166"/>
                <a:gd name="connsiteY110" fmla="*/ 507682 h 585406"/>
                <a:gd name="connsiteX111" fmla="*/ 456152 w 566166"/>
                <a:gd name="connsiteY111" fmla="*/ 497110 h 585406"/>
                <a:gd name="connsiteX112" fmla="*/ 454628 w 566166"/>
                <a:gd name="connsiteY112" fmla="*/ 499110 h 585406"/>
                <a:gd name="connsiteX113" fmla="*/ 449866 w 566166"/>
                <a:gd name="connsiteY113" fmla="*/ 490728 h 585406"/>
                <a:gd name="connsiteX114" fmla="*/ 437102 w 566166"/>
                <a:gd name="connsiteY114" fmla="*/ 505111 h 585406"/>
                <a:gd name="connsiteX115" fmla="*/ 433006 w 566166"/>
                <a:gd name="connsiteY115" fmla="*/ 502063 h 585406"/>
                <a:gd name="connsiteX116" fmla="*/ 427863 w 566166"/>
                <a:gd name="connsiteY116" fmla="*/ 504539 h 585406"/>
                <a:gd name="connsiteX117" fmla="*/ 428054 w 566166"/>
                <a:gd name="connsiteY117" fmla="*/ 506349 h 585406"/>
                <a:gd name="connsiteX118" fmla="*/ 432340 w 566166"/>
                <a:gd name="connsiteY118" fmla="*/ 511207 h 585406"/>
                <a:gd name="connsiteX119" fmla="*/ 429482 w 566166"/>
                <a:gd name="connsiteY119" fmla="*/ 517017 h 585406"/>
                <a:gd name="connsiteX120" fmla="*/ 419195 w 566166"/>
                <a:gd name="connsiteY120" fmla="*/ 521970 h 585406"/>
                <a:gd name="connsiteX121" fmla="*/ 418338 w 566166"/>
                <a:gd name="connsiteY121" fmla="*/ 529399 h 585406"/>
                <a:gd name="connsiteX122" fmla="*/ 408527 w 566166"/>
                <a:gd name="connsiteY122" fmla="*/ 537972 h 585406"/>
                <a:gd name="connsiteX123" fmla="*/ 409194 w 566166"/>
                <a:gd name="connsiteY123" fmla="*/ 543306 h 585406"/>
                <a:gd name="connsiteX124" fmla="*/ 405860 w 566166"/>
                <a:gd name="connsiteY124" fmla="*/ 545592 h 585406"/>
                <a:gd name="connsiteX125" fmla="*/ 403574 w 566166"/>
                <a:gd name="connsiteY125" fmla="*/ 542258 h 585406"/>
                <a:gd name="connsiteX126" fmla="*/ 400145 w 566166"/>
                <a:gd name="connsiteY126" fmla="*/ 544544 h 585406"/>
                <a:gd name="connsiteX127" fmla="*/ 398335 w 566166"/>
                <a:gd name="connsiteY127" fmla="*/ 544830 h 585406"/>
                <a:gd name="connsiteX128" fmla="*/ 398812 w 566166"/>
                <a:gd name="connsiteY128" fmla="*/ 548354 h 585406"/>
                <a:gd name="connsiteX129" fmla="*/ 395478 w 566166"/>
                <a:gd name="connsiteY129" fmla="*/ 550640 h 585406"/>
                <a:gd name="connsiteX130" fmla="*/ 394621 w 566166"/>
                <a:gd name="connsiteY130" fmla="*/ 557974 h 585406"/>
                <a:gd name="connsiteX131" fmla="*/ 392621 w 566166"/>
                <a:gd name="connsiteY131" fmla="*/ 556450 h 585406"/>
                <a:gd name="connsiteX132" fmla="*/ 391287 w 566166"/>
                <a:gd name="connsiteY132" fmla="*/ 560261 h 585406"/>
                <a:gd name="connsiteX133" fmla="*/ 396526 w 566166"/>
                <a:gd name="connsiteY133" fmla="*/ 572262 h 585406"/>
                <a:gd name="connsiteX134" fmla="*/ 393192 w 566166"/>
                <a:gd name="connsiteY134" fmla="*/ 574548 h 585406"/>
                <a:gd name="connsiteX135" fmla="*/ 389858 w 566166"/>
                <a:gd name="connsiteY135" fmla="*/ 576834 h 585406"/>
                <a:gd name="connsiteX136" fmla="*/ 384238 w 566166"/>
                <a:gd name="connsiteY136" fmla="*/ 575786 h 585406"/>
                <a:gd name="connsiteX137" fmla="*/ 382905 w 566166"/>
                <a:gd name="connsiteY137" fmla="*/ 579596 h 585406"/>
                <a:gd name="connsiteX138" fmla="*/ 381381 w 566166"/>
                <a:gd name="connsiteY138" fmla="*/ 581597 h 585406"/>
                <a:gd name="connsiteX139" fmla="*/ 380047 w 566166"/>
                <a:gd name="connsiteY139" fmla="*/ 585406 h 585406"/>
                <a:gd name="connsiteX140" fmla="*/ 366236 w 566166"/>
                <a:gd name="connsiteY140" fmla="*/ 578167 h 585406"/>
                <a:gd name="connsiteX141" fmla="*/ 353187 w 566166"/>
                <a:gd name="connsiteY141" fmla="*/ 576263 h 585406"/>
                <a:gd name="connsiteX142" fmla="*/ 352520 w 566166"/>
                <a:gd name="connsiteY142" fmla="*/ 570929 h 585406"/>
                <a:gd name="connsiteX143" fmla="*/ 348901 w 566166"/>
                <a:gd name="connsiteY143" fmla="*/ 571405 h 585406"/>
                <a:gd name="connsiteX144" fmla="*/ 338518 w 566166"/>
                <a:gd name="connsiteY144" fmla="*/ 561880 h 585406"/>
                <a:gd name="connsiteX145" fmla="*/ 331375 w 566166"/>
                <a:gd name="connsiteY145" fmla="*/ 562832 h 585406"/>
                <a:gd name="connsiteX146" fmla="*/ 311848 w 566166"/>
                <a:gd name="connsiteY146" fmla="*/ 567214 h 585406"/>
                <a:gd name="connsiteX147" fmla="*/ 309086 w 566166"/>
                <a:gd name="connsiteY147" fmla="*/ 560356 h 585406"/>
                <a:gd name="connsiteX148" fmla="*/ 314230 w 566166"/>
                <a:gd name="connsiteY148" fmla="*/ 557879 h 585406"/>
                <a:gd name="connsiteX149" fmla="*/ 308991 w 566166"/>
                <a:gd name="connsiteY149" fmla="*/ 545878 h 585406"/>
                <a:gd name="connsiteX150" fmla="*/ 310039 w 566166"/>
                <a:gd name="connsiteY150" fmla="*/ 540258 h 585406"/>
                <a:gd name="connsiteX151" fmla="*/ 312896 w 566166"/>
                <a:gd name="connsiteY151" fmla="*/ 534448 h 585406"/>
                <a:gd name="connsiteX152" fmla="*/ 310896 w 566166"/>
                <a:gd name="connsiteY152" fmla="*/ 532924 h 585406"/>
                <a:gd name="connsiteX153" fmla="*/ 311944 w 566166"/>
                <a:gd name="connsiteY153" fmla="*/ 527304 h 585406"/>
                <a:gd name="connsiteX154" fmla="*/ 304324 w 566166"/>
                <a:gd name="connsiteY154" fmla="*/ 524637 h 585406"/>
                <a:gd name="connsiteX155" fmla="*/ 303276 w 566166"/>
                <a:gd name="connsiteY155" fmla="*/ 530257 h 585406"/>
                <a:gd name="connsiteX156" fmla="*/ 299180 w 566166"/>
                <a:gd name="connsiteY156" fmla="*/ 527209 h 585406"/>
                <a:gd name="connsiteX157" fmla="*/ 286036 w 566166"/>
                <a:gd name="connsiteY157" fmla="*/ 537972 h 585406"/>
                <a:gd name="connsiteX158" fmla="*/ 273748 w 566166"/>
                <a:gd name="connsiteY158" fmla="*/ 541401 h 585406"/>
                <a:gd name="connsiteX159" fmla="*/ 275749 w 566166"/>
                <a:gd name="connsiteY159" fmla="*/ 542925 h 585406"/>
                <a:gd name="connsiteX160" fmla="*/ 265938 w 566166"/>
                <a:gd name="connsiteY160" fmla="*/ 551497 h 585406"/>
                <a:gd name="connsiteX161" fmla="*/ 240982 w 566166"/>
                <a:gd name="connsiteY161" fmla="*/ 556641 h 585406"/>
                <a:gd name="connsiteX162" fmla="*/ 226409 w 566166"/>
                <a:gd name="connsiteY162" fmla="*/ 556641 h 585406"/>
                <a:gd name="connsiteX163" fmla="*/ 227743 w 566166"/>
                <a:gd name="connsiteY163" fmla="*/ 552926 h 585406"/>
                <a:gd name="connsiteX164" fmla="*/ 234220 w 566166"/>
                <a:gd name="connsiteY164" fmla="*/ 546640 h 585406"/>
                <a:gd name="connsiteX165" fmla="*/ 228124 w 566166"/>
                <a:gd name="connsiteY165" fmla="*/ 542068 h 585406"/>
                <a:gd name="connsiteX166" fmla="*/ 231267 w 566166"/>
                <a:gd name="connsiteY166" fmla="*/ 537972 h 585406"/>
                <a:gd name="connsiteX167" fmla="*/ 220218 w 566166"/>
                <a:gd name="connsiteY167" fmla="*/ 523113 h 585406"/>
                <a:gd name="connsiteX168" fmla="*/ 218694 w 566166"/>
                <a:gd name="connsiteY168" fmla="*/ 525113 h 585406"/>
                <a:gd name="connsiteX169" fmla="*/ 210312 w 566166"/>
                <a:gd name="connsiteY169" fmla="*/ 517112 h 585406"/>
                <a:gd name="connsiteX170" fmla="*/ 215265 w 566166"/>
                <a:gd name="connsiteY170" fmla="*/ 512826 h 585406"/>
                <a:gd name="connsiteX171" fmla="*/ 212979 w 566166"/>
                <a:gd name="connsiteY171" fmla="*/ 509492 h 585406"/>
                <a:gd name="connsiteX172" fmla="*/ 214313 w 566166"/>
                <a:gd name="connsiteY172" fmla="*/ 505682 h 585406"/>
                <a:gd name="connsiteX173" fmla="*/ 195739 w 566166"/>
                <a:gd name="connsiteY173" fmla="*/ 489966 h 585406"/>
                <a:gd name="connsiteX174" fmla="*/ 186023 w 566166"/>
                <a:gd name="connsiteY174" fmla="*/ 485775 h 585406"/>
                <a:gd name="connsiteX175" fmla="*/ 181928 w 566166"/>
                <a:gd name="connsiteY175" fmla="*/ 482727 h 585406"/>
                <a:gd name="connsiteX176" fmla="*/ 183451 w 566166"/>
                <a:gd name="connsiteY176" fmla="*/ 480727 h 585406"/>
                <a:gd name="connsiteX177" fmla="*/ 177832 w 566166"/>
                <a:gd name="connsiteY177" fmla="*/ 479679 h 585406"/>
                <a:gd name="connsiteX178" fmla="*/ 175831 w 566166"/>
                <a:gd name="connsiteY178" fmla="*/ 478155 h 585406"/>
                <a:gd name="connsiteX179" fmla="*/ 178975 w 566166"/>
                <a:gd name="connsiteY179" fmla="*/ 474155 h 585406"/>
                <a:gd name="connsiteX180" fmla="*/ 164116 w 566166"/>
                <a:gd name="connsiteY180" fmla="*/ 472440 h 585406"/>
                <a:gd name="connsiteX181" fmla="*/ 163925 w 566166"/>
                <a:gd name="connsiteY181" fmla="*/ 470630 h 585406"/>
                <a:gd name="connsiteX182" fmla="*/ 160115 w 566166"/>
                <a:gd name="connsiteY182" fmla="*/ 469297 h 585406"/>
                <a:gd name="connsiteX183" fmla="*/ 153162 w 566166"/>
                <a:gd name="connsiteY183" fmla="*/ 472059 h 585406"/>
                <a:gd name="connsiteX184" fmla="*/ 141256 w 566166"/>
                <a:gd name="connsiteY184" fmla="*/ 479107 h 585406"/>
                <a:gd name="connsiteX185" fmla="*/ 130588 w 566166"/>
                <a:gd name="connsiteY185" fmla="*/ 495014 h 585406"/>
                <a:gd name="connsiteX186" fmla="*/ 128111 w 566166"/>
                <a:gd name="connsiteY186" fmla="*/ 489966 h 585406"/>
                <a:gd name="connsiteX187" fmla="*/ 121825 w 566166"/>
                <a:gd name="connsiteY187" fmla="*/ 483584 h 585406"/>
                <a:gd name="connsiteX188" fmla="*/ 121158 w 566166"/>
                <a:gd name="connsiteY188" fmla="*/ 478250 h 585406"/>
                <a:gd name="connsiteX189" fmla="*/ 114395 w 566166"/>
                <a:gd name="connsiteY189" fmla="*/ 468249 h 585406"/>
                <a:gd name="connsiteX190" fmla="*/ 109442 w 566166"/>
                <a:gd name="connsiteY190" fmla="*/ 472535 h 585406"/>
                <a:gd name="connsiteX191" fmla="*/ 97726 w 566166"/>
                <a:gd name="connsiteY191" fmla="*/ 466820 h 585406"/>
                <a:gd name="connsiteX192" fmla="*/ 94488 w 566166"/>
                <a:gd name="connsiteY192" fmla="*/ 456343 h 585406"/>
                <a:gd name="connsiteX193" fmla="*/ 92964 w 566166"/>
                <a:gd name="connsiteY193" fmla="*/ 458343 h 585406"/>
                <a:gd name="connsiteX194" fmla="*/ 86392 w 566166"/>
                <a:gd name="connsiteY194" fmla="*/ 450151 h 585406"/>
                <a:gd name="connsiteX195" fmla="*/ 68580 w 566166"/>
                <a:gd name="connsiteY195" fmla="*/ 454342 h 585406"/>
                <a:gd name="connsiteX196" fmla="*/ 63437 w 566166"/>
                <a:gd name="connsiteY196" fmla="*/ 456819 h 585406"/>
                <a:gd name="connsiteX197" fmla="*/ 57817 w 566166"/>
                <a:gd name="connsiteY197" fmla="*/ 455771 h 585406"/>
                <a:gd name="connsiteX198" fmla="*/ 52864 w 566166"/>
                <a:gd name="connsiteY198" fmla="*/ 460057 h 585406"/>
                <a:gd name="connsiteX199" fmla="*/ 51054 w 566166"/>
                <a:gd name="connsiteY199" fmla="*/ 460343 h 585406"/>
                <a:gd name="connsiteX200" fmla="*/ 53721 w 566166"/>
                <a:gd name="connsiteY200" fmla="*/ 452723 h 585406"/>
                <a:gd name="connsiteX201" fmla="*/ 44291 w 566166"/>
                <a:gd name="connsiteY201" fmla="*/ 450342 h 585406"/>
                <a:gd name="connsiteX202" fmla="*/ 43339 w 566166"/>
                <a:gd name="connsiteY202" fmla="*/ 443198 h 585406"/>
                <a:gd name="connsiteX203" fmla="*/ 45339 w 566166"/>
                <a:gd name="connsiteY203" fmla="*/ 430244 h 585406"/>
                <a:gd name="connsiteX204" fmla="*/ 33814 w 566166"/>
                <a:gd name="connsiteY204" fmla="*/ 426339 h 585406"/>
                <a:gd name="connsiteX205" fmla="*/ 20383 w 566166"/>
                <a:gd name="connsiteY205" fmla="*/ 435388 h 585406"/>
                <a:gd name="connsiteX206" fmla="*/ 19907 w 566166"/>
                <a:gd name="connsiteY206" fmla="*/ 431863 h 585406"/>
                <a:gd name="connsiteX207" fmla="*/ 22574 w 566166"/>
                <a:gd name="connsiteY207" fmla="*/ 424244 h 585406"/>
                <a:gd name="connsiteX208" fmla="*/ 23717 w 566166"/>
                <a:gd name="connsiteY208" fmla="*/ 418624 h 585406"/>
                <a:gd name="connsiteX209" fmla="*/ 28861 w 566166"/>
                <a:gd name="connsiteY209" fmla="*/ 416147 h 585406"/>
                <a:gd name="connsiteX210" fmla="*/ 30194 w 566166"/>
                <a:gd name="connsiteY210" fmla="*/ 412337 h 585406"/>
                <a:gd name="connsiteX211" fmla="*/ 35147 w 566166"/>
                <a:gd name="connsiteY211" fmla="*/ 408051 h 585406"/>
                <a:gd name="connsiteX212" fmla="*/ 36290 w 566166"/>
                <a:gd name="connsiteY212" fmla="*/ 402431 h 585406"/>
                <a:gd name="connsiteX213" fmla="*/ 40100 w 566166"/>
                <a:gd name="connsiteY213" fmla="*/ 403765 h 585406"/>
                <a:gd name="connsiteX214" fmla="*/ 39814 w 566166"/>
                <a:gd name="connsiteY214" fmla="*/ 401955 h 585406"/>
                <a:gd name="connsiteX215" fmla="*/ 42577 w 566166"/>
                <a:gd name="connsiteY215" fmla="*/ 381667 h 585406"/>
                <a:gd name="connsiteX216" fmla="*/ 38957 w 566166"/>
                <a:gd name="connsiteY216" fmla="*/ 382143 h 585406"/>
                <a:gd name="connsiteX217" fmla="*/ 38290 w 566166"/>
                <a:gd name="connsiteY217" fmla="*/ 376809 h 585406"/>
                <a:gd name="connsiteX218" fmla="*/ 27241 w 566166"/>
                <a:gd name="connsiteY218" fmla="*/ 376428 h 585406"/>
                <a:gd name="connsiteX219" fmla="*/ 33052 w 566166"/>
                <a:gd name="connsiteY219" fmla="*/ 364807 h 585406"/>
                <a:gd name="connsiteX220" fmla="*/ 32575 w 566166"/>
                <a:gd name="connsiteY220" fmla="*/ 361188 h 585406"/>
                <a:gd name="connsiteX221" fmla="*/ 28765 w 566166"/>
                <a:gd name="connsiteY221" fmla="*/ 359950 h 585406"/>
                <a:gd name="connsiteX222" fmla="*/ 27622 w 566166"/>
                <a:gd name="connsiteY222" fmla="*/ 365570 h 585406"/>
                <a:gd name="connsiteX223" fmla="*/ 21146 w 566166"/>
                <a:gd name="connsiteY223" fmla="*/ 371856 h 585406"/>
                <a:gd name="connsiteX224" fmla="*/ 8572 w 566166"/>
                <a:gd name="connsiteY224" fmla="*/ 373475 h 585406"/>
                <a:gd name="connsiteX225" fmla="*/ 11716 w 566166"/>
                <a:gd name="connsiteY225" fmla="*/ 369475 h 585406"/>
                <a:gd name="connsiteX226" fmla="*/ 12763 w 566166"/>
                <a:gd name="connsiteY226" fmla="*/ 363855 h 585406"/>
                <a:gd name="connsiteX227" fmla="*/ 16573 w 566166"/>
                <a:gd name="connsiteY227" fmla="*/ 365188 h 585406"/>
                <a:gd name="connsiteX228" fmla="*/ 19717 w 566166"/>
                <a:gd name="connsiteY228" fmla="*/ 361093 h 585406"/>
                <a:gd name="connsiteX229" fmla="*/ 13145 w 566166"/>
                <a:gd name="connsiteY229" fmla="*/ 352901 h 585406"/>
                <a:gd name="connsiteX230" fmla="*/ 12478 w 566166"/>
                <a:gd name="connsiteY230" fmla="*/ 347567 h 585406"/>
                <a:gd name="connsiteX231" fmla="*/ 10001 w 566166"/>
                <a:gd name="connsiteY231" fmla="*/ 342424 h 585406"/>
                <a:gd name="connsiteX232" fmla="*/ 3048 w 566166"/>
                <a:gd name="connsiteY232" fmla="*/ 345186 h 585406"/>
                <a:gd name="connsiteX233" fmla="*/ 5905 w 566166"/>
                <a:gd name="connsiteY233" fmla="*/ 339376 h 585406"/>
                <a:gd name="connsiteX234" fmla="*/ 0 w 566166"/>
                <a:gd name="connsiteY234" fmla="*/ 336518 h 585406"/>
                <a:gd name="connsiteX235" fmla="*/ 3143 w 566166"/>
                <a:gd name="connsiteY235" fmla="*/ 332518 h 585406"/>
                <a:gd name="connsiteX236" fmla="*/ 7334 w 566166"/>
                <a:gd name="connsiteY236" fmla="*/ 322897 h 585406"/>
                <a:gd name="connsiteX237" fmla="*/ 16097 w 566166"/>
                <a:gd name="connsiteY237" fmla="*/ 319945 h 585406"/>
                <a:gd name="connsiteX238" fmla="*/ 29146 w 566166"/>
                <a:gd name="connsiteY238" fmla="*/ 321850 h 585406"/>
                <a:gd name="connsiteX239" fmla="*/ 32290 w 566166"/>
                <a:gd name="connsiteY239" fmla="*/ 317849 h 585406"/>
                <a:gd name="connsiteX240" fmla="*/ 33814 w 566166"/>
                <a:gd name="connsiteY240" fmla="*/ 315849 h 585406"/>
                <a:gd name="connsiteX241" fmla="*/ 41529 w 566166"/>
                <a:gd name="connsiteY241" fmla="*/ 318516 h 585406"/>
                <a:gd name="connsiteX242" fmla="*/ 45720 w 566166"/>
                <a:gd name="connsiteY242" fmla="*/ 308896 h 585406"/>
                <a:gd name="connsiteX243" fmla="*/ 40100 w 566166"/>
                <a:gd name="connsiteY243" fmla="*/ 307848 h 585406"/>
                <a:gd name="connsiteX244" fmla="*/ 38195 w 566166"/>
                <a:gd name="connsiteY244" fmla="*/ 293561 h 585406"/>
                <a:gd name="connsiteX245" fmla="*/ 38005 w 566166"/>
                <a:gd name="connsiteY245" fmla="*/ 291751 h 585406"/>
                <a:gd name="connsiteX246" fmla="*/ 41815 w 566166"/>
                <a:gd name="connsiteY246" fmla="*/ 293084 h 585406"/>
                <a:gd name="connsiteX247" fmla="*/ 42672 w 566166"/>
                <a:gd name="connsiteY247" fmla="*/ 285750 h 585406"/>
                <a:gd name="connsiteX248" fmla="*/ 36576 w 566166"/>
                <a:gd name="connsiteY248" fmla="*/ 281083 h 585406"/>
                <a:gd name="connsiteX249" fmla="*/ 30194 w 566166"/>
                <a:gd name="connsiteY249" fmla="*/ 274701 h 585406"/>
                <a:gd name="connsiteX250" fmla="*/ 23050 w 566166"/>
                <a:gd name="connsiteY250" fmla="*/ 275654 h 585406"/>
                <a:gd name="connsiteX251" fmla="*/ 15145 w 566166"/>
                <a:gd name="connsiteY251" fmla="*/ 271272 h 585406"/>
                <a:gd name="connsiteX252" fmla="*/ 8001 w 566166"/>
                <a:gd name="connsiteY252" fmla="*/ 272224 h 585406"/>
                <a:gd name="connsiteX253" fmla="*/ 7715 w 566166"/>
                <a:gd name="connsiteY253" fmla="*/ 270415 h 585406"/>
                <a:gd name="connsiteX254" fmla="*/ 9906 w 566166"/>
                <a:gd name="connsiteY254" fmla="*/ 259271 h 585406"/>
                <a:gd name="connsiteX255" fmla="*/ 7144 w 566166"/>
                <a:gd name="connsiteY255" fmla="*/ 252413 h 585406"/>
                <a:gd name="connsiteX256" fmla="*/ 10287 w 566166"/>
                <a:gd name="connsiteY256" fmla="*/ 248412 h 585406"/>
                <a:gd name="connsiteX257" fmla="*/ 17145 w 566166"/>
                <a:gd name="connsiteY257" fmla="*/ 231172 h 585406"/>
                <a:gd name="connsiteX258" fmla="*/ 21622 w 566166"/>
                <a:gd name="connsiteY258" fmla="*/ 223361 h 585406"/>
                <a:gd name="connsiteX259" fmla="*/ 22765 w 566166"/>
                <a:gd name="connsiteY259" fmla="*/ 217741 h 585406"/>
                <a:gd name="connsiteX260" fmla="*/ 25908 w 566166"/>
                <a:gd name="connsiteY260" fmla="*/ 213741 h 585406"/>
                <a:gd name="connsiteX261" fmla="*/ 27908 w 566166"/>
                <a:gd name="connsiteY261" fmla="*/ 215265 h 585406"/>
                <a:gd name="connsiteX262" fmla="*/ 34862 w 566166"/>
                <a:gd name="connsiteY262" fmla="*/ 212503 h 585406"/>
                <a:gd name="connsiteX263" fmla="*/ 38957 w 566166"/>
                <a:gd name="connsiteY263" fmla="*/ 215646 h 585406"/>
                <a:gd name="connsiteX264" fmla="*/ 40957 w 566166"/>
                <a:gd name="connsiteY264" fmla="*/ 217170 h 585406"/>
                <a:gd name="connsiteX265" fmla="*/ 42291 w 566166"/>
                <a:gd name="connsiteY265" fmla="*/ 213360 h 585406"/>
                <a:gd name="connsiteX266" fmla="*/ 49435 w 566166"/>
                <a:gd name="connsiteY266" fmla="*/ 212407 h 585406"/>
                <a:gd name="connsiteX267" fmla="*/ 50959 w 566166"/>
                <a:gd name="connsiteY267" fmla="*/ 210407 h 585406"/>
                <a:gd name="connsiteX268" fmla="*/ 56388 w 566166"/>
                <a:gd name="connsiteY268" fmla="*/ 209740 h 585406"/>
                <a:gd name="connsiteX269" fmla="*/ 54959 w 566166"/>
                <a:gd name="connsiteY269" fmla="*/ 199072 h 585406"/>
                <a:gd name="connsiteX270" fmla="*/ 45244 w 566166"/>
                <a:gd name="connsiteY270" fmla="*/ 194881 h 585406"/>
                <a:gd name="connsiteX271" fmla="*/ 44577 w 566166"/>
                <a:gd name="connsiteY271" fmla="*/ 189547 h 585406"/>
                <a:gd name="connsiteX272" fmla="*/ 40767 w 566166"/>
                <a:gd name="connsiteY272" fmla="*/ 188214 h 585406"/>
                <a:gd name="connsiteX273" fmla="*/ 40481 w 566166"/>
                <a:gd name="connsiteY273" fmla="*/ 186404 h 585406"/>
                <a:gd name="connsiteX274" fmla="*/ 29432 w 566166"/>
                <a:gd name="connsiteY274" fmla="*/ 186023 h 585406"/>
                <a:gd name="connsiteX275" fmla="*/ 25337 w 566166"/>
                <a:gd name="connsiteY275" fmla="*/ 182975 h 585406"/>
                <a:gd name="connsiteX276" fmla="*/ 25717 w 566166"/>
                <a:gd name="connsiteY276" fmla="*/ 172021 h 585406"/>
                <a:gd name="connsiteX277" fmla="*/ 28099 w 566166"/>
                <a:gd name="connsiteY277" fmla="*/ 162592 h 585406"/>
                <a:gd name="connsiteX278" fmla="*/ 31528 w 566166"/>
                <a:gd name="connsiteY278" fmla="*/ 160306 h 585406"/>
                <a:gd name="connsiteX279" fmla="*/ 33528 w 566166"/>
                <a:gd name="connsiteY279" fmla="*/ 161830 h 585406"/>
                <a:gd name="connsiteX280" fmla="*/ 42291 w 566166"/>
                <a:gd name="connsiteY280" fmla="*/ 158877 h 585406"/>
                <a:gd name="connsiteX281" fmla="*/ 41624 w 566166"/>
                <a:gd name="connsiteY281" fmla="*/ 153543 h 585406"/>
                <a:gd name="connsiteX282" fmla="*/ 47244 w 566166"/>
                <a:gd name="connsiteY282" fmla="*/ 154591 h 585406"/>
                <a:gd name="connsiteX283" fmla="*/ 46958 w 566166"/>
                <a:gd name="connsiteY283" fmla="*/ 152781 h 585406"/>
                <a:gd name="connsiteX284" fmla="*/ 43148 w 566166"/>
                <a:gd name="connsiteY284" fmla="*/ 151447 h 585406"/>
                <a:gd name="connsiteX285" fmla="*/ 48101 w 566166"/>
                <a:gd name="connsiteY285" fmla="*/ 147161 h 585406"/>
                <a:gd name="connsiteX286" fmla="*/ 51721 w 566166"/>
                <a:gd name="connsiteY286" fmla="*/ 146685 h 585406"/>
                <a:gd name="connsiteX287" fmla="*/ 54578 w 566166"/>
                <a:gd name="connsiteY287" fmla="*/ 140875 h 585406"/>
                <a:gd name="connsiteX288" fmla="*/ 55721 w 566166"/>
                <a:gd name="connsiteY288" fmla="*/ 135350 h 585406"/>
                <a:gd name="connsiteX289" fmla="*/ 59055 w 566166"/>
                <a:gd name="connsiteY289" fmla="*/ 133064 h 585406"/>
                <a:gd name="connsiteX290" fmla="*/ 54483 w 566166"/>
                <a:gd name="connsiteY290" fmla="*/ 126397 h 585406"/>
                <a:gd name="connsiteX291" fmla="*/ 57817 w 566166"/>
                <a:gd name="connsiteY291" fmla="*/ 124111 h 585406"/>
                <a:gd name="connsiteX292" fmla="*/ 55816 w 566166"/>
                <a:gd name="connsiteY292" fmla="*/ 122587 h 585406"/>
                <a:gd name="connsiteX293" fmla="*/ 55150 w 566166"/>
                <a:gd name="connsiteY293" fmla="*/ 117253 h 585406"/>
                <a:gd name="connsiteX294" fmla="*/ 56959 w 566166"/>
                <a:gd name="connsiteY294" fmla="*/ 117062 h 585406"/>
                <a:gd name="connsiteX295" fmla="*/ 67723 w 566166"/>
                <a:gd name="connsiteY295" fmla="*/ 115633 h 585406"/>
                <a:gd name="connsiteX296" fmla="*/ 72676 w 566166"/>
                <a:gd name="connsiteY296" fmla="*/ 111347 h 585406"/>
                <a:gd name="connsiteX297" fmla="*/ 76295 w 566166"/>
                <a:gd name="connsiteY297" fmla="*/ 110871 h 585406"/>
                <a:gd name="connsiteX298" fmla="*/ 91249 w 566166"/>
                <a:gd name="connsiteY298" fmla="*/ 99822 h 585406"/>
                <a:gd name="connsiteX299" fmla="*/ 94393 w 566166"/>
                <a:gd name="connsiteY299" fmla="*/ 95821 h 585406"/>
                <a:gd name="connsiteX300" fmla="*/ 95536 w 566166"/>
                <a:gd name="connsiteY300" fmla="*/ 90202 h 585406"/>
                <a:gd name="connsiteX301" fmla="*/ 97060 w 566166"/>
                <a:gd name="connsiteY301" fmla="*/ 88201 h 585406"/>
                <a:gd name="connsiteX302" fmla="*/ 106013 w 566166"/>
                <a:gd name="connsiteY302" fmla="*/ 87058 h 585406"/>
                <a:gd name="connsiteX303" fmla="*/ 106966 w 566166"/>
                <a:gd name="connsiteY303" fmla="*/ 94202 h 585406"/>
                <a:gd name="connsiteX304" fmla="*/ 109252 w 566166"/>
                <a:gd name="connsiteY304" fmla="*/ 97536 h 585406"/>
                <a:gd name="connsiteX305" fmla="*/ 108775 w 566166"/>
                <a:gd name="connsiteY305" fmla="*/ 93917 h 585406"/>
                <a:gd name="connsiteX306" fmla="*/ 113729 w 566166"/>
                <a:gd name="connsiteY306" fmla="*/ 89630 h 585406"/>
                <a:gd name="connsiteX307" fmla="*/ 113252 w 566166"/>
                <a:gd name="connsiteY307" fmla="*/ 86106 h 585406"/>
                <a:gd name="connsiteX308" fmla="*/ 120205 w 566166"/>
                <a:gd name="connsiteY308" fmla="*/ 83344 h 585406"/>
                <a:gd name="connsiteX309" fmla="*/ 128683 w 566166"/>
                <a:gd name="connsiteY309" fmla="*/ 78581 h 585406"/>
                <a:gd name="connsiteX310" fmla="*/ 131826 w 566166"/>
                <a:gd name="connsiteY310" fmla="*/ 74581 h 585406"/>
                <a:gd name="connsiteX311" fmla="*/ 140589 w 566166"/>
                <a:gd name="connsiteY311" fmla="*/ 71628 h 585406"/>
                <a:gd name="connsiteX312" fmla="*/ 140113 w 566166"/>
                <a:gd name="connsiteY312" fmla="*/ 68104 h 585406"/>
                <a:gd name="connsiteX313" fmla="*/ 138113 w 566166"/>
                <a:gd name="connsiteY313" fmla="*/ 66580 h 585406"/>
                <a:gd name="connsiteX314" fmla="*/ 141732 w 566166"/>
                <a:gd name="connsiteY314" fmla="*/ 66103 h 585406"/>
                <a:gd name="connsiteX315" fmla="*/ 135826 w 566166"/>
                <a:gd name="connsiteY315" fmla="*/ 63246 h 585406"/>
                <a:gd name="connsiteX316" fmla="*/ 137350 w 566166"/>
                <a:gd name="connsiteY316" fmla="*/ 61246 h 585406"/>
                <a:gd name="connsiteX317" fmla="*/ 128778 w 566166"/>
                <a:gd name="connsiteY317" fmla="*/ 51530 h 585406"/>
                <a:gd name="connsiteX318" fmla="*/ 136779 w 566166"/>
                <a:gd name="connsiteY318" fmla="*/ 43243 h 585406"/>
                <a:gd name="connsiteX319" fmla="*/ 131350 w 566166"/>
                <a:gd name="connsiteY319" fmla="*/ 43910 h 585406"/>
                <a:gd name="connsiteX320" fmla="*/ 127921 w 566166"/>
                <a:gd name="connsiteY320" fmla="*/ 31718 h 585406"/>
                <a:gd name="connsiteX321" fmla="*/ 127445 w 566166"/>
                <a:gd name="connsiteY321" fmla="*/ 28194 h 585406"/>
                <a:gd name="connsiteX322" fmla="*/ 131254 w 566166"/>
                <a:gd name="connsiteY322" fmla="*/ 29527 h 585406"/>
                <a:gd name="connsiteX323" fmla="*/ 132302 w 566166"/>
                <a:gd name="connsiteY323" fmla="*/ 23908 h 585406"/>
                <a:gd name="connsiteX324" fmla="*/ 137922 w 566166"/>
                <a:gd name="connsiteY324" fmla="*/ 24955 h 585406"/>
                <a:gd name="connsiteX325" fmla="*/ 140684 w 566166"/>
                <a:gd name="connsiteY325" fmla="*/ 31813 h 585406"/>
                <a:gd name="connsiteX326" fmla="*/ 150114 w 566166"/>
                <a:gd name="connsiteY326" fmla="*/ 34195 h 585406"/>
                <a:gd name="connsiteX327" fmla="*/ 164592 w 566166"/>
                <a:gd name="connsiteY327" fmla="*/ 46768 h 585406"/>
                <a:gd name="connsiteX328" fmla="*/ 170021 w 566166"/>
                <a:gd name="connsiteY328" fmla="*/ 46101 h 585406"/>
                <a:gd name="connsiteX329" fmla="*/ 168878 w 566166"/>
                <a:gd name="connsiteY329" fmla="*/ 37243 h 585406"/>
                <a:gd name="connsiteX330" fmla="*/ 176022 w 566166"/>
                <a:gd name="connsiteY330" fmla="*/ 36290 h 585406"/>
                <a:gd name="connsiteX331" fmla="*/ 175736 w 566166"/>
                <a:gd name="connsiteY331" fmla="*/ 34480 h 585406"/>
                <a:gd name="connsiteX332" fmla="*/ 175260 w 566166"/>
                <a:gd name="connsiteY332" fmla="*/ 30956 h 585406"/>
                <a:gd name="connsiteX333" fmla="*/ 167640 w 566166"/>
                <a:gd name="connsiteY333" fmla="*/ 28384 h 585406"/>
                <a:gd name="connsiteX334" fmla="*/ 174117 w 566166"/>
                <a:gd name="connsiteY334" fmla="*/ 22098 h 585406"/>
                <a:gd name="connsiteX335" fmla="*/ 178403 w 566166"/>
                <a:gd name="connsiteY335" fmla="*/ 26956 h 585406"/>
                <a:gd name="connsiteX336" fmla="*/ 178213 w 566166"/>
                <a:gd name="connsiteY336" fmla="*/ 25146 h 585406"/>
                <a:gd name="connsiteX337" fmla="*/ 179260 w 566166"/>
                <a:gd name="connsiteY337" fmla="*/ 19526 h 585406"/>
                <a:gd name="connsiteX338" fmla="*/ 172879 w 566166"/>
                <a:gd name="connsiteY338" fmla="*/ 13144 h 585406"/>
                <a:gd name="connsiteX339" fmla="*/ 176308 w 566166"/>
                <a:gd name="connsiteY339" fmla="*/ 10858 h 585406"/>
                <a:gd name="connsiteX340" fmla="*/ 176784 w 566166"/>
                <a:gd name="connsiteY340" fmla="*/ 14383 h 585406"/>
                <a:gd name="connsiteX341" fmla="*/ 180594 w 566166"/>
                <a:gd name="connsiteY341" fmla="*/ 15716 h 585406"/>
                <a:gd name="connsiteX342" fmla="*/ 180975 w 566166"/>
                <a:gd name="connsiteY342" fmla="*/ 4763 h 585406"/>
                <a:gd name="connsiteX343" fmla="*/ 184595 w 566166"/>
                <a:gd name="connsiteY343" fmla="*/ 4286 h 585406"/>
                <a:gd name="connsiteX344" fmla="*/ 188404 w 566166"/>
                <a:gd name="connsiteY344" fmla="*/ 5620 h 585406"/>
                <a:gd name="connsiteX345" fmla="*/ 189071 w 566166"/>
                <a:gd name="connsiteY345" fmla="*/ 10954 h 585406"/>
                <a:gd name="connsiteX346" fmla="*/ 187928 w 566166"/>
                <a:gd name="connsiteY346" fmla="*/ 16573 h 585406"/>
                <a:gd name="connsiteX347" fmla="*/ 188404 w 566166"/>
                <a:gd name="connsiteY347" fmla="*/ 20193 h 585406"/>
                <a:gd name="connsiteX348" fmla="*/ 190214 w 566166"/>
                <a:gd name="connsiteY348" fmla="*/ 19907 h 585406"/>
                <a:gd name="connsiteX349" fmla="*/ 191071 w 566166"/>
                <a:gd name="connsiteY349" fmla="*/ 12573 h 585406"/>
                <a:gd name="connsiteX350" fmla="*/ 194405 w 566166"/>
                <a:gd name="connsiteY350" fmla="*/ 10287 h 585406"/>
                <a:gd name="connsiteX351" fmla="*/ 195072 w 566166"/>
                <a:gd name="connsiteY351" fmla="*/ 15621 h 585406"/>
                <a:gd name="connsiteX352" fmla="*/ 198691 w 566166"/>
                <a:gd name="connsiteY352" fmla="*/ 15145 h 585406"/>
                <a:gd name="connsiteX353" fmla="*/ 199834 w 566166"/>
                <a:gd name="connsiteY353" fmla="*/ 9620 h 585406"/>
                <a:gd name="connsiteX354" fmla="*/ 204788 w 566166"/>
                <a:gd name="connsiteY354" fmla="*/ 5334 h 585406"/>
                <a:gd name="connsiteX355" fmla="*/ 200692 w 566166"/>
                <a:gd name="connsiteY355" fmla="*/ 2286 h 585406"/>
                <a:gd name="connsiteX356" fmla="*/ 204025 w 566166"/>
                <a:gd name="connsiteY356" fmla="*/ 0 h 585406"/>
                <a:gd name="connsiteX357" fmla="*/ 206312 w 566166"/>
                <a:gd name="connsiteY357" fmla="*/ 3334 h 585406"/>
                <a:gd name="connsiteX358" fmla="*/ 206312 w 566166"/>
                <a:gd name="connsiteY358" fmla="*/ 17812 h 585406"/>
                <a:gd name="connsiteX359" fmla="*/ 219646 w 566166"/>
                <a:gd name="connsiteY359" fmla="*/ 21431 h 585406"/>
                <a:gd name="connsiteX360" fmla="*/ 220123 w 566166"/>
                <a:gd name="connsiteY360" fmla="*/ 24955 h 585406"/>
                <a:gd name="connsiteX361" fmla="*/ 213646 w 566166"/>
                <a:gd name="connsiteY361" fmla="*/ 31242 h 585406"/>
                <a:gd name="connsiteX362" fmla="*/ 210788 w 566166"/>
                <a:gd name="connsiteY362" fmla="*/ 37052 h 585406"/>
                <a:gd name="connsiteX363" fmla="*/ 215360 w 566166"/>
                <a:gd name="connsiteY363" fmla="*/ 43720 h 585406"/>
                <a:gd name="connsiteX364" fmla="*/ 222028 w 566166"/>
                <a:gd name="connsiteY364" fmla="*/ 39148 h 585406"/>
                <a:gd name="connsiteX365" fmla="*/ 228124 w 566166"/>
                <a:gd name="connsiteY365" fmla="*/ 43815 h 585406"/>
                <a:gd name="connsiteX366" fmla="*/ 231934 w 566166"/>
                <a:gd name="connsiteY366" fmla="*/ 45148 h 585406"/>
                <a:gd name="connsiteX367" fmla="*/ 240697 w 566166"/>
                <a:gd name="connsiteY367" fmla="*/ 42196 h 585406"/>
                <a:gd name="connsiteX368" fmla="*/ 245269 w 566166"/>
                <a:gd name="connsiteY368" fmla="*/ 48863 h 585406"/>
                <a:gd name="connsiteX369" fmla="*/ 249364 w 566166"/>
                <a:gd name="connsiteY369" fmla="*/ 51911 h 585406"/>
                <a:gd name="connsiteX370" fmla="*/ 252127 w 566166"/>
                <a:gd name="connsiteY370" fmla="*/ 58769 h 585406"/>
                <a:gd name="connsiteX371" fmla="*/ 259651 w 566166"/>
                <a:gd name="connsiteY371" fmla="*/ 46863 h 585406"/>
                <a:gd name="connsiteX372" fmla="*/ 267081 w 566166"/>
                <a:gd name="connsiteY372" fmla="*/ 47625 h 585406"/>
                <a:gd name="connsiteX373" fmla="*/ 267271 w 566166"/>
                <a:gd name="connsiteY373" fmla="*/ 49435 h 585406"/>
                <a:gd name="connsiteX374" fmla="*/ 266224 w 566166"/>
                <a:gd name="connsiteY374" fmla="*/ 55054 h 585406"/>
                <a:gd name="connsiteX375" fmla="*/ 266700 w 566166"/>
                <a:gd name="connsiteY375" fmla="*/ 58579 h 585406"/>
                <a:gd name="connsiteX376" fmla="*/ 262033 w 566166"/>
                <a:gd name="connsiteY376" fmla="*/ 64579 h 585406"/>
                <a:gd name="connsiteX377" fmla="*/ 264033 w 566166"/>
                <a:gd name="connsiteY377" fmla="*/ 66103 h 585406"/>
                <a:gd name="connsiteX378" fmla="*/ 277273 w 566166"/>
                <a:gd name="connsiteY378" fmla="*/ 69818 h 585406"/>
                <a:gd name="connsiteX379" fmla="*/ 280035 w 566166"/>
                <a:gd name="connsiteY379" fmla="*/ 76676 h 585406"/>
                <a:gd name="connsiteX380" fmla="*/ 276701 w 566166"/>
                <a:gd name="connsiteY380" fmla="*/ 78867 h 585406"/>
                <a:gd name="connsiteX381" fmla="*/ 276320 w 566166"/>
                <a:gd name="connsiteY381" fmla="*/ 89821 h 585406"/>
                <a:gd name="connsiteX382" fmla="*/ 271177 w 566166"/>
                <a:gd name="connsiteY382" fmla="*/ 92297 h 585406"/>
                <a:gd name="connsiteX383" fmla="*/ 269843 w 566166"/>
                <a:gd name="connsiteY383" fmla="*/ 96107 h 585406"/>
                <a:gd name="connsiteX384" fmla="*/ 275939 w 566166"/>
                <a:gd name="connsiteY384" fmla="*/ 100679 h 585406"/>
                <a:gd name="connsiteX385" fmla="*/ 281559 w 566166"/>
                <a:gd name="connsiteY385" fmla="*/ 101727 h 585406"/>
                <a:gd name="connsiteX386" fmla="*/ 284035 w 566166"/>
                <a:gd name="connsiteY386" fmla="*/ 106871 h 585406"/>
                <a:gd name="connsiteX387" fmla="*/ 287655 w 566166"/>
                <a:gd name="connsiteY387" fmla="*/ 106394 h 585406"/>
                <a:gd name="connsiteX388" fmla="*/ 289941 w 566166"/>
                <a:gd name="connsiteY388" fmla="*/ 109728 h 585406"/>
                <a:gd name="connsiteX389" fmla="*/ 293560 w 566166"/>
                <a:gd name="connsiteY389" fmla="*/ 109252 h 585406"/>
                <a:gd name="connsiteX390" fmla="*/ 290036 w 566166"/>
                <a:gd name="connsiteY390" fmla="*/ 124206 h 585406"/>
                <a:gd name="connsiteX391" fmla="*/ 295370 w 566166"/>
                <a:gd name="connsiteY391" fmla="*/ 123444 h 585406"/>
                <a:gd name="connsiteX392" fmla="*/ 297180 w 566166"/>
                <a:gd name="connsiteY392" fmla="*/ 123253 h 585406"/>
                <a:gd name="connsiteX393" fmla="*/ 294322 w 566166"/>
                <a:gd name="connsiteY393" fmla="*/ 129064 h 585406"/>
                <a:gd name="connsiteX394" fmla="*/ 300133 w 566166"/>
                <a:gd name="connsiteY394" fmla="*/ 131921 h 585406"/>
                <a:gd name="connsiteX395" fmla="*/ 301657 w 566166"/>
                <a:gd name="connsiteY395" fmla="*/ 129921 h 585406"/>
                <a:gd name="connsiteX396" fmla="*/ 303657 w 566166"/>
                <a:gd name="connsiteY396" fmla="*/ 131445 h 585406"/>
                <a:gd name="connsiteX397" fmla="*/ 323374 w 566166"/>
                <a:gd name="connsiteY397" fmla="*/ 128778 h 585406"/>
                <a:gd name="connsiteX398" fmla="*/ 324898 w 566166"/>
                <a:gd name="connsiteY398" fmla="*/ 126778 h 585406"/>
                <a:gd name="connsiteX399" fmla="*/ 326422 w 566166"/>
                <a:gd name="connsiteY399" fmla="*/ 124777 h 585406"/>
                <a:gd name="connsiteX400" fmla="*/ 331851 w 566166"/>
                <a:gd name="connsiteY400" fmla="*/ 124015 h 585406"/>
                <a:gd name="connsiteX401" fmla="*/ 335185 w 566166"/>
                <a:gd name="connsiteY401" fmla="*/ 121729 h 585406"/>
                <a:gd name="connsiteX402" fmla="*/ 338614 w 566166"/>
                <a:gd name="connsiteY402" fmla="*/ 119443 h 585406"/>
                <a:gd name="connsiteX403" fmla="*/ 346043 w 566166"/>
                <a:gd name="connsiteY403" fmla="*/ 120301 h 585406"/>
                <a:gd name="connsiteX404" fmla="*/ 345567 w 566166"/>
                <a:gd name="connsiteY404" fmla="*/ 116776 h 585406"/>
                <a:gd name="connsiteX405" fmla="*/ 357473 w 566166"/>
                <a:gd name="connsiteY405" fmla="*/ 109728 h 585406"/>
                <a:gd name="connsiteX406" fmla="*/ 360807 w 566166"/>
                <a:gd name="connsiteY406" fmla="*/ 107442 h 585406"/>
                <a:gd name="connsiteX407" fmla="*/ 364903 w 566166"/>
                <a:gd name="connsiteY407" fmla="*/ 110490 h 585406"/>
                <a:gd name="connsiteX408" fmla="*/ 363569 w 566166"/>
                <a:gd name="connsiteY408" fmla="*/ 114300 h 585406"/>
                <a:gd name="connsiteX409" fmla="*/ 368998 w 566166"/>
                <a:gd name="connsiteY409" fmla="*/ 113538 h 585406"/>
                <a:gd name="connsiteX410" fmla="*/ 372237 w 566166"/>
                <a:gd name="connsiteY410" fmla="*/ 124015 h 585406"/>
                <a:gd name="connsiteX411" fmla="*/ 370046 w 566166"/>
                <a:gd name="connsiteY411" fmla="*/ 135160 h 585406"/>
                <a:gd name="connsiteX412" fmla="*/ 380143 w 566166"/>
                <a:gd name="connsiteY412" fmla="*/ 142875 h 585406"/>
                <a:gd name="connsiteX413" fmla="*/ 376142 w 566166"/>
                <a:gd name="connsiteY413" fmla="*/ 154305 h 585406"/>
                <a:gd name="connsiteX414" fmla="*/ 378905 w 566166"/>
                <a:gd name="connsiteY414" fmla="*/ 161163 h 585406"/>
                <a:gd name="connsiteX415" fmla="*/ 372999 w 566166"/>
                <a:gd name="connsiteY415" fmla="*/ 158305 h 585406"/>
                <a:gd name="connsiteX416" fmla="*/ 360997 w 566166"/>
                <a:gd name="connsiteY416" fmla="*/ 150781 h 585406"/>
                <a:gd name="connsiteX417" fmla="*/ 361474 w 566166"/>
                <a:gd name="connsiteY417" fmla="*/ 154305 h 585406"/>
                <a:gd name="connsiteX418" fmla="*/ 359664 w 566166"/>
                <a:gd name="connsiteY418" fmla="*/ 154496 h 585406"/>
                <a:gd name="connsiteX419" fmla="*/ 358330 w 566166"/>
                <a:gd name="connsiteY419" fmla="*/ 158305 h 585406"/>
                <a:gd name="connsiteX420" fmla="*/ 360616 w 566166"/>
                <a:gd name="connsiteY420" fmla="*/ 161639 h 585406"/>
                <a:gd name="connsiteX421" fmla="*/ 358807 w 566166"/>
                <a:gd name="connsiteY421" fmla="*/ 161830 h 585406"/>
                <a:gd name="connsiteX422" fmla="*/ 353378 w 566166"/>
                <a:gd name="connsiteY422" fmla="*/ 162496 h 585406"/>
                <a:gd name="connsiteX423" fmla="*/ 350615 w 566166"/>
                <a:gd name="connsiteY423" fmla="*/ 155638 h 585406"/>
                <a:gd name="connsiteX424" fmla="*/ 338042 w 566166"/>
                <a:gd name="connsiteY424" fmla="*/ 157258 h 585406"/>
                <a:gd name="connsiteX425" fmla="*/ 333756 w 566166"/>
                <a:gd name="connsiteY425" fmla="*/ 152400 h 585406"/>
                <a:gd name="connsiteX426" fmla="*/ 329755 w 566166"/>
                <a:gd name="connsiteY426" fmla="*/ 163830 h 585406"/>
                <a:gd name="connsiteX427" fmla="*/ 325946 w 566166"/>
                <a:gd name="connsiteY427" fmla="*/ 162496 h 585406"/>
                <a:gd name="connsiteX428" fmla="*/ 320992 w 566166"/>
                <a:gd name="connsiteY428" fmla="*/ 166783 h 585406"/>
                <a:gd name="connsiteX429" fmla="*/ 317373 w 566166"/>
                <a:gd name="connsiteY429" fmla="*/ 167259 h 585406"/>
                <a:gd name="connsiteX430" fmla="*/ 316325 w 566166"/>
                <a:gd name="connsiteY430" fmla="*/ 172784 h 585406"/>
                <a:gd name="connsiteX431" fmla="*/ 316516 w 566166"/>
                <a:gd name="connsiteY431" fmla="*/ 174593 h 585406"/>
                <a:gd name="connsiteX432" fmla="*/ 312896 w 566166"/>
                <a:gd name="connsiteY432" fmla="*/ 175069 h 585406"/>
                <a:gd name="connsiteX433" fmla="*/ 313372 w 566166"/>
                <a:gd name="connsiteY433" fmla="*/ 178689 h 585406"/>
                <a:gd name="connsiteX434" fmla="*/ 315373 w 566166"/>
                <a:gd name="connsiteY434" fmla="*/ 180213 h 585406"/>
                <a:gd name="connsiteX435" fmla="*/ 312230 w 566166"/>
                <a:gd name="connsiteY435" fmla="*/ 184213 h 585406"/>
                <a:gd name="connsiteX436" fmla="*/ 302800 w 566166"/>
                <a:gd name="connsiteY436" fmla="*/ 181832 h 585406"/>
                <a:gd name="connsiteX437" fmla="*/ 299942 w 566166"/>
                <a:gd name="connsiteY437" fmla="*/ 187642 h 585406"/>
                <a:gd name="connsiteX438" fmla="*/ 302228 w 566166"/>
                <a:gd name="connsiteY438" fmla="*/ 190976 h 585406"/>
                <a:gd name="connsiteX439" fmla="*/ 295084 w 566166"/>
                <a:gd name="connsiteY439" fmla="*/ 191929 h 585406"/>
                <a:gd name="connsiteX440" fmla="*/ 293275 w 566166"/>
                <a:gd name="connsiteY440" fmla="*/ 192214 h 585406"/>
                <a:gd name="connsiteX441" fmla="*/ 301180 w 566166"/>
                <a:gd name="connsiteY441" fmla="*/ 196596 h 585406"/>
                <a:gd name="connsiteX442" fmla="*/ 297847 w 566166"/>
                <a:gd name="connsiteY442" fmla="*/ 198882 h 585406"/>
                <a:gd name="connsiteX443" fmla="*/ 299847 w 566166"/>
                <a:gd name="connsiteY443" fmla="*/ 200406 h 585406"/>
                <a:gd name="connsiteX444" fmla="*/ 298323 w 566166"/>
                <a:gd name="connsiteY444" fmla="*/ 202406 h 585406"/>
                <a:gd name="connsiteX445" fmla="*/ 301085 w 566166"/>
                <a:gd name="connsiteY445" fmla="*/ 209264 h 585406"/>
                <a:gd name="connsiteX446" fmla="*/ 293846 w 566166"/>
                <a:gd name="connsiteY446" fmla="*/ 210217 h 585406"/>
                <a:gd name="connsiteX447" fmla="*/ 292703 w 566166"/>
                <a:gd name="connsiteY447" fmla="*/ 201359 h 585406"/>
                <a:gd name="connsiteX448" fmla="*/ 290703 w 566166"/>
                <a:gd name="connsiteY448" fmla="*/ 199834 h 585406"/>
                <a:gd name="connsiteX449" fmla="*/ 284226 w 566166"/>
                <a:gd name="connsiteY449" fmla="*/ 206121 h 585406"/>
                <a:gd name="connsiteX450" fmla="*/ 283083 w 566166"/>
                <a:gd name="connsiteY450" fmla="*/ 211741 h 585406"/>
                <a:gd name="connsiteX451" fmla="*/ 278511 w 566166"/>
                <a:gd name="connsiteY451" fmla="*/ 205073 h 585406"/>
                <a:gd name="connsiteX452" fmla="*/ 275177 w 566166"/>
                <a:gd name="connsiteY452" fmla="*/ 207359 h 585406"/>
                <a:gd name="connsiteX453" fmla="*/ 272034 w 566166"/>
                <a:gd name="connsiteY453" fmla="*/ 211360 h 585406"/>
                <a:gd name="connsiteX454" fmla="*/ 272224 w 566166"/>
                <a:gd name="connsiteY454" fmla="*/ 213170 h 585406"/>
                <a:gd name="connsiteX455" fmla="*/ 277273 w 566166"/>
                <a:gd name="connsiteY455" fmla="*/ 223361 h 585406"/>
                <a:gd name="connsiteX456" fmla="*/ 271939 w 566166"/>
                <a:gd name="connsiteY456" fmla="*/ 224123 h 585406"/>
                <a:gd name="connsiteX457" fmla="*/ 260699 w 566166"/>
                <a:gd name="connsiteY457" fmla="*/ 221932 h 585406"/>
                <a:gd name="connsiteX458" fmla="*/ 261938 w 566166"/>
                <a:gd name="connsiteY458" fmla="*/ 218122 h 585406"/>
                <a:gd name="connsiteX459" fmla="*/ 254032 w 566166"/>
                <a:gd name="connsiteY459" fmla="*/ 213741 h 585406"/>
                <a:gd name="connsiteX460" fmla="*/ 247269 w 566166"/>
                <a:gd name="connsiteY460" fmla="*/ 203740 h 585406"/>
                <a:gd name="connsiteX461" fmla="*/ 253460 w 566166"/>
                <a:gd name="connsiteY461" fmla="*/ 195643 h 585406"/>
                <a:gd name="connsiteX462" fmla="*/ 238792 w 566166"/>
                <a:gd name="connsiteY462" fmla="*/ 181261 h 585406"/>
                <a:gd name="connsiteX463" fmla="*/ 237458 w 566166"/>
                <a:gd name="connsiteY463" fmla="*/ 185071 h 585406"/>
                <a:gd name="connsiteX464" fmla="*/ 235458 w 566166"/>
                <a:gd name="connsiteY464" fmla="*/ 183547 h 585406"/>
                <a:gd name="connsiteX465" fmla="*/ 232696 w 566166"/>
                <a:gd name="connsiteY465" fmla="*/ 176689 h 585406"/>
                <a:gd name="connsiteX466" fmla="*/ 225266 w 566166"/>
                <a:gd name="connsiteY466" fmla="*/ 175831 h 585406"/>
                <a:gd name="connsiteX467" fmla="*/ 227266 w 566166"/>
                <a:gd name="connsiteY467" fmla="*/ 177355 h 585406"/>
                <a:gd name="connsiteX468" fmla="*/ 221837 w 566166"/>
                <a:gd name="connsiteY468" fmla="*/ 178022 h 585406"/>
                <a:gd name="connsiteX469" fmla="*/ 211646 w 566166"/>
                <a:gd name="connsiteY469" fmla="*/ 170307 h 585406"/>
                <a:gd name="connsiteX470" fmla="*/ 206978 w 566166"/>
                <a:gd name="connsiteY470" fmla="*/ 176403 h 585406"/>
                <a:gd name="connsiteX471" fmla="*/ 200978 w 566166"/>
                <a:gd name="connsiteY471" fmla="*/ 186309 h 585406"/>
                <a:gd name="connsiteX472" fmla="*/ 201644 w 566166"/>
                <a:gd name="connsiteY472" fmla="*/ 191643 h 585406"/>
                <a:gd name="connsiteX473" fmla="*/ 198310 w 566166"/>
                <a:gd name="connsiteY473" fmla="*/ 193929 h 585406"/>
                <a:gd name="connsiteX474" fmla="*/ 198787 w 566166"/>
                <a:gd name="connsiteY474" fmla="*/ 197453 h 585406"/>
                <a:gd name="connsiteX475" fmla="*/ 197263 w 566166"/>
                <a:gd name="connsiteY475" fmla="*/ 199453 h 585406"/>
                <a:gd name="connsiteX476" fmla="*/ 204025 w 566166"/>
                <a:gd name="connsiteY476" fmla="*/ 209455 h 585406"/>
                <a:gd name="connsiteX477" fmla="*/ 198882 w 566166"/>
                <a:gd name="connsiteY477" fmla="*/ 211931 h 585406"/>
                <a:gd name="connsiteX478" fmla="*/ 199168 w 566166"/>
                <a:gd name="connsiteY478" fmla="*/ 213741 h 585406"/>
                <a:gd name="connsiteX479" fmla="*/ 204597 w 566166"/>
                <a:gd name="connsiteY479" fmla="*/ 212979 h 585406"/>
                <a:gd name="connsiteX480" fmla="*/ 198596 w 566166"/>
                <a:gd name="connsiteY480" fmla="*/ 222885 h 585406"/>
                <a:gd name="connsiteX481" fmla="*/ 194596 w 566166"/>
                <a:gd name="connsiteY481" fmla="*/ 234315 h 585406"/>
                <a:gd name="connsiteX482" fmla="*/ 189166 w 566166"/>
                <a:gd name="connsiteY482" fmla="*/ 234982 h 585406"/>
                <a:gd name="connsiteX483" fmla="*/ 187357 w 566166"/>
                <a:gd name="connsiteY483" fmla="*/ 235267 h 585406"/>
                <a:gd name="connsiteX484" fmla="*/ 193262 w 566166"/>
                <a:gd name="connsiteY484" fmla="*/ 238125 h 585406"/>
                <a:gd name="connsiteX485" fmla="*/ 188119 w 566166"/>
                <a:gd name="connsiteY485" fmla="*/ 240601 h 585406"/>
                <a:gd name="connsiteX486" fmla="*/ 190595 w 566166"/>
                <a:gd name="connsiteY486" fmla="*/ 245650 h 585406"/>
                <a:gd name="connsiteX487" fmla="*/ 188976 w 566166"/>
                <a:gd name="connsiteY487" fmla="*/ 247650 h 585406"/>
                <a:gd name="connsiteX488" fmla="*/ 183261 w 566166"/>
                <a:gd name="connsiteY488" fmla="*/ 259271 h 585406"/>
                <a:gd name="connsiteX489" fmla="*/ 181737 w 566166"/>
                <a:gd name="connsiteY489" fmla="*/ 261271 h 585406"/>
                <a:gd name="connsiteX490" fmla="*/ 187357 w 566166"/>
                <a:gd name="connsiteY490" fmla="*/ 262319 h 585406"/>
                <a:gd name="connsiteX491" fmla="*/ 189833 w 566166"/>
                <a:gd name="connsiteY491" fmla="*/ 267462 h 585406"/>
                <a:gd name="connsiteX492" fmla="*/ 193357 w 566166"/>
                <a:gd name="connsiteY492" fmla="*/ 266986 h 585406"/>
                <a:gd name="connsiteX493" fmla="*/ 199263 w 566166"/>
                <a:gd name="connsiteY493" fmla="*/ 269843 h 585406"/>
                <a:gd name="connsiteX494" fmla="*/ 198406 w 566166"/>
                <a:gd name="connsiteY494" fmla="*/ 277178 h 585406"/>
                <a:gd name="connsiteX495" fmla="*/ 204502 w 566166"/>
                <a:gd name="connsiteY495" fmla="*/ 281845 h 585406"/>
                <a:gd name="connsiteX496" fmla="*/ 207740 w 566166"/>
                <a:gd name="connsiteY496" fmla="*/ 292322 h 585406"/>
                <a:gd name="connsiteX497" fmla="*/ 213360 w 566166"/>
                <a:gd name="connsiteY497" fmla="*/ 293370 h 585406"/>
                <a:gd name="connsiteX498" fmla="*/ 220504 w 566166"/>
                <a:gd name="connsiteY498" fmla="*/ 292417 h 585406"/>
                <a:gd name="connsiteX499" fmla="*/ 224314 w 566166"/>
                <a:gd name="connsiteY499" fmla="*/ 293751 h 585406"/>
                <a:gd name="connsiteX500" fmla="*/ 225171 w 566166"/>
                <a:gd name="connsiteY500" fmla="*/ 286417 h 585406"/>
                <a:gd name="connsiteX501" fmla="*/ 230314 w 566166"/>
                <a:gd name="connsiteY501" fmla="*/ 283940 h 585406"/>
                <a:gd name="connsiteX502" fmla="*/ 236410 w 566166"/>
                <a:gd name="connsiteY502" fmla="*/ 288607 h 585406"/>
                <a:gd name="connsiteX503" fmla="*/ 240030 w 566166"/>
                <a:gd name="connsiteY503" fmla="*/ 288131 h 585406"/>
                <a:gd name="connsiteX504" fmla="*/ 243649 w 566166"/>
                <a:gd name="connsiteY504" fmla="*/ 302133 h 585406"/>
                <a:gd name="connsiteX505" fmla="*/ 244126 w 566166"/>
                <a:gd name="connsiteY505" fmla="*/ 305657 h 585406"/>
                <a:gd name="connsiteX506" fmla="*/ 265271 w 566166"/>
                <a:gd name="connsiteY506" fmla="*/ 313658 h 585406"/>
                <a:gd name="connsiteX507" fmla="*/ 264414 w 566166"/>
                <a:gd name="connsiteY507" fmla="*/ 321088 h 585406"/>
                <a:gd name="connsiteX508" fmla="*/ 276130 w 566166"/>
                <a:gd name="connsiteY508" fmla="*/ 326803 h 585406"/>
                <a:gd name="connsiteX509" fmla="*/ 282892 w 566166"/>
                <a:gd name="connsiteY509" fmla="*/ 322326 h 585406"/>
                <a:gd name="connsiteX510" fmla="*/ 292322 w 566166"/>
                <a:gd name="connsiteY510" fmla="*/ 324707 h 585406"/>
                <a:gd name="connsiteX511" fmla="*/ 290703 w 566166"/>
                <a:gd name="connsiteY511" fmla="*/ 326707 h 585406"/>
                <a:gd name="connsiteX512" fmla="*/ 296608 w 566166"/>
                <a:gd name="connsiteY512" fmla="*/ 329565 h 585406"/>
                <a:gd name="connsiteX513" fmla="*/ 298513 w 566166"/>
                <a:gd name="connsiteY513" fmla="*/ 343853 h 585406"/>
                <a:gd name="connsiteX514" fmla="*/ 300514 w 566166"/>
                <a:gd name="connsiteY514" fmla="*/ 345376 h 585406"/>
                <a:gd name="connsiteX515" fmla="*/ 316421 w 566166"/>
                <a:gd name="connsiteY515" fmla="*/ 341471 h 585406"/>
                <a:gd name="connsiteX516" fmla="*/ 319088 w 566166"/>
                <a:gd name="connsiteY516" fmla="*/ 333851 h 585406"/>
                <a:gd name="connsiteX517" fmla="*/ 321088 w 566166"/>
                <a:gd name="connsiteY517" fmla="*/ 335375 h 585406"/>
                <a:gd name="connsiteX518" fmla="*/ 332137 w 566166"/>
                <a:gd name="connsiteY518" fmla="*/ 335756 h 585406"/>
                <a:gd name="connsiteX519" fmla="*/ 334137 w 566166"/>
                <a:gd name="connsiteY519" fmla="*/ 337280 h 585406"/>
                <a:gd name="connsiteX520" fmla="*/ 329184 w 566166"/>
                <a:gd name="connsiteY520" fmla="*/ 341566 h 585406"/>
                <a:gd name="connsiteX521" fmla="*/ 331184 w 566166"/>
                <a:gd name="connsiteY521" fmla="*/ 343090 h 585406"/>
                <a:gd name="connsiteX522" fmla="*/ 331470 w 566166"/>
                <a:gd name="connsiteY522" fmla="*/ 344900 h 585406"/>
                <a:gd name="connsiteX523" fmla="*/ 335280 w 566166"/>
                <a:gd name="connsiteY523" fmla="*/ 346234 h 585406"/>
                <a:gd name="connsiteX524" fmla="*/ 331946 w 566166"/>
                <a:gd name="connsiteY524" fmla="*/ 362998 h 585406"/>
                <a:gd name="connsiteX525" fmla="*/ 331089 w 566166"/>
                <a:gd name="connsiteY525" fmla="*/ 370332 h 585406"/>
                <a:gd name="connsiteX526" fmla="*/ 338328 w 566166"/>
                <a:gd name="connsiteY526" fmla="*/ 369380 h 585406"/>
                <a:gd name="connsiteX527" fmla="*/ 338042 w 566166"/>
                <a:gd name="connsiteY527" fmla="*/ 367570 h 585406"/>
                <a:gd name="connsiteX528" fmla="*/ 339566 w 566166"/>
                <a:gd name="connsiteY528" fmla="*/ 365570 h 585406"/>
                <a:gd name="connsiteX529" fmla="*/ 344710 w 566166"/>
                <a:gd name="connsiteY529" fmla="*/ 363093 h 585406"/>
                <a:gd name="connsiteX530" fmla="*/ 350615 w 566166"/>
                <a:gd name="connsiteY530" fmla="*/ 365855 h 585406"/>
                <a:gd name="connsiteX531" fmla="*/ 366998 w 566166"/>
                <a:gd name="connsiteY531" fmla="*/ 365474 h 585406"/>
                <a:gd name="connsiteX532" fmla="*/ 369189 w 566166"/>
                <a:gd name="connsiteY532" fmla="*/ 354330 h 585406"/>
                <a:gd name="connsiteX533" fmla="*/ 374523 w 566166"/>
                <a:gd name="connsiteY533" fmla="*/ 353568 h 585406"/>
                <a:gd name="connsiteX534" fmla="*/ 373951 w 566166"/>
                <a:gd name="connsiteY534" fmla="*/ 362712 h 585406"/>
                <a:gd name="connsiteX535" fmla="*/ 376904 w 566166"/>
                <a:gd name="connsiteY535" fmla="*/ 371380 h 585406"/>
                <a:gd name="connsiteX536" fmla="*/ 369760 w 566166"/>
                <a:gd name="connsiteY536" fmla="*/ 372332 h 585406"/>
                <a:gd name="connsiteX537" fmla="*/ 370713 w 566166"/>
                <a:gd name="connsiteY537" fmla="*/ 379476 h 585406"/>
                <a:gd name="connsiteX538" fmla="*/ 363474 w 566166"/>
                <a:gd name="connsiteY538" fmla="*/ 380429 h 585406"/>
                <a:gd name="connsiteX539" fmla="*/ 362045 w 566166"/>
                <a:gd name="connsiteY539" fmla="*/ 396907 h 585406"/>
                <a:gd name="connsiteX540" fmla="*/ 364522 w 566166"/>
                <a:gd name="connsiteY540" fmla="*/ 402050 h 585406"/>
                <a:gd name="connsiteX541" fmla="*/ 368332 w 566166"/>
                <a:gd name="connsiteY541" fmla="*/ 403384 h 585406"/>
                <a:gd name="connsiteX542" fmla="*/ 367379 w 566166"/>
                <a:gd name="connsiteY542" fmla="*/ 396240 h 585406"/>
                <a:gd name="connsiteX543" fmla="*/ 370522 w 566166"/>
                <a:gd name="connsiteY543" fmla="*/ 392239 h 585406"/>
                <a:gd name="connsiteX544" fmla="*/ 373856 w 566166"/>
                <a:gd name="connsiteY544" fmla="*/ 389954 h 585406"/>
                <a:gd name="connsiteX545" fmla="*/ 390525 w 566166"/>
                <a:gd name="connsiteY545" fmla="*/ 391382 h 585406"/>
                <a:gd name="connsiteX546" fmla="*/ 394621 w 566166"/>
                <a:gd name="connsiteY546" fmla="*/ 394430 h 585406"/>
                <a:gd name="connsiteX547" fmla="*/ 400050 w 566166"/>
                <a:gd name="connsiteY547" fmla="*/ 393668 h 585406"/>
                <a:gd name="connsiteX548" fmla="*/ 407480 w 566166"/>
                <a:gd name="connsiteY548" fmla="*/ 394525 h 585406"/>
                <a:gd name="connsiteX549" fmla="*/ 407194 w 566166"/>
                <a:gd name="connsiteY549" fmla="*/ 392716 h 585406"/>
                <a:gd name="connsiteX550" fmla="*/ 410718 w 566166"/>
                <a:gd name="connsiteY550" fmla="*/ 392239 h 585406"/>
                <a:gd name="connsiteX551" fmla="*/ 410242 w 566166"/>
                <a:gd name="connsiteY551" fmla="*/ 388715 h 585406"/>
                <a:gd name="connsiteX552" fmla="*/ 413861 w 566166"/>
                <a:gd name="connsiteY552" fmla="*/ 388239 h 585406"/>
                <a:gd name="connsiteX553" fmla="*/ 416338 w 566166"/>
                <a:gd name="connsiteY553" fmla="*/ 378809 h 585406"/>
                <a:gd name="connsiteX554" fmla="*/ 420148 w 566166"/>
                <a:gd name="connsiteY554" fmla="*/ 380143 h 585406"/>
                <a:gd name="connsiteX555" fmla="*/ 426910 w 566166"/>
                <a:gd name="connsiteY555" fmla="*/ 375666 h 585406"/>
                <a:gd name="connsiteX556" fmla="*/ 428911 w 566166"/>
                <a:gd name="connsiteY556" fmla="*/ 377190 h 585406"/>
                <a:gd name="connsiteX557" fmla="*/ 437674 w 566166"/>
                <a:gd name="connsiteY557" fmla="*/ 374237 h 585406"/>
                <a:gd name="connsiteX558" fmla="*/ 436531 w 566166"/>
                <a:gd name="connsiteY558" fmla="*/ 365284 h 585406"/>
                <a:gd name="connsiteX559" fmla="*/ 436912 w 566166"/>
                <a:gd name="connsiteY559" fmla="*/ 354330 h 585406"/>
                <a:gd name="connsiteX560" fmla="*/ 440531 w 566166"/>
                <a:gd name="connsiteY560" fmla="*/ 353854 h 585406"/>
                <a:gd name="connsiteX561" fmla="*/ 440246 w 566166"/>
                <a:gd name="connsiteY561" fmla="*/ 352044 h 585406"/>
                <a:gd name="connsiteX562" fmla="*/ 432816 w 566166"/>
                <a:gd name="connsiteY562" fmla="*/ 351187 h 585406"/>
                <a:gd name="connsiteX563" fmla="*/ 428244 w 566166"/>
                <a:gd name="connsiteY563" fmla="*/ 344519 h 585406"/>
                <a:gd name="connsiteX564" fmla="*/ 426339 w 566166"/>
                <a:gd name="connsiteY564" fmla="*/ 330232 h 585406"/>
                <a:gd name="connsiteX565" fmla="*/ 428149 w 566166"/>
                <a:gd name="connsiteY565" fmla="*/ 329946 h 585406"/>
                <a:gd name="connsiteX566" fmla="*/ 425672 w 566166"/>
                <a:gd name="connsiteY566" fmla="*/ 324803 h 585406"/>
                <a:gd name="connsiteX567" fmla="*/ 431863 w 566166"/>
                <a:gd name="connsiteY567" fmla="*/ 316706 h 585406"/>
                <a:gd name="connsiteX568" fmla="*/ 421957 w 566166"/>
                <a:gd name="connsiteY568" fmla="*/ 310801 h 585406"/>
                <a:gd name="connsiteX569" fmla="*/ 423100 w 566166"/>
                <a:gd name="connsiteY569" fmla="*/ 305181 h 585406"/>
                <a:gd name="connsiteX570" fmla="*/ 422148 w 566166"/>
                <a:gd name="connsiteY570" fmla="*/ 298037 h 585406"/>
                <a:gd name="connsiteX571" fmla="*/ 436245 w 566166"/>
                <a:gd name="connsiteY571" fmla="*/ 294322 h 585406"/>
                <a:gd name="connsiteX572" fmla="*/ 433959 w 566166"/>
                <a:gd name="connsiteY572" fmla="*/ 290989 h 585406"/>
                <a:gd name="connsiteX573" fmla="*/ 439103 w 566166"/>
                <a:gd name="connsiteY573" fmla="*/ 288512 h 585406"/>
                <a:gd name="connsiteX574" fmla="*/ 442722 w 566166"/>
                <a:gd name="connsiteY574" fmla="*/ 288036 h 585406"/>
                <a:gd name="connsiteX575" fmla="*/ 444246 w 566166"/>
                <a:gd name="connsiteY575" fmla="*/ 286036 h 585406"/>
                <a:gd name="connsiteX576" fmla="*/ 443770 w 566166"/>
                <a:gd name="connsiteY576" fmla="*/ 282512 h 585406"/>
                <a:gd name="connsiteX577" fmla="*/ 442341 w 566166"/>
                <a:gd name="connsiteY577" fmla="*/ 271844 h 585406"/>
                <a:gd name="connsiteX578" fmla="*/ 443389 w 566166"/>
                <a:gd name="connsiteY578" fmla="*/ 266224 h 585406"/>
                <a:gd name="connsiteX579" fmla="*/ 437483 w 566166"/>
                <a:gd name="connsiteY579" fmla="*/ 263366 h 585406"/>
                <a:gd name="connsiteX580" fmla="*/ 437197 w 566166"/>
                <a:gd name="connsiteY580" fmla="*/ 261556 h 585406"/>
                <a:gd name="connsiteX581" fmla="*/ 443960 w 566166"/>
                <a:gd name="connsiteY581" fmla="*/ 257080 h 585406"/>
                <a:gd name="connsiteX582" fmla="*/ 443484 w 566166"/>
                <a:gd name="connsiteY582" fmla="*/ 253555 h 585406"/>
                <a:gd name="connsiteX583" fmla="*/ 439388 w 566166"/>
                <a:gd name="connsiteY583" fmla="*/ 250507 h 585406"/>
                <a:gd name="connsiteX584" fmla="*/ 443008 w 566166"/>
                <a:gd name="connsiteY584" fmla="*/ 250031 h 585406"/>
                <a:gd name="connsiteX585" fmla="*/ 440055 w 566166"/>
                <a:gd name="connsiteY585" fmla="*/ 241363 h 585406"/>
                <a:gd name="connsiteX586" fmla="*/ 444532 w 566166"/>
                <a:gd name="connsiteY586" fmla="*/ 233553 h 585406"/>
                <a:gd name="connsiteX587" fmla="*/ 451009 w 566166"/>
                <a:gd name="connsiteY587" fmla="*/ 227266 h 585406"/>
                <a:gd name="connsiteX588" fmla="*/ 447770 w 566166"/>
                <a:gd name="connsiteY588" fmla="*/ 216789 h 585406"/>
                <a:gd name="connsiteX589" fmla="*/ 438817 w 566166"/>
                <a:gd name="connsiteY589" fmla="*/ 217932 h 585406"/>
                <a:gd name="connsiteX590" fmla="*/ 437483 w 566166"/>
                <a:gd name="connsiteY590" fmla="*/ 221742 h 585406"/>
                <a:gd name="connsiteX591" fmla="*/ 433864 w 566166"/>
                <a:gd name="connsiteY591" fmla="*/ 222218 h 585406"/>
                <a:gd name="connsiteX592" fmla="*/ 431482 w 566166"/>
                <a:gd name="connsiteY592" fmla="*/ 231648 h 585406"/>
                <a:gd name="connsiteX593" fmla="*/ 414909 w 566166"/>
                <a:gd name="connsiteY593" fmla="*/ 244697 h 585406"/>
                <a:gd name="connsiteX594" fmla="*/ 410718 w 566166"/>
                <a:gd name="connsiteY594" fmla="*/ 254317 h 585406"/>
                <a:gd name="connsiteX595" fmla="*/ 399002 w 566166"/>
                <a:gd name="connsiteY595" fmla="*/ 248603 h 585406"/>
                <a:gd name="connsiteX596" fmla="*/ 394716 w 566166"/>
                <a:gd name="connsiteY596" fmla="*/ 243745 h 585406"/>
                <a:gd name="connsiteX597" fmla="*/ 402241 w 566166"/>
                <a:gd name="connsiteY597" fmla="*/ 231838 h 585406"/>
                <a:gd name="connsiteX598" fmla="*/ 400240 w 566166"/>
                <a:gd name="connsiteY598" fmla="*/ 230314 h 585406"/>
                <a:gd name="connsiteX599" fmla="*/ 396621 w 566166"/>
                <a:gd name="connsiteY599" fmla="*/ 230791 h 585406"/>
                <a:gd name="connsiteX600" fmla="*/ 395954 w 566166"/>
                <a:gd name="connsiteY600" fmla="*/ 225457 h 585406"/>
                <a:gd name="connsiteX601" fmla="*/ 388239 w 566166"/>
                <a:gd name="connsiteY601" fmla="*/ 222885 h 585406"/>
                <a:gd name="connsiteX602" fmla="*/ 372428 w 566166"/>
                <a:gd name="connsiteY602" fmla="*/ 214122 h 585406"/>
                <a:gd name="connsiteX603" fmla="*/ 373761 w 566166"/>
                <a:gd name="connsiteY603" fmla="*/ 210312 h 585406"/>
                <a:gd name="connsiteX604" fmla="*/ 378905 w 566166"/>
                <a:gd name="connsiteY604" fmla="*/ 207836 h 585406"/>
                <a:gd name="connsiteX605" fmla="*/ 373380 w 566166"/>
                <a:gd name="connsiteY605" fmla="*/ 194024 h 585406"/>
                <a:gd name="connsiteX606" fmla="*/ 366808 w 566166"/>
                <a:gd name="connsiteY606" fmla="*/ 185833 h 585406"/>
                <a:gd name="connsiteX607" fmla="*/ 359664 w 566166"/>
                <a:gd name="connsiteY607" fmla="*/ 186785 h 585406"/>
                <a:gd name="connsiteX608" fmla="*/ 354901 w 566166"/>
                <a:gd name="connsiteY608" fmla="*/ 178403 h 585406"/>
                <a:gd name="connsiteX609" fmla="*/ 351282 w 566166"/>
                <a:gd name="connsiteY609" fmla="*/ 178879 h 585406"/>
                <a:gd name="connsiteX610" fmla="*/ 348996 w 566166"/>
                <a:gd name="connsiteY610" fmla="*/ 175546 h 585406"/>
                <a:gd name="connsiteX611" fmla="*/ 355759 w 566166"/>
                <a:gd name="connsiteY611" fmla="*/ 171069 h 585406"/>
                <a:gd name="connsiteX612" fmla="*/ 355282 w 566166"/>
                <a:gd name="connsiteY612" fmla="*/ 167449 h 585406"/>
                <a:gd name="connsiteX613" fmla="*/ 366522 w 566166"/>
                <a:gd name="connsiteY613" fmla="*/ 169640 h 585406"/>
                <a:gd name="connsiteX614" fmla="*/ 378142 w 566166"/>
                <a:gd name="connsiteY614" fmla="*/ 160877 h 585406"/>
                <a:gd name="connsiteX615" fmla="*/ 372237 w 566166"/>
                <a:gd name="connsiteY615" fmla="*/ 158020 h 58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</a:cxnLst>
              <a:rect l="l" t="t" r="r" b="b"/>
              <a:pathLst>
                <a:path w="566166" h="585406">
                  <a:moveTo>
                    <a:pt x="378809" y="160877"/>
                  </a:moveTo>
                  <a:lnTo>
                    <a:pt x="384715" y="163735"/>
                  </a:lnTo>
                  <a:lnTo>
                    <a:pt x="395478" y="162306"/>
                  </a:lnTo>
                  <a:lnTo>
                    <a:pt x="399955" y="154496"/>
                  </a:lnTo>
                  <a:lnTo>
                    <a:pt x="384810" y="136493"/>
                  </a:lnTo>
                  <a:lnTo>
                    <a:pt x="386810" y="138017"/>
                  </a:lnTo>
                  <a:lnTo>
                    <a:pt x="395097" y="131445"/>
                  </a:lnTo>
                  <a:lnTo>
                    <a:pt x="396240" y="125921"/>
                  </a:lnTo>
                  <a:lnTo>
                    <a:pt x="400050" y="127254"/>
                  </a:lnTo>
                  <a:lnTo>
                    <a:pt x="402526" y="132397"/>
                  </a:lnTo>
                  <a:lnTo>
                    <a:pt x="414909" y="128968"/>
                  </a:lnTo>
                  <a:lnTo>
                    <a:pt x="417385" y="134112"/>
                  </a:lnTo>
                  <a:lnTo>
                    <a:pt x="423196" y="136969"/>
                  </a:lnTo>
                  <a:lnTo>
                    <a:pt x="425672" y="142113"/>
                  </a:lnTo>
                  <a:lnTo>
                    <a:pt x="433768" y="148304"/>
                  </a:lnTo>
                  <a:lnTo>
                    <a:pt x="432435" y="152114"/>
                  </a:lnTo>
                  <a:lnTo>
                    <a:pt x="437197" y="160496"/>
                  </a:lnTo>
                  <a:lnTo>
                    <a:pt x="446246" y="159353"/>
                  </a:lnTo>
                  <a:lnTo>
                    <a:pt x="447199" y="166497"/>
                  </a:lnTo>
                  <a:lnTo>
                    <a:pt x="452628" y="165830"/>
                  </a:lnTo>
                  <a:lnTo>
                    <a:pt x="458724" y="170402"/>
                  </a:lnTo>
                  <a:lnTo>
                    <a:pt x="469392" y="181737"/>
                  </a:lnTo>
                  <a:lnTo>
                    <a:pt x="475012" y="182785"/>
                  </a:lnTo>
                  <a:lnTo>
                    <a:pt x="492633" y="164116"/>
                  </a:lnTo>
                  <a:lnTo>
                    <a:pt x="493966" y="160306"/>
                  </a:lnTo>
                  <a:lnTo>
                    <a:pt x="491490" y="155162"/>
                  </a:lnTo>
                  <a:lnTo>
                    <a:pt x="492823" y="151352"/>
                  </a:lnTo>
                  <a:lnTo>
                    <a:pt x="498443" y="152400"/>
                  </a:lnTo>
                  <a:lnTo>
                    <a:pt x="502539" y="155543"/>
                  </a:lnTo>
                  <a:lnTo>
                    <a:pt x="513302" y="154114"/>
                  </a:lnTo>
                  <a:lnTo>
                    <a:pt x="518065" y="162592"/>
                  </a:lnTo>
                  <a:lnTo>
                    <a:pt x="521684" y="162115"/>
                  </a:lnTo>
                  <a:lnTo>
                    <a:pt x="522732" y="156496"/>
                  </a:lnTo>
                  <a:lnTo>
                    <a:pt x="534638" y="149447"/>
                  </a:lnTo>
                  <a:lnTo>
                    <a:pt x="546068" y="153352"/>
                  </a:lnTo>
                  <a:lnTo>
                    <a:pt x="539020" y="168783"/>
                  </a:lnTo>
                  <a:lnTo>
                    <a:pt x="525304" y="176022"/>
                  </a:lnTo>
                  <a:lnTo>
                    <a:pt x="527685" y="193834"/>
                  </a:lnTo>
                  <a:lnTo>
                    <a:pt x="530162" y="198977"/>
                  </a:lnTo>
                  <a:lnTo>
                    <a:pt x="535305" y="196501"/>
                  </a:lnTo>
                  <a:lnTo>
                    <a:pt x="536257" y="203645"/>
                  </a:lnTo>
                  <a:lnTo>
                    <a:pt x="537210" y="210788"/>
                  </a:lnTo>
                  <a:lnTo>
                    <a:pt x="543497" y="217265"/>
                  </a:lnTo>
                  <a:lnTo>
                    <a:pt x="553403" y="223171"/>
                  </a:lnTo>
                  <a:lnTo>
                    <a:pt x="556546" y="219170"/>
                  </a:lnTo>
                  <a:lnTo>
                    <a:pt x="557022" y="222695"/>
                  </a:lnTo>
                  <a:lnTo>
                    <a:pt x="558165" y="231648"/>
                  </a:lnTo>
                  <a:lnTo>
                    <a:pt x="564547" y="238030"/>
                  </a:lnTo>
                  <a:lnTo>
                    <a:pt x="554260" y="242983"/>
                  </a:lnTo>
                  <a:lnTo>
                    <a:pt x="556736" y="248126"/>
                  </a:lnTo>
                  <a:lnTo>
                    <a:pt x="551116" y="247079"/>
                  </a:lnTo>
                  <a:lnTo>
                    <a:pt x="557213" y="251746"/>
                  </a:lnTo>
                  <a:lnTo>
                    <a:pt x="564737" y="267081"/>
                  </a:lnTo>
                  <a:lnTo>
                    <a:pt x="566166" y="277749"/>
                  </a:lnTo>
                  <a:lnTo>
                    <a:pt x="558927" y="278701"/>
                  </a:lnTo>
                  <a:lnTo>
                    <a:pt x="557593" y="282512"/>
                  </a:lnTo>
                  <a:lnTo>
                    <a:pt x="554260" y="284797"/>
                  </a:lnTo>
                  <a:lnTo>
                    <a:pt x="552736" y="286798"/>
                  </a:lnTo>
                  <a:lnTo>
                    <a:pt x="553403" y="292132"/>
                  </a:lnTo>
                  <a:lnTo>
                    <a:pt x="542830" y="295370"/>
                  </a:lnTo>
                  <a:lnTo>
                    <a:pt x="539210" y="295846"/>
                  </a:lnTo>
                  <a:lnTo>
                    <a:pt x="530257" y="296989"/>
                  </a:lnTo>
                  <a:lnTo>
                    <a:pt x="527304" y="288322"/>
                  </a:lnTo>
                  <a:lnTo>
                    <a:pt x="518541" y="291274"/>
                  </a:lnTo>
                  <a:lnTo>
                    <a:pt x="519208" y="296608"/>
                  </a:lnTo>
                  <a:lnTo>
                    <a:pt x="517398" y="296894"/>
                  </a:lnTo>
                  <a:lnTo>
                    <a:pt x="517684" y="298704"/>
                  </a:lnTo>
                  <a:lnTo>
                    <a:pt x="514064" y="299180"/>
                  </a:lnTo>
                  <a:lnTo>
                    <a:pt x="517017" y="307848"/>
                  </a:lnTo>
                  <a:lnTo>
                    <a:pt x="517684" y="313182"/>
                  </a:lnTo>
                  <a:lnTo>
                    <a:pt x="526256" y="322897"/>
                  </a:lnTo>
                  <a:lnTo>
                    <a:pt x="526732" y="326422"/>
                  </a:lnTo>
                  <a:lnTo>
                    <a:pt x="513112" y="348139"/>
                  </a:lnTo>
                  <a:lnTo>
                    <a:pt x="511588" y="350139"/>
                  </a:lnTo>
                  <a:lnTo>
                    <a:pt x="508730" y="355949"/>
                  </a:lnTo>
                  <a:lnTo>
                    <a:pt x="501205" y="367855"/>
                  </a:lnTo>
                  <a:lnTo>
                    <a:pt x="485108" y="384429"/>
                  </a:lnTo>
                  <a:lnTo>
                    <a:pt x="483489" y="386429"/>
                  </a:lnTo>
                  <a:lnTo>
                    <a:pt x="489395" y="389287"/>
                  </a:lnTo>
                  <a:lnTo>
                    <a:pt x="495776" y="395669"/>
                  </a:lnTo>
                  <a:lnTo>
                    <a:pt x="490633" y="398145"/>
                  </a:lnTo>
                  <a:lnTo>
                    <a:pt x="493205" y="403288"/>
                  </a:lnTo>
                  <a:lnTo>
                    <a:pt x="498824" y="404336"/>
                  </a:lnTo>
                  <a:lnTo>
                    <a:pt x="502444" y="403860"/>
                  </a:lnTo>
                  <a:lnTo>
                    <a:pt x="501967" y="400336"/>
                  </a:lnTo>
                  <a:lnTo>
                    <a:pt x="507968" y="390430"/>
                  </a:lnTo>
                  <a:lnTo>
                    <a:pt x="509968" y="391954"/>
                  </a:lnTo>
                  <a:lnTo>
                    <a:pt x="515398" y="391192"/>
                  </a:lnTo>
                  <a:lnTo>
                    <a:pt x="510730" y="397288"/>
                  </a:lnTo>
                  <a:lnTo>
                    <a:pt x="512540" y="397097"/>
                  </a:lnTo>
                  <a:lnTo>
                    <a:pt x="513016" y="400621"/>
                  </a:lnTo>
                  <a:lnTo>
                    <a:pt x="508063" y="404908"/>
                  </a:lnTo>
                  <a:lnTo>
                    <a:pt x="511683" y="418909"/>
                  </a:lnTo>
                  <a:lnTo>
                    <a:pt x="513683" y="420433"/>
                  </a:lnTo>
                  <a:lnTo>
                    <a:pt x="506825" y="437674"/>
                  </a:lnTo>
                  <a:lnTo>
                    <a:pt x="522160" y="442913"/>
                  </a:lnTo>
                  <a:lnTo>
                    <a:pt x="527590" y="456724"/>
                  </a:lnTo>
                  <a:lnTo>
                    <a:pt x="527209" y="467678"/>
                  </a:lnTo>
                  <a:lnTo>
                    <a:pt x="530447" y="478155"/>
                  </a:lnTo>
                  <a:lnTo>
                    <a:pt x="524828" y="477107"/>
                  </a:lnTo>
                  <a:lnTo>
                    <a:pt x="523113" y="491871"/>
                  </a:lnTo>
                  <a:lnTo>
                    <a:pt x="517970" y="494347"/>
                  </a:lnTo>
                  <a:lnTo>
                    <a:pt x="517112" y="501682"/>
                  </a:lnTo>
                  <a:lnTo>
                    <a:pt x="517398" y="503491"/>
                  </a:lnTo>
                  <a:lnTo>
                    <a:pt x="515588" y="503777"/>
                  </a:lnTo>
                  <a:lnTo>
                    <a:pt x="512445" y="507778"/>
                  </a:lnTo>
                  <a:lnTo>
                    <a:pt x="509111" y="510064"/>
                  </a:lnTo>
                  <a:lnTo>
                    <a:pt x="506825" y="506730"/>
                  </a:lnTo>
                  <a:lnTo>
                    <a:pt x="503206" y="507206"/>
                  </a:lnTo>
                  <a:lnTo>
                    <a:pt x="485965" y="514921"/>
                  </a:lnTo>
                  <a:lnTo>
                    <a:pt x="472154" y="507682"/>
                  </a:lnTo>
                  <a:lnTo>
                    <a:pt x="456152" y="497110"/>
                  </a:lnTo>
                  <a:lnTo>
                    <a:pt x="454628" y="499110"/>
                  </a:lnTo>
                  <a:lnTo>
                    <a:pt x="449866" y="490728"/>
                  </a:lnTo>
                  <a:lnTo>
                    <a:pt x="437102" y="505111"/>
                  </a:lnTo>
                  <a:lnTo>
                    <a:pt x="433006" y="502063"/>
                  </a:lnTo>
                  <a:lnTo>
                    <a:pt x="427863" y="504539"/>
                  </a:lnTo>
                  <a:lnTo>
                    <a:pt x="428054" y="506349"/>
                  </a:lnTo>
                  <a:lnTo>
                    <a:pt x="432340" y="511207"/>
                  </a:lnTo>
                  <a:lnTo>
                    <a:pt x="429482" y="517017"/>
                  </a:lnTo>
                  <a:lnTo>
                    <a:pt x="419195" y="521970"/>
                  </a:lnTo>
                  <a:lnTo>
                    <a:pt x="418338" y="529399"/>
                  </a:lnTo>
                  <a:lnTo>
                    <a:pt x="408527" y="537972"/>
                  </a:lnTo>
                  <a:lnTo>
                    <a:pt x="409194" y="543306"/>
                  </a:lnTo>
                  <a:lnTo>
                    <a:pt x="405860" y="545592"/>
                  </a:lnTo>
                  <a:lnTo>
                    <a:pt x="403574" y="542258"/>
                  </a:lnTo>
                  <a:lnTo>
                    <a:pt x="400145" y="544544"/>
                  </a:lnTo>
                  <a:lnTo>
                    <a:pt x="398335" y="544830"/>
                  </a:lnTo>
                  <a:lnTo>
                    <a:pt x="398812" y="548354"/>
                  </a:lnTo>
                  <a:lnTo>
                    <a:pt x="395478" y="550640"/>
                  </a:lnTo>
                  <a:lnTo>
                    <a:pt x="394621" y="557974"/>
                  </a:lnTo>
                  <a:lnTo>
                    <a:pt x="392621" y="556450"/>
                  </a:lnTo>
                  <a:lnTo>
                    <a:pt x="391287" y="560261"/>
                  </a:lnTo>
                  <a:lnTo>
                    <a:pt x="396526" y="572262"/>
                  </a:lnTo>
                  <a:lnTo>
                    <a:pt x="393192" y="574548"/>
                  </a:lnTo>
                  <a:lnTo>
                    <a:pt x="389858" y="576834"/>
                  </a:lnTo>
                  <a:lnTo>
                    <a:pt x="384238" y="575786"/>
                  </a:lnTo>
                  <a:lnTo>
                    <a:pt x="382905" y="579596"/>
                  </a:lnTo>
                  <a:lnTo>
                    <a:pt x="381381" y="581597"/>
                  </a:lnTo>
                  <a:lnTo>
                    <a:pt x="380047" y="585406"/>
                  </a:lnTo>
                  <a:lnTo>
                    <a:pt x="366236" y="578167"/>
                  </a:lnTo>
                  <a:lnTo>
                    <a:pt x="353187" y="576263"/>
                  </a:lnTo>
                  <a:lnTo>
                    <a:pt x="352520" y="570929"/>
                  </a:lnTo>
                  <a:lnTo>
                    <a:pt x="348901" y="571405"/>
                  </a:lnTo>
                  <a:lnTo>
                    <a:pt x="338518" y="561880"/>
                  </a:lnTo>
                  <a:lnTo>
                    <a:pt x="331375" y="562832"/>
                  </a:lnTo>
                  <a:lnTo>
                    <a:pt x="311848" y="567214"/>
                  </a:lnTo>
                  <a:lnTo>
                    <a:pt x="309086" y="560356"/>
                  </a:lnTo>
                  <a:lnTo>
                    <a:pt x="314230" y="557879"/>
                  </a:lnTo>
                  <a:lnTo>
                    <a:pt x="308991" y="545878"/>
                  </a:lnTo>
                  <a:lnTo>
                    <a:pt x="310039" y="540258"/>
                  </a:lnTo>
                  <a:lnTo>
                    <a:pt x="312896" y="534448"/>
                  </a:lnTo>
                  <a:lnTo>
                    <a:pt x="310896" y="532924"/>
                  </a:lnTo>
                  <a:lnTo>
                    <a:pt x="311944" y="527304"/>
                  </a:lnTo>
                  <a:lnTo>
                    <a:pt x="304324" y="524637"/>
                  </a:lnTo>
                  <a:lnTo>
                    <a:pt x="303276" y="530257"/>
                  </a:lnTo>
                  <a:lnTo>
                    <a:pt x="299180" y="527209"/>
                  </a:lnTo>
                  <a:lnTo>
                    <a:pt x="286036" y="537972"/>
                  </a:lnTo>
                  <a:lnTo>
                    <a:pt x="273748" y="541401"/>
                  </a:lnTo>
                  <a:lnTo>
                    <a:pt x="275749" y="542925"/>
                  </a:lnTo>
                  <a:lnTo>
                    <a:pt x="265938" y="551497"/>
                  </a:lnTo>
                  <a:lnTo>
                    <a:pt x="240982" y="556641"/>
                  </a:lnTo>
                  <a:lnTo>
                    <a:pt x="226409" y="556641"/>
                  </a:lnTo>
                  <a:cubicBezTo>
                    <a:pt x="226409" y="556641"/>
                    <a:pt x="227743" y="552926"/>
                    <a:pt x="227743" y="552926"/>
                  </a:cubicBezTo>
                  <a:lnTo>
                    <a:pt x="234220" y="546640"/>
                  </a:lnTo>
                  <a:lnTo>
                    <a:pt x="228124" y="542068"/>
                  </a:lnTo>
                  <a:lnTo>
                    <a:pt x="231267" y="537972"/>
                  </a:lnTo>
                  <a:lnTo>
                    <a:pt x="220218" y="523113"/>
                  </a:lnTo>
                  <a:lnTo>
                    <a:pt x="218694" y="525113"/>
                  </a:lnTo>
                  <a:lnTo>
                    <a:pt x="210312" y="517112"/>
                  </a:lnTo>
                  <a:lnTo>
                    <a:pt x="215265" y="512826"/>
                  </a:lnTo>
                  <a:lnTo>
                    <a:pt x="212979" y="509492"/>
                  </a:lnTo>
                  <a:lnTo>
                    <a:pt x="214313" y="505682"/>
                  </a:lnTo>
                  <a:lnTo>
                    <a:pt x="195739" y="489966"/>
                  </a:lnTo>
                  <a:lnTo>
                    <a:pt x="186023" y="485775"/>
                  </a:lnTo>
                  <a:lnTo>
                    <a:pt x="181928" y="482727"/>
                  </a:lnTo>
                  <a:lnTo>
                    <a:pt x="183451" y="480727"/>
                  </a:lnTo>
                  <a:lnTo>
                    <a:pt x="177832" y="479679"/>
                  </a:lnTo>
                  <a:lnTo>
                    <a:pt x="175831" y="478155"/>
                  </a:lnTo>
                  <a:lnTo>
                    <a:pt x="178975" y="474155"/>
                  </a:lnTo>
                  <a:lnTo>
                    <a:pt x="164116" y="472440"/>
                  </a:lnTo>
                  <a:lnTo>
                    <a:pt x="163925" y="470630"/>
                  </a:lnTo>
                  <a:lnTo>
                    <a:pt x="160115" y="469297"/>
                  </a:lnTo>
                  <a:lnTo>
                    <a:pt x="153162" y="472059"/>
                  </a:lnTo>
                  <a:lnTo>
                    <a:pt x="141256" y="479107"/>
                  </a:lnTo>
                  <a:lnTo>
                    <a:pt x="130588" y="495014"/>
                  </a:lnTo>
                  <a:lnTo>
                    <a:pt x="128111" y="489966"/>
                  </a:lnTo>
                  <a:lnTo>
                    <a:pt x="121825" y="483584"/>
                  </a:lnTo>
                  <a:lnTo>
                    <a:pt x="121158" y="478250"/>
                  </a:lnTo>
                  <a:lnTo>
                    <a:pt x="114395" y="468249"/>
                  </a:lnTo>
                  <a:lnTo>
                    <a:pt x="109442" y="472535"/>
                  </a:lnTo>
                  <a:lnTo>
                    <a:pt x="97726" y="466820"/>
                  </a:lnTo>
                  <a:lnTo>
                    <a:pt x="94488" y="456343"/>
                  </a:lnTo>
                  <a:lnTo>
                    <a:pt x="92964" y="458343"/>
                  </a:lnTo>
                  <a:lnTo>
                    <a:pt x="86392" y="450151"/>
                  </a:lnTo>
                  <a:lnTo>
                    <a:pt x="68580" y="454342"/>
                  </a:lnTo>
                  <a:lnTo>
                    <a:pt x="63437" y="456819"/>
                  </a:lnTo>
                  <a:lnTo>
                    <a:pt x="57817" y="455771"/>
                  </a:lnTo>
                  <a:lnTo>
                    <a:pt x="52864" y="460057"/>
                  </a:lnTo>
                  <a:lnTo>
                    <a:pt x="51054" y="460343"/>
                  </a:lnTo>
                  <a:lnTo>
                    <a:pt x="53721" y="452723"/>
                  </a:lnTo>
                  <a:lnTo>
                    <a:pt x="44291" y="450342"/>
                  </a:lnTo>
                  <a:lnTo>
                    <a:pt x="43339" y="443198"/>
                  </a:lnTo>
                  <a:lnTo>
                    <a:pt x="45339" y="430244"/>
                  </a:lnTo>
                  <a:lnTo>
                    <a:pt x="33814" y="426339"/>
                  </a:lnTo>
                  <a:lnTo>
                    <a:pt x="20383" y="435388"/>
                  </a:lnTo>
                  <a:lnTo>
                    <a:pt x="19907" y="431863"/>
                  </a:lnTo>
                  <a:lnTo>
                    <a:pt x="22574" y="424244"/>
                  </a:lnTo>
                  <a:lnTo>
                    <a:pt x="23717" y="418624"/>
                  </a:lnTo>
                  <a:lnTo>
                    <a:pt x="28861" y="416147"/>
                  </a:lnTo>
                  <a:lnTo>
                    <a:pt x="30194" y="412337"/>
                  </a:lnTo>
                  <a:lnTo>
                    <a:pt x="35147" y="408051"/>
                  </a:lnTo>
                  <a:lnTo>
                    <a:pt x="36290" y="402431"/>
                  </a:lnTo>
                  <a:lnTo>
                    <a:pt x="40100" y="403765"/>
                  </a:lnTo>
                  <a:lnTo>
                    <a:pt x="39814" y="401955"/>
                  </a:lnTo>
                  <a:lnTo>
                    <a:pt x="42577" y="381667"/>
                  </a:lnTo>
                  <a:lnTo>
                    <a:pt x="38957" y="382143"/>
                  </a:lnTo>
                  <a:lnTo>
                    <a:pt x="38290" y="376809"/>
                  </a:lnTo>
                  <a:lnTo>
                    <a:pt x="27241" y="376428"/>
                  </a:lnTo>
                  <a:lnTo>
                    <a:pt x="33052" y="364807"/>
                  </a:lnTo>
                  <a:lnTo>
                    <a:pt x="32575" y="361188"/>
                  </a:lnTo>
                  <a:lnTo>
                    <a:pt x="28765" y="359950"/>
                  </a:lnTo>
                  <a:lnTo>
                    <a:pt x="27622" y="365570"/>
                  </a:lnTo>
                  <a:lnTo>
                    <a:pt x="21146" y="371856"/>
                  </a:lnTo>
                  <a:lnTo>
                    <a:pt x="8572" y="373475"/>
                  </a:lnTo>
                  <a:lnTo>
                    <a:pt x="11716" y="369475"/>
                  </a:lnTo>
                  <a:lnTo>
                    <a:pt x="12763" y="363855"/>
                  </a:lnTo>
                  <a:lnTo>
                    <a:pt x="16573" y="365188"/>
                  </a:lnTo>
                  <a:lnTo>
                    <a:pt x="19717" y="361093"/>
                  </a:lnTo>
                  <a:lnTo>
                    <a:pt x="13145" y="352901"/>
                  </a:lnTo>
                  <a:lnTo>
                    <a:pt x="12478" y="347567"/>
                  </a:lnTo>
                  <a:lnTo>
                    <a:pt x="10001" y="342424"/>
                  </a:lnTo>
                  <a:lnTo>
                    <a:pt x="3048" y="345186"/>
                  </a:lnTo>
                  <a:lnTo>
                    <a:pt x="5905" y="339376"/>
                  </a:lnTo>
                  <a:lnTo>
                    <a:pt x="0" y="336518"/>
                  </a:lnTo>
                  <a:lnTo>
                    <a:pt x="3143" y="332518"/>
                  </a:lnTo>
                  <a:lnTo>
                    <a:pt x="7334" y="322897"/>
                  </a:lnTo>
                  <a:lnTo>
                    <a:pt x="16097" y="319945"/>
                  </a:lnTo>
                  <a:lnTo>
                    <a:pt x="29146" y="321850"/>
                  </a:lnTo>
                  <a:lnTo>
                    <a:pt x="32290" y="317849"/>
                  </a:lnTo>
                  <a:lnTo>
                    <a:pt x="33814" y="315849"/>
                  </a:lnTo>
                  <a:lnTo>
                    <a:pt x="41529" y="318516"/>
                  </a:lnTo>
                  <a:lnTo>
                    <a:pt x="45720" y="308896"/>
                  </a:lnTo>
                  <a:lnTo>
                    <a:pt x="40100" y="307848"/>
                  </a:lnTo>
                  <a:lnTo>
                    <a:pt x="38195" y="293561"/>
                  </a:lnTo>
                  <a:lnTo>
                    <a:pt x="38005" y="291751"/>
                  </a:lnTo>
                  <a:lnTo>
                    <a:pt x="41815" y="293084"/>
                  </a:lnTo>
                  <a:lnTo>
                    <a:pt x="42672" y="285750"/>
                  </a:lnTo>
                  <a:lnTo>
                    <a:pt x="36576" y="281083"/>
                  </a:lnTo>
                  <a:lnTo>
                    <a:pt x="30194" y="274701"/>
                  </a:lnTo>
                  <a:lnTo>
                    <a:pt x="23050" y="275654"/>
                  </a:lnTo>
                  <a:lnTo>
                    <a:pt x="15145" y="271272"/>
                  </a:lnTo>
                  <a:lnTo>
                    <a:pt x="8001" y="272224"/>
                  </a:lnTo>
                  <a:lnTo>
                    <a:pt x="7715" y="270415"/>
                  </a:lnTo>
                  <a:lnTo>
                    <a:pt x="9906" y="259271"/>
                  </a:lnTo>
                  <a:lnTo>
                    <a:pt x="7144" y="252413"/>
                  </a:lnTo>
                  <a:lnTo>
                    <a:pt x="10287" y="248412"/>
                  </a:lnTo>
                  <a:lnTo>
                    <a:pt x="17145" y="231172"/>
                  </a:lnTo>
                  <a:lnTo>
                    <a:pt x="21622" y="223361"/>
                  </a:lnTo>
                  <a:lnTo>
                    <a:pt x="22765" y="217741"/>
                  </a:lnTo>
                  <a:lnTo>
                    <a:pt x="25908" y="213741"/>
                  </a:lnTo>
                  <a:lnTo>
                    <a:pt x="27908" y="215265"/>
                  </a:lnTo>
                  <a:lnTo>
                    <a:pt x="34862" y="212503"/>
                  </a:lnTo>
                  <a:lnTo>
                    <a:pt x="38957" y="215646"/>
                  </a:lnTo>
                  <a:lnTo>
                    <a:pt x="40957" y="217170"/>
                  </a:lnTo>
                  <a:lnTo>
                    <a:pt x="42291" y="213360"/>
                  </a:lnTo>
                  <a:lnTo>
                    <a:pt x="49435" y="212407"/>
                  </a:lnTo>
                  <a:lnTo>
                    <a:pt x="50959" y="210407"/>
                  </a:lnTo>
                  <a:lnTo>
                    <a:pt x="56388" y="209740"/>
                  </a:lnTo>
                  <a:lnTo>
                    <a:pt x="54959" y="199072"/>
                  </a:lnTo>
                  <a:lnTo>
                    <a:pt x="45244" y="194881"/>
                  </a:lnTo>
                  <a:lnTo>
                    <a:pt x="44577" y="189547"/>
                  </a:lnTo>
                  <a:lnTo>
                    <a:pt x="40767" y="188214"/>
                  </a:lnTo>
                  <a:lnTo>
                    <a:pt x="40481" y="186404"/>
                  </a:lnTo>
                  <a:lnTo>
                    <a:pt x="29432" y="186023"/>
                  </a:lnTo>
                  <a:lnTo>
                    <a:pt x="25337" y="182975"/>
                  </a:lnTo>
                  <a:lnTo>
                    <a:pt x="25717" y="172021"/>
                  </a:lnTo>
                  <a:lnTo>
                    <a:pt x="28099" y="162592"/>
                  </a:lnTo>
                  <a:lnTo>
                    <a:pt x="31528" y="160306"/>
                  </a:lnTo>
                  <a:lnTo>
                    <a:pt x="33528" y="161830"/>
                  </a:lnTo>
                  <a:lnTo>
                    <a:pt x="42291" y="158877"/>
                  </a:lnTo>
                  <a:lnTo>
                    <a:pt x="41624" y="153543"/>
                  </a:lnTo>
                  <a:lnTo>
                    <a:pt x="47244" y="154591"/>
                  </a:lnTo>
                  <a:lnTo>
                    <a:pt x="46958" y="152781"/>
                  </a:lnTo>
                  <a:lnTo>
                    <a:pt x="43148" y="151447"/>
                  </a:lnTo>
                  <a:lnTo>
                    <a:pt x="48101" y="147161"/>
                  </a:lnTo>
                  <a:lnTo>
                    <a:pt x="51721" y="146685"/>
                  </a:lnTo>
                  <a:lnTo>
                    <a:pt x="54578" y="140875"/>
                  </a:lnTo>
                  <a:lnTo>
                    <a:pt x="55721" y="135350"/>
                  </a:lnTo>
                  <a:lnTo>
                    <a:pt x="59055" y="133064"/>
                  </a:lnTo>
                  <a:lnTo>
                    <a:pt x="54483" y="126397"/>
                  </a:lnTo>
                  <a:lnTo>
                    <a:pt x="57817" y="124111"/>
                  </a:lnTo>
                  <a:lnTo>
                    <a:pt x="55816" y="122587"/>
                  </a:lnTo>
                  <a:lnTo>
                    <a:pt x="55150" y="117253"/>
                  </a:lnTo>
                  <a:lnTo>
                    <a:pt x="56959" y="117062"/>
                  </a:lnTo>
                  <a:lnTo>
                    <a:pt x="67723" y="115633"/>
                  </a:lnTo>
                  <a:lnTo>
                    <a:pt x="72676" y="111347"/>
                  </a:lnTo>
                  <a:lnTo>
                    <a:pt x="76295" y="110871"/>
                  </a:lnTo>
                  <a:lnTo>
                    <a:pt x="91249" y="99822"/>
                  </a:lnTo>
                  <a:lnTo>
                    <a:pt x="94393" y="95821"/>
                  </a:lnTo>
                  <a:lnTo>
                    <a:pt x="95536" y="90202"/>
                  </a:lnTo>
                  <a:lnTo>
                    <a:pt x="97060" y="88201"/>
                  </a:lnTo>
                  <a:lnTo>
                    <a:pt x="106013" y="87058"/>
                  </a:lnTo>
                  <a:lnTo>
                    <a:pt x="106966" y="94202"/>
                  </a:lnTo>
                  <a:lnTo>
                    <a:pt x="109252" y="97536"/>
                  </a:lnTo>
                  <a:lnTo>
                    <a:pt x="108775" y="93917"/>
                  </a:lnTo>
                  <a:lnTo>
                    <a:pt x="113729" y="89630"/>
                  </a:lnTo>
                  <a:lnTo>
                    <a:pt x="113252" y="86106"/>
                  </a:lnTo>
                  <a:lnTo>
                    <a:pt x="120205" y="83344"/>
                  </a:lnTo>
                  <a:lnTo>
                    <a:pt x="128683" y="78581"/>
                  </a:lnTo>
                  <a:lnTo>
                    <a:pt x="131826" y="74581"/>
                  </a:lnTo>
                  <a:lnTo>
                    <a:pt x="140589" y="71628"/>
                  </a:lnTo>
                  <a:lnTo>
                    <a:pt x="140113" y="68104"/>
                  </a:lnTo>
                  <a:lnTo>
                    <a:pt x="138113" y="66580"/>
                  </a:lnTo>
                  <a:lnTo>
                    <a:pt x="141732" y="66103"/>
                  </a:lnTo>
                  <a:lnTo>
                    <a:pt x="135826" y="63246"/>
                  </a:lnTo>
                  <a:lnTo>
                    <a:pt x="137350" y="61246"/>
                  </a:lnTo>
                  <a:lnTo>
                    <a:pt x="128778" y="51530"/>
                  </a:lnTo>
                  <a:lnTo>
                    <a:pt x="136779" y="43243"/>
                  </a:lnTo>
                  <a:lnTo>
                    <a:pt x="131350" y="43910"/>
                  </a:lnTo>
                  <a:lnTo>
                    <a:pt x="127921" y="31718"/>
                  </a:lnTo>
                  <a:lnTo>
                    <a:pt x="127445" y="28194"/>
                  </a:lnTo>
                  <a:lnTo>
                    <a:pt x="131254" y="29527"/>
                  </a:lnTo>
                  <a:lnTo>
                    <a:pt x="132302" y="23908"/>
                  </a:lnTo>
                  <a:lnTo>
                    <a:pt x="137922" y="24955"/>
                  </a:lnTo>
                  <a:lnTo>
                    <a:pt x="140684" y="31813"/>
                  </a:lnTo>
                  <a:lnTo>
                    <a:pt x="150114" y="34195"/>
                  </a:lnTo>
                  <a:lnTo>
                    <a:pt x="164592" y="46768"/>
                  </a:lnTo>
                  <a:lnTo>
                    <a:pt x="170021" y="46101"/>
                  </a:lnTo>
                  <a:lnTo>
                    <a:pt x="168878" y="37243"/>
                  </a:lnTo>
                  <a:lnTo>
                    <a:pt x="176022" y="36290"/>
                  </a:lnTo>
                  <a:lnTo>
                    <a:pt x="175736" y="34480"/>
                  </a:lnTo>
                  <a:lnTo>
                    <a:pt x="175260" y="30956"/>
                  </a:lnTo>
                  <a:lnTo>
                    <a:pt x="167640" y="28384"/>
                  </a:lnTo>
                  <a:lnTo>
                    <a:pt x="174117" y="22098"/>
                  </a:lnTo>
                  <a:lnTo>
                    <a:pt x="178403" y="26956"/>
                  </a:lnTo>
                  <a:lnTo>
                    <a:pt x="178213" y="25146"/>
                  </a:lnTo>
                  <a:lnTo>
                    <a:pt x="179260" y="19526"/>
                  </a:lnTo>
                  <a:lnTo>
                    <a:pt x="172879" y="13144"/>
                  </a:lnTo>
                  <a:lnTo>
                    <a:pt x="176308" y="10858"/>
                  </a:lnTo>
                  <a:lnTo>
                    <a:pt x="176784" y="14383"/>
                  </a:lnTo>
                  <a:lnTo>
                    <a:pt x="180594" y="15716"/>
                  </a:lnTo>
                  <a:lnTo>
                    <a:pt x="180975" y="4763"/>
                  </a:lnTo>
                  <a:lnTo>
                    <a:pt x="184595" y="4286"/>
                  </a:lnTo>
                  <a:lnTo>
                    <a:pt x="188404" y="5620"/>
                  </a:lnTo>
                  <a:lnTo>
                    <a:pt x="189071" y="10954"/>
                  </a:lnTo>
                  <a:lnTo>
                    <a:pt x="187928" y="16573"/>
                  </a:lnTo>
                  <a:lnTo>
                    <a:pt x="188404" y="20193"/>
                  </a:lnTo>
                  <a:lnTo>
                    <a:pt x="190214" y="19907"/>
                  </a:lnTo>
                  <a:lnTo>
                    <a:pt x="191071" y="12573"/>
                  </a:lnTo>
                  <a:lnTo>
                    <a:pt x="194405" y="10287"/>
                  </a:lnTo>
                  <a:lnTo>
                    <a:pt x="195072" y="15621"/>
                  </a:lnTo>
                  <a:lnTo>
                    <a:pt x="198691" y="15145"/>
                  </a:lnTo>
                  <a:lnTo>
                    <a:pt x="199834" y="9620"/>
                  </a:lnTo>
                  <a:lnTo>
                    <a:pt x="204788" y="5334"/>
                  </a:lnTo>
                  <a:lnTo>
                    <a:pt x="200692" y="2286"/>
                  </a:lnTo>
                  <a:lnTo>
                    <a:pt x="204025" y="0"/>
                  </a:lnTo>
                  <a:lnTo>
                    <a:pt x="206312" y="3334"/>
                  </a:lnTo>
                  <a:lnTo>
                    <a:pt x="206312" y="17812"/>
                  </a:lnTo>
                  <a:cubicBezTo>
                    <a:pt x="206312" y="17812"/>
                    <a:pt x="219646" y="21431"/>
                    <a:pt x="219646" y="21431"/>
                  </a:cubicBezTo>
                  <a:lnTo>
                    <a:pt x="220123" y="24955"/>
                  </a:lnTo>
                  <a:lnTo>
                    <a:pt x="213646" y="31242"/>
                  </a:lnTo>
                  <a:lnTo>
                    <a:pt x="210788" y="37052"/>
                  </a:lnTo>
                  <a:lnTo>
                    <a:pt x="215360" y="43720"/>
                  </a:lnTo>
                  <a:lnTo>
                    <a:pt x="222028" y="39148"/>
                  </a:lnTo>
                  <a:lnTo>
                    <a:pt x="228124" y="43815"/>
                  </a:lnTo>
                  <a:lnTo>
                    <a:pt x="231934" y="45148"/>
                  </a:lnTo>
                  <a:lnTo>
                    <a:pt x="240697" y="42196"/>
                  </a:lnTo>
                  <a:lnTo>
                    <a:pt x="245269" y="48863"/>
                  </a:lnTo>
                  <a:lnTo>
                    <a:pt x="249364" y="51911"/>
                  </a:lnTo>
                  <a:lnTo>
                    <a:pt x="252127" y="58769"/>
                  </a:lnTo>
                  <a:lnTo>
                    <a:pt x="259651" y="46863"/>
                  </a:lnTo>
                  <a:lnTo>
                    <a:pt x="267081" y="47625"/>
                  </a:lnTo>
                  <a:lnTo>
                    <a:pt x="267271" y="49435"/>
                  </a:lnTo>
                  <a:lnTo>
                    <a:pt x="266224" y="55054"/>
                  </a:lnTo>
                  <a:lnTo>
                    <a:pt x="266700" y="58579"/>
                  </a:lnTo>
                  <a:lnTo>
                    <a:pt x="262033" y="64579"/>
                  </a:lnTo>
                  <a:lnTo>
                    <a:pt x="264033" y="66103"/>
                  </a:lnTo>
                  <a:lnTo>
                    <a:pt x="277273" y="69818"/>
                  </a:lnTo>
                  <a:lnTo>
                    <a:pt x="280035" y="76676"/>
                  </a:lnTo>
                  <a:lnTo>
                    <a:pt x="276701" y="78867"/>
                  </a:lnTo>
                  <a:lnTo>
                    <a:pt x="276320" y="89821"/>
                  </a:lnTo>
                  <a:lnTo>
                    <a:pt x="271177" y="92297"/>
                  </a:lnTo>
                  <a:lnTo>
                    <a:pt x="269843" y="96107"/>
                  </a:lnTo>
                  <a:lnTo>
                    <a:pt x="275939" y="100679"/>
                  </a:lnTo>
                  <a:lnTo>
                    <a:pt x="281559" y="101727"/>
                  </a:lnTo>
                  <a:lnTo>
                    <a:pt x="284035" y="106871"/>
                  </a:lnTo>
                  <a:lnTo>
                    <a:pt x="287655" y="106394"/>
                  </a:lnTo>
                  <a:lnTo>
                    <a:pt x="289941" y="109728"/>
                  </a:lnTo>
                  <a:lnTo>
                    <a:pt x="293560" y="109252"/>
                  </a:lnTo>
                  <a:lnTo>
                    <a:pt x="290036" y="124206"/>
                  </a:lnTo>
                  <a:lnTo>
                    <a:pt x="295370" y="123444"/>
                  </a:lnTo>
                  <a:lnTo>
                    <a:pt x="297180" y="123253"/>
                  </a:lnTo>
                  <a:lnTo>
                    <a:pt x="294322" y="129064"/>
                  </a:lnTo>
                  <a:lnTo>
                    <a:pt x="300133" y="131921"/>
                  </a:lnTo>
                  <a:lnTo>
                    <a:pt x="301657" y="129921"/>
                  </a:lnTo>
                  <a:lnTo>
                    <a:pt x="303657" y="131445"/>
                  </a:lnTo>
                  <a:lnTo>
                    <a:pt x="323374" y="128778"/>
                  </a:lnTo>
                  <a:lnTo>
                    <a:pt x="324898" y="126778"/>
                  </a:lnTo>
                  <a:lnTo>
                    <a:pt x="326422" y="124777"/>
                  </a:lnTo>
                  <a:lnTo>
                    <a:pt x="331851" y="124015"/>
                  </a:lnTo>
                  <a:lnTo>
                    <a:pt x="335185" y="121729"/>
                  </a:lnTo>
                  <a:lnTo>
                    <a:pt x="338614" y="119443"/>
                  </a:lnTo>
                  <a:lnTo>
                    <a:pt x="346043" y="120301"/>
                  </a:lnTo>
                  <a:lnTo>
                    <a:pt x="345567" y="116776"/>
                  </a:lnTo>
                  <a:lnTo>
                    <a:pt x="357473" y="109728"/>
                  </a:lnTo>
                  <a:lnTo>
                    <a:pt x="360807" y="107442"/>
                  </a:lnTo>
                  <a:lnTo>
                    <a:pt x="364903" y="110490"/>
                  </a:lnTo>
                  <a:lnTo>
                    <a:pt x="363569" y="114300"/>
                  </a:lnTo>
                  <a:lnTo>
                    <a:pt x="368998" y="113538"/>
                  </a:lnTo>
                  <a:lnTo>
                    <a:pt x="372237" y="124015"/>
                  </a:lnTo>
                  <a:lnTo>
                    <a:pt x="370046" y="135160"/>
                  </a:lnTo>
                  <a:lnTo>
                    <a:pt x="380143" y="142875"/>
                  </a:lnTo>
                  <a:lnTo>
                    <a:pt x="376142" y="154305"/>
                  </a:lnTo>
                  <a:lnTo>
                    <a:pt x="378905" y="161163"/>
                  </a:lnTo>
                  <a:moveTo>
                    <a:pt x="372999" y="158305"/>
                  </a:moveTo>
                  <a:lnTo>
                    <a:pt x="360997" y="150781"/>
                  </a:lnTo>
                  <a:lnTo>
                    <a:pt x="361474" y="154305"/>
                  </a:lnTo>
                  <a:lnTo>
                    <a:pt x="359664" y="154496"/>
                  </a:lnTo>
                  <a:lnTo>
                    <a:pt x="358330" y="158305"/>
                  </a:lnTo>
                  <a:lnTo>
                    <a:pt x="360616" y="161639"/>
                  </a:lnTo>
                  <a:lnTo>
                    <a:pt x="358807" y="161830"/>
                  </a:lnTo>
                  <a:lnTo>
                    <a:pt x="353378" y="162496"/>
                  </a:lnTo>
                  <a:lnTo>
                    <a:pt x="350615" y="155638"/>
                  </a:lnTo>
                  <a:lnTo>
                    <a:pt x="338042" y="157258"/>
                  </a:lnTo>
                  <a:lnTo>
                    <a:pt x="333756" y="152400"/>
                  </a:lnTo>
                  <a:lnTo>
                    <a:pt x="329755" y="163830"/>
                  </a:lnTo>
                  <a:lnTo>
                    <a:pt x="325946" y="162496"/>
                  </a:lnTo>
                  <a:lnTo>
                    <a:pt x="320992" y="166783"/>
                  </a:lnTo>
                  <a:lnTo>
                    <a:pt x="317373" y="167259"/>
                  </a:lnTo>
                  <a:lnTo>
                    <a:pt x="316325" y="172784"/>
                  </a:lnTo>
                  <a:lnTo>
                    <a:pt x="316516" y="174593"/>
                  </a:lnTo>
                  <a:lnTo>
                    <a:pt x="312896" y="175069"/>
                  </a:lnTo>
                  <a:lnTo>
                    <a:pt x="313372" y="178689"/>
                  </a:lnTo>
                  <a:lnTo>
                    <a:pt x="315373" y="180213"/>
                  </a:lnTo>
                  <a:lnTo>
                    <a:pt x="312230" y="184213"/>
                  </a:lnTo>
                  <a:lnTo>
                    <a:pt x="302800" y="181832"/>
                  </a:lnTo>
                  <a:lnTo>
                    <a:pt x="299942" y="187642"/>
                  </a:lnTo>
                  <a:lnTo>
                    <a:pt x="302228" y="190976"/>
                  </a:lnTo>
                  <a:lnTo>
                    <a:pt x="295084" y="191929"/>
                  </a:lnTo>
                  <a:lnTo>
                    <a:pt x="293275" y="192214"/>
                  </a:lnTo>
                  <a:lnTo>
                    <a:pt x="301180" y="196596"/>
                  </a:lnTo>
                  <a:lnTo>
                    <a:pt x="297847" y="198882"/>
                  </a:lnTo>
                  <a:lnTo>
                    <a:pt x="299847" y="200406"/>
                  </a:lnTo>
                  <a:lnTo>
                    <a:pt x="298323" y="202406"/>
                  </a:lnTo>
                  <a:lnTo>
                    <a:pt x="301085" y="209264"/>
                  </a:lnTo>
                  <a:lnTo>
                    <a:pt x="293846" y="210217"/>
                  </a:lnTo>
                  <a:lnTo>
                    <a:pt x="292703" y="201359"/>
                  </a:lnTo>
                  <a:lnTo>
                    <a:pt x="290703" y="199834"/>
                  </a:lnTo>
                  <a:lnTo>
                    <a:pt x="284226" y="206121"/>
                  </a:lnTo>
                  <a:lnTo>
                    <a:pt x="283083" y="211741"/>
                  </a:lnTo>
                  <a:lnTo>
                    <a:pt x="278511" y="205073"/>
                  </a:lnTo>
                  <a:lnTo>
                    <a:pt x="275177" y="207359"/>
                  </a:lnTo>
                  <a:lnTo>
                    <a:pt x="272034" y="211360"/>
                  </a:lnTo>
                  <a:lnTo>
                    <a:pt x="272224" y="213170"/>
                  </a:lnTo>
                  <a:lnTo>
                    <a:pt x="277273" y="223361"/>
                  </a:lnTo>
                  <a:lnTo>
                    <a:pt x="271939" y="224123"/>
                  </a:lnTo>
                  <a:lnTo>
                    <a:pt x="260699" y="221932"/>
                  </a:lnTo>
                  <a:lnTo>
                    <a:pt x="261938" y="218122"/>
                  </a:lnTo>
                  <a:lnTo>
                    <a:pt x="254032" y="213741"/>
                  </a:lnTo>
                  <a:lnTo>
                    <a:pt x="247269" y="203740"/>
                  </a:lnTo>
                  <a:lnTo>
                    <a:pt x="253460" y="195643"/>
                  </a:lnTo>
                  <a:lnTo>
                    <a:pt x="238792" y="181261"/>
                  </a:lnTo>
                  <a:lnTo>
                    <a:pt x="237458" y="185071"/>
                  </a:lnTo>
                  <a:lnTo>
                    <a:pt x="235458" y="183547"/>
                  </a:lnTo>
                  <a:lnTo>
                    <a:pt x="232696" y="176689"/>
                  </a:lnTo>
                  <a:lnTo>
                    <a:pt x="225266" y="175831"/>
                  </a:lnTo>
                  <a:lnTo>
                    <a:pt x="227266" y="177355"/>
                  </a:lnTo>
                  <a:lnTo>
                    <a:pt x="221837" y="178022"/>
                  </a:lnTo>
                  <a:lnTo>
                    <a:pt x="211646" y="170307"/>
                  </a:lnTo>
                  <a:lnTo>
                    <a:pt x="206978" y="176403"/>
                  </a:lnTo>
                  <a:lnTo>
                    <a:pt x="200978" y="186309"/>
                  </a:lnTo>
                  <a:lnTo>
                    <a:pt x="201644" y="191643"/>
                  </a:lnTo>
                  <a:lnTo>
                    <a:pt x="198310" y="193929"/>
                  </a:lnTo>
                  <a:lnTo>
                    <a:pt x="198787" y="197453"/>
                  </a:lnTo>
                  <a:lnTo>
                    <a:pt x="197263" y="199453"/>
                  </a:lnTo>
                  <a:lnTo>
                    <a:pt x="204025" y="209455"/>
                  </a:lnTo>
                  <a:lnTo>
                    <a:pt x="198882" y="211931"/>
                  </a:lnTo>
                  <a:lnTo>
                    <a:pt x="199168" y="213741"/>
                  </a:lnTo>
                  <a:lnTo>
                    <a:pt x="204597" y="212979"/>
                  </a:lnTo>
                  <a:lnTo>
                    <a:pt x="198596" y="222885"/>
                  </a:lnTo>
                  <a:lnTo>
                    <a:pt x="194596" y="234315"/>
                  </a:lnTo>
                  <a:lnTo>
                    <a:pt x="189166" y="234982"/>
                  </a:lnTo>
                  <a:lnTo>
                    <a:pt x="187357" y="235267"/>
                  </a:lnTo>
                  <a:lnTo>
                    <a:pt x="193262" y="238125"/>
                  </a:lnTo>
                  <a:lnTo>
                    <a:pt x="188119" y="240601"/>
                  </a:lnTo>
                  <a:lnTo>
                    <a:pt x="190595" y="245650"/>
                  </a:lnTo>
                  <a:lnTo>
                    <a:pt x="188976" y="247650"/>
                  </a:lnTo>
                  <a:lnTo>
                    <a:pt x="183261" y="259271"/>
                  </a:lnTo>
                  <a:lnTo>
                    <a:pt x="181737" y="261271"/>
                  </a:lnTo>
                  <a:lnTo>
                    <a:pt x="187357" y="262319"/>
                  </a:lnTo>
                  <a:lnTo>
                    <a:pt x="189833" y="267462"/>
                  </a:lnTo>
                  <a:lnTo>
                    <a:pt x="193357" y="266986"/>
                  </a:lnTo>
                  <a:lnTo>
                    <a:pt x="199263" y="269843"/>
                  </a:lnTo>
                  <a:lnTo>
                    <a:pt x="198406" y="277178"/>
                  </a:lnTo>
                  <a:lnTo>
                    <a:pt x="204502" y="281845"/>
                  </a:lnTo>
                  <a:lnTo>
                    <a:pt x="207740" y="292322"/>
                  </a:lnTo>
                  <a:lnTo>
                    <a:pt x="213360" y="293370"/>
                  </a:lnTo>
                  <a:lnTo>
                    <a:pt x="220504" y="292417"/>
                  </a:lnTo>
                  <a:lnTo>
                    <a:pt x="224314" y="293751"/>
                  </a:lnTo>
                  <a:lnTo>
                    <a:pt x="225171" y="286417"/>
                  </a:lnTo>
                  <a:lnTo>
                    <a:pt x="230314" y="283940"/>
                  </a:lnTo>
                  <a:lnTo>
                    <a:pt x="236410" y="288607"/>
                  </a:lnTo>
                  <a:lnTo>
                    <a:pt x="240030" y="288131"/>
                  </a:lnTo>
                  <a:lnTo>
                    <a:pt x="243649" y="302133"/>
                  </a:lnTo>
                  <a:lnTo>
                    <a:pt x="244126" y="305657"/>
                  </a:lnTo>
                  <a:lnTo>
                    <a:pt x="265271" y="313658"/>
                  </a:lnTo>
                  <a:lnTo>
                    <a:pt x="264414" y="321088"/>
                  </a:lnTo>
                  <a:lnTo>
                    <a:pt x="276130" y="326803"/>
                  </a:lnTo>
                  <a:lnTo>
                    <a:pt x="282892" y="322326"/>
                  </a:lnTo>
                  <a:lnTo>
                    <a:pt x="292322" y="324707"/>
                  </a:lnTo>
                  <a:lnTo>
                    <a:pt x="290703" y="326707"/>
                  </a:lnTo>
                  <a:lnTo>
                    <a:pt x="296608" y="329565"/>
                  </a:lnTo>
                  <a:lnTo>
                    <a:pt x="298513" y="343853"/>
                  </a:lnTo>
                  <a:lnTo>
                    <a:pt x="300514" y="345376"/>
                  </a:lnTo>
                  <a:lnTo>
                    <a:pt x="316421" y="341471"/>
                  </a:lnTo>
                  <a:lnTo>
                    <a:pt x="319088" y="333851"/>
                  </a:lnTo>
                  <a:lnTo>
                    <a:pt x="321088" y="335375"/>
                  </a:lnTo>
                  <a:lnTo>
                    <a:pt x="332137" y="335756"/>
                  </a:lnTo>
                  <a:lnTo>
                    <a:pt x="334137" y="337280"/>
                  </a:lnTo>
                  <a:lnTo>
                    <a:pt x="329184" y="341566"/>
                  </a:lnTo>
                  <a:lnTo>
                    <a:pt x="331184" y="343090"/>
                  </a:lnTo>
                  <a:lnTo>
                    <a:pt x="331470" y="344900"/>
                  </a:lnTo>
                  <a:lnTo>
                    <a:pt x="335280" y="346234"/>
                  </a:lnTo>
                  <a:lnTo>
                    <a:pt x="331946" y="362998"/>
                  </a:lnTo>
                  <a:lnTo>
                    <a:pt x="331089" y="370332"/>
                  </a:lnTo>
                  <a:lnTo>
                    <a:pt x="338328" y="369380"/>
                  </a:lnTo>
                  <a:lnTo>
                    <a:pt x="338042" y="367570"/>
                  </a:lnTo>
                  <a:lnTo>
                    <a:pt x="339566" y="365570"/>
                  </a:lnTo>
                  <a:lnTo>
                    <a:pt x="344710" y="363093"/>
                  </a:lnTo>
                  <a:lnTo>
                    <a:pt x="350615" y="365855"/>
                  </a:lnTo>
                  <a:lnTo>
                    <a:pt x="366998" y="365474"/>
                  </a:lnTo>
                  <a:lnTo>
                    <a:pt x="369189" y="354330"/>
                  </a:lnTo>
                  <a:lnTo>
                    <a:pt x="374523" y="353568"/>
                  </a:lnTo>
                  <a:lnTo>
                    <a:pt x="373951" y="362712"/>
                  </a:lnTo>
                  <a:lnTo>
                    <a:pt x="376904" y="371380"/>
                  </a:lnTo>
                  <a:lnTo>
                    <a:pt x="369760" y="372332"/>
                  </a:lnTo>
                  <a:lnTo>
                    <a:pt x="370713" y="379476"/>
                  </a:lnTo>
                  <a:lnTo>
                    <a:pt x="363474" y="380429"/>
                  </a:lnTo>
                  <a:lnTo>
                    <a:pt x="362045" y="396907"/>
                  </a:lnTo>
                  <a:lnTo>
                    <a:pt x="364522" y="402050"/>
                  </a:lnTo>
                  <a:lnTo>
                    <a:pt x="368332" y="403384"/>
                  </a:lnTo>
                  <a:lnTo>
                    <a:pt x="367379" y="396240"/>
                  </a:lnTo>
                  <a:lnTo>
                    <a:pt x="370522" y="392239"/>
                  </a:lnTo>
                  <a:lnTo>
                    <a:pt x="373856" y="389954"/>
                  </a:lnTo>
                  <a:lnTo>
                    <a:pt x="390525" y="391382"/>
                  </a:lnTo>
                  <a:lnTo>
                    <a:pt x="394621" y="394430"/>
                  </a:lnTo>
                  <a:lnTo>
                    <a:pt x="400050" y="393668"/>
                  </a:lnTo>
                  <a:lnTo>
                    <a:pt x="407480" y="394525"/>
                  </a:lnTo>
                  <a:lnTo>
                    <a:pt x="407194" y="392716"/>
                  </a:lnTo>
                  <a:lnTo>
                    <a:pt x="410718" y="392239"/>
                  </a:lnTo>
                  <a:lnTo>
                    <a:pt x="410242" y="388715"/>
                  </a:lnTo>
                  <a:lnTo>
                    <a:pt x="413861" y="388239"/>
                  </a:lnTo>
                  <a:lnTo>
                    <a:pt x="416338" y="378809"/>
                  </a:lnTo>
                  <a:lnTo>
                    <a:pt x="420148" y="380143"/>
                  </a:lnTo>
                  <a:lnTo>
                    <a:pt x="426910" y="375666"/>
                  </a:lnTo>
                  <a:lnTo>
                    <a:pt x="428911" y="377190"/>
                  </a:lnTo>
                  <a:lnTo>
                    <a:pt x="437674" y="374237"/>
                  </a:lnTo>
                  <a:lnTo>
                    <a:pt x="436531" y="365284"/>
                  </a:lnTo>
                  <a:lnTo>
                    <a:pt x="436912" y="354330"/>
                  </a:lnTo>
                  <a:lnTo>
                    <a:pt x="440531" y="353854"/>
                  </a:lnTo>
                  <a:lnTo>
                    <a:pt x="440246" y="352044"/>
                  </a:lnTo>
                  <a:lnTo>
                    <a:pt x="432816" y="351187"/>
                  </a:lnTo>
                  <a:lnTo>
                    <a:pt x="428244" y="344519"/>
                  </a:lnTo>
                  <a:lnTo>
                    <a:pt x="426339" y="330232"/>
                  </a:lnTo>
                  <a:lnTo>
                    <a:pt x="428149" y="329946"/>
                  </a:lnTo>
                  <a:lnTo>
                    <a:pt x="425672" y="324803"/>
                  </a:lnTo>
                  <a:lnTo>
                    <a:pt x="431863" y="316706"/>
                  </a:lnTo>
                  <a:lnTo>
                    <a:pt x="421957" y="310801"/>
                  </a:lnTo>
                  <a:lnTo>
                    <a:pt x="423100" y="305181"/>
                  </a:lnTo>
                  <a:lnTo>
                    <a:pt x="422148" y="298037"/>
                  </a:lnTo>
                  <a:lnTo>
                    <a:pt x="436245" y="294322"/>
                  </a:lnTo>
                  <a:lnTo>
                    <a:pt x="433959" y="290989"/>
                  </a:lnTo>
                  <a:lnTo>
                    <a:pt x="439103" y="288512"/>
                  </a:lnTo>
                  <a:lnTo>
                    <a:pt x="442722" y="288036"/>
                  </a:lnTo>
                  <a:lnTo>
                    <a:pt x="444246" y="286036"/>
                  </a:lnTo>
                  <a:lnTo>
                    <a:pt x="443770" y="282512"/>
                  </a:lnTo>
                  <a:lnTo>
                    <a:pt x="442341" y="271844"/>
                  </a:lnTo>
                  <a:lnTo>
                    <a:pt x="443389" y="266224"/>
                  </a:lnTo>
                  <a:lnTo>
                    <a:pt x="437483" y="263366"/>
                  </a:lnTo>
                  <a:lnTo>
                    <a:pt x="437197" y="261556"/>
                  </a:lnTo>
                  <a:lnTo>
                    <a:pt x="443960" y="257080"/>
                  </a:lnTo>
                  <a:lnTo>
                    <a:pt x="443484" y="253555"/>
                  </a:lnTo>
                  <a:lnTo>
                    <a:pt x="439388" y="250507"/>
                  </a:lnTo>
                  <a:lnTo>
                    <a:pt x="443008" y="250031"/>
                  </a:lnTo>
                  <a:lnTo>
                    <a:pt x="440055" y="241363"/>
                  </a:lnTo>
                  <a:lnTo>
                    <a:pt x="444532" y="233553"/>
                  </a:lnTo>
                  <a:lnTo>
                    <a:pt x="451009" y="227266"/>
                  </a:lnTo>
                  <a:lnTo>
                    <a:pt x="447770" y="216789"/>
                  </a:lnTo>
                  <a:lnTo>
                    <a:pt x="438817" y="217932"/>
                  </a:lnTo>
                  <a:lnTo>
                    <a:pt x="437483" y="221742"/>
                  </a:lnTo>
                  <a:lnTo>
                    <a:pt x="433864" y="222218"/>
                  </a:lnTo>
                  <a:lnTo>
                    <a:pt x="431482" y="231648"/>
                  </a:lnTo>
                  <a:lnTo>
                    <a:pt x="414909" y="244697"/>
                  </a:lnTo>
                  <a:lnTo>
                    <a:pt x="410718" y="254317"/>
                  </a:lnTo>
                  <a:lnTo>
                    <a:pt x="399002" y="248603"/>
                  </a:lnTo>
                  <a:lnTo>
                    <a:pt x="394716" y="243745"/>
                  </a:lnTo>
                  <a:lnTo>
                    <a:pt x="402241" y="231838"/>
                  </a:lnTo>
                  <a:lnTo>
                    <a:pt x="400240" y="230314"/>
                  </a:lnTo>
                  <a:lnTo>
                    <a:pt x="396621" y="230791"/>
                  </a:lnTo>
                  <a:lnTo>
                    <a:pt x="395954" y="225457"/>
                  </a:lnTo>
                  <a:lnTo>
                    <a:pt x="388239" y="222885"/>
                  </a:lnTo>
                  <a:lnTo>
                    <a:pt x="372428" y="214122"/>
                  </a:lnTo>
                  <a:lnTo>
                    <a:pt x="373761" y="210312"/>
                  </a:lnTo>
                  <a:lnTo>
                    <a:pt x="378905" y="207836"/>
                  </a:lnTo>
                  <a:lnTo>
                    <a:pt x="373380" y="194024"/>
                  </a:lnTo>
                  <a:lnTo>
                    <a:pt x="366808" y="185833"/>
                  </a:lnTo>
                  <a:lnTo>
                    <a:pt x="359664" y="186785"/>
                  </a:lnTo>
                  <a:lnTo>
                    <a:pt x="354901" y="178403"/>
                  </a:lnTo>
                  <a:lnTo>
                    <a:pt x="351282" y="178879"/>
                  </a:lnTo>
                  <a:lnTo>
                    <a:pt x="348996" y="175546"/>
                  </a:lnTo>
                  <a:lnTo>
                    <a:pt x="355759" y="171069"/>
                  </a:lnTo>
                  <a:lnTo>
                    <a:pt x="355282" y="167449"/>
                  </a:lnTo>
                  <a:lnTo>
                    <a:pt x="366522" y="169640"/>
                  </a:lnTo>
                  <a:lnTo>
                    <a:pt x="378142" y="160877"/>
                  </a:lnTo>
                  <a:lnTo>
                    <a:pt x="372237" y="15802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" name="Volný tvar: obrazec 54">
              <a:extLst>
                <a:ext uri="{FF2B5EF4-FFF2-40B4-BE49-F238E27FC236}">
                  <a16:creationId xmlns:a16="http://schemas.microsoft.com/office/drawing/2014/main" id="{8468BDF3-E6A8-2525-2447-942AA67FE3FC}"/>
                </a:ext>
              </a:extLst>
            </p:cNvPr>
            <p:cNvSpPr/>
            <p:nvPr userDrawn="1"/>
          </p:nvSpPr>
          <p:spPr>
            <a:xfrm>
              <a:off x="6950058" y="4099845"/>
              <a:ext cx="269747" cy="252698"/>
            </a:xfrm>
            <a:custGeom>
              <a:avLst/>
              <a:gdLst>
                <a:gd name="connsiteX0" fmla="*/ 196882 w 269747"/>
                <a:gd name="connsiteY0" fmla="*/ 10287 h 252698"/>
                <a:gd name="connsiteX1" fmla="*/ 185261 w 269747"/>
                <a:gd name="connsiteY1" fmla="*/ 19050 h 252698"/>
                <a:gd name="connsiteX2" fmla="*/ 174022 w 269747"/>
                <a:gd name="connsiteY2" fmla="*/ 16954 h 252698"/>
                <a:gd name="connsiteX3" fmla="*/ 174498 w 269747"/>
                <a:gd name="connsiteY3" fmla="*/ 20479 h 252698"/>
                <a:gd name="connsiteX4" fmla="*/ 167830 w 269747"/>
                <a:gd name="connsiteY4" fmla="*/ 25051 h 252698"/>
                <a:gd name="connsiteX5" fmla="*/ 170116 w 269747"/>
                <a:gd name="connsiteY5" fmla="*/ 28384 h 252698"/>
                <a:gd name="connsiteX6" fmla="*/ 173641 w 269747"/>
                <a:gd name="connsiteY6" fmla="*/ 27908 h 252698"/>
                <a:gd name="connsiteX7" fmla="*/ 178498 w 269747"/>
                <a:gd name="connsiteY7" fmla="*/ 36290 h 252698"/>
                <a:gd name="connsiteX8" fmla="*/ 185642 w 269747"/>
                <a:gd name="connsiteY8" fmla="*/ 35338 h 252698"/>
                <a:gd name="connsiteX9" fmla="*/ 192214 w 269747"/>
                <a:gd name="connsiteY9" fmla="*/ 43529 h 252698"/>
                <a:gd name="connsiteX10" fmla="*/ 197644 w 269747"/>
                <a:gd name="connsiteY10" fmla="*/ 57340 h 252698"/>
                <a:gd name="connsiteX11" fmla="*/ 192500 w 269747"/>
                <a:gd name="connsiteY11" fmla="*/ 59817 h 252698"/>
                <a:gd name="connsiteX12" fmla="*/ 191167 w 269747"/>
                <a:gd name="connsiteY12" fmla="*/ 63627 h 252698"/>
                <a:gd name="connsiteX13" fmla="*/ 206978 w 269747"/>
                <a:gd name="connsiteY13" fmla="*/ 72390 h 252698"/>
                <a:gd name="connsiteX14" fmla="*/ 214598 w 269747"/>
                <a:gd name="connsiteY14" fmla="*/ 75057 h 252698"/>
                <a:gd name="connsiteX15" fmla="*/ 215360 w 269747"/>
                <a:gd name="connsiteY15" fmla="*/ 80391 h 252698"/>
                <a:gd name="connsiteX16" fmla="*/ 218980 w 269747"/>
                <a:gd name="connsiteY16" fmla="*/ 79915 h 252698"/>
                <a:gd name="connsiteX17" fmla="*/ 220980 w 269747"/>
                <a:gd name="connsiteY17" fmla="*/ 81439 h 252698"/>
                <a:gd name="connsiteX18" fmla="*/ 213360 w 269747"/>
                <a:gd name="connsiteY18" fmla="*/ 93345 h 252698"/>
                <a:gd name="connsiteX19" fmla="*/ 217646 w 269747"/>
                <a:gd name="connsiteY19" fmla="*/ 98203 h 252698"/>
                <a:gd name="connsiteX20" fmla="*/ 229457 w 269747"/>
                <a:gd name="connsiteY20" fmla="*/ 103918 h 252698"/>
                <a:gd name="connsiteX21" fmla="*/ 233648 w 269747"/>
                <a:gd name="connsiteY21" fmla="*/ 94297 h 252698"/>
                <a:gd name="connsiteX22" fmla="*/ 250222 w 269747"/>
                <a:gd name="connsiteY22" fmla="*/ 81248 h 252698"/>
                <a:gd name="connsiteX23" fmla="*/ 252603 w 269747"/>
                <a:gd name="connsiteY23" fmla="*/ 71819 h 252698"/>
                <a:gd name="connsiteX24" fmla="*/ 256222 w 269747"/>
                <a:gd name="connsiteY24" fmla="*/ 71342 h 252698"/>
                <a:gd name="connsiteX25" fmla="*/ 257461 w 269747"/>
                <a:gd name="connsiteY25" fmla="*/ 67532 h 252698"/>
                <a:gd name="connsiteX26" fmla="*/ 266509 w 269747"/>
                <a:gd name="connsiteY26" fmla="*/ 66389 h 252698"/>
                <a:gd name="connsiteX27" fmla="*/ 269748 w 269747"/>
                <a:gd name="connsiteY27" fmla="*/ 76771 h 252698"/>
                <a:gd name="connsiteX28" fmla="*/ 263176 w 269747"/>
                <a:gd name="connsiteY28" fmla="*/ 83058 h 252698"/>
                <a:gd name="connsiteX29" fmla="*/ 258794 w 269747"/>
                <a:gd name="connsiteY29" fmla="*/ 90964 h 252698"/>
                <a:gd name="connsiteX30" fmla="*/ 261747 w 269747"/>
                <a:gd name="connsiteY30" fmla="*/ 99631 h 252698"/>
                <a:gd name="connsiteX31" fmla="*/ 258127 w 269747"/>
                <a:gd name="connsiteY31" fmla="*/ 100108 h 252698"/>
                <a:gd name="connsiteX32" fmla="*/ 262223 w 269747"/>
                <a:gd name="connsiteY32" fmla="*/ 103156 h 252698"/>
                <a:gd name="connsiteX33" fmla="*/ 262699 w 269747"/>
                <a:gd name="connsiteY33" fmla="*/ 106775 h 252698"/>
                <a:gd name="connsiteX34" fmla="*/ 255937 w 269747"/>
                <a:gd name="connsiteY34" fmla="*/ 111252 h 252698"/>
                <a:gd name="connsiteX35" fmla="*/ 256222 w 269747"/>
                <a:gd name="connsiteY35" fmla="*/ 113062 h 252698"/>
                <a:gd name="connsiteX36" fmla="*/ 262033 w 269747"/>
                <a:gd name="connsiteY36" fmla="*/ 115919 h 252698"/>
                <a:gd name="connsiteX37" fmla="*/ 260985 w 269747"/>
                <a:gd name="connsiteY37" fmla="*/ 121444 h 252698"/>
                <a:gd name="connsiteX38" fmla="*/ 262414 w 269747"/>
                <a:gd name="connsiteY38" fmla="*/ 132207 h 252698"/>
                <a:gd name="connsiteX39" fmla="*/ 262890 w 269747"/>
                <a:gd name="connsiteY39" fmla="*/ 135731 h 252698"/>
                <a:gd name="connsiteX40" fmla="*/ 261271 w 269747"/>
                <a:gd name="connsiteY40" fmla="*/ 137731 h 252698"/>
                <a:gd name="connsiteX41" fmla="*/ 257746 w 269747"/>
                <a:gd name="connsiteY41" fmla="*/ 138208 h 252698"/>
                <a:gd name="connsiteX42" fmla="*/ 252508 w 269747"/>
                <a:gd name="connsiteY42" fmla="*/ 140684 h 252698"/>
                <a:gd name="connsiteX43" fmla="*/ 254794 w 269747"/>
                <a:gd name="connsiteY43" fmla="*/ 144018 h 252698"/>
                <a:gd name="connsiteX44" fmla="*/ 240697 w 269747"/>
                <a:gd name="connsiteY44" fmla="*/ 147733 h 252698"/>
                <a:gd name="connsiteX45" fmla="*/ 241649 w 269747"/>
                <a:gd name="connsiteY45" fmla="*/ 154877 h 252698"/>
                <a:gd name="connsiteX46" fmla="*/ 240506 w 269747"/>
                <a:gd name="connsiteY46" fmla="*/ 160496 h 252698"/>
                <a:gd name="connsiteX47" fmla="*/ 250507 w 269747"/>
                <a:gd name="connsiteY47" fmla="*/ 166402 h 252698"/>
                <a:gd name="connsiteX48" fmla="*/ 244221 w 269747"/>
                <a:gd name="connsiteY48" fmla="*/ 174498 h 252698"/>
                <a:gd name="connsiteX49" fmla="*/ 246697 w 269747"/>
                <a:gd name="connsiteY49" fmla="*/ 179546 h 252698"/>
                <a:gd name="connsiteX50" fmla="*/ 244983 w 269747"/>
                <a:gd name="connsiteY50" fmla="*/ 179832 h 252698"/>
                <a:gd name="connsiteX51" fmla="*/ 246793 w 269747"/>
                <a:gd name="connsiteY51" fmla="*/ 194024 h 252698"/>
                <a:gd name="connsiteX52" fmla="*/ 251365 w 269747"/>
                <a:gd name="connsiteY52" fmla="*/ 200692 h 252698"/>
                <a:gd name="connsiteX53" fmla="*/ 258794 w 269747"/>
                <a:gd name="connsiteY53" fmla="*/ 201549 h 252698"/>
                <a:gd name="connsiteX54" fmla="*/ 259080 w 269747"/>
                <a:gd name="connsiteY54" fmla="*/ 203359 h 252698"/>
                <a:gd name="connsiteX55" fmla="*/ 255460 w 269747"/>
                <a:gd name="connsiteY55" fmla="*/ 203835 h 252698"/>
                <a:gd name="connsiteX56" fmla="*/ 255079 w 269747"/>
                <a:gd name="connsiteY56" fmla="*/ 214789 h 252698"/>
                <a:gd name="connsiteX57" fmla="*/ 256222 w 269747"/>
                <a:gd name="connsiteY57" fmla="*/ 223647 h 252698"/>
                <a:gd name="connsiteX58" fmla="*/ 247459 w 269747"/>
                <a:gd name="connsiteY58" fmla="*/ 226600 h 252698"/>
                <a:gd name="connsiteX59" fmla="*/ 245459 w 269747"/>
                <a:gd name="connsiteY59" fmla="*/ 225076 h 252698"/>
                <a:gd name="connsiteX60" fmla="*/ 238696 w 269747"/>
                <a:gd name="connsiteY60" fmla="*/ 229553 h 252698"/>
                <a:gd name="connsiteX61" fmla="*/ 234886 w 269747"/>
                <a:gd name="connsiteY61" fmla="*/ 228314 h 252698"/>
                <a:gd name="connsiteX62" fmla="*/ 232505 w 269747"/>
                <a:gd name="connsiteY62" fmla="*/ 237649 h 252698"/>
                <a:gd name="connsiteX63" fmla="*/ 228886 w 269747"/>
                <a:gd name="connsiteY63" fmla="*/ 238125 h 252698"/>
                <a:gd name="connsiteX64" fmla="*/ 229362 w 269747"/>
                <a:gd name="connsiteY64" fmla="*/ 241745 h 252698"/>
                <a:gd name="connsiteX65" fmla="*/ 225742 w 269747"/>
                <a:gd name="connsiteY65" fmla="*/ 242125 h 252698"/>
                <a:gd name="connsiteX66" fmla="*/ 226028 w 269747"/>
                <a:gd name="connsiteY66" fmla="*/ 243935 h 252698"/>
                <a:gd name="connsiteX67" fmla="*/ 218599 w 269747"/>
                <a:gd name="connsiteY67" fmla="*/ 243078 h 252698"/>
                <a:gd name="connsiteX68" fmla="*/ 213169 w 269747"/>
                <a:gd name="connsiteY68" fmla="*/ 243840 h 252698"/>
                <a:gd name="connsiteX69" fmla="*/ 209169 w 269747"/>
                <a:gd name="connsiteY69" fmla="*/ 240792 h 252698"/>
                <a:gd name="connsiteX70" fmla="*/ 192500 w 269747"/>
                <a:gd name="connsiteY70" fmla="*/ 239363 h 252698"/>
                <a:gd name="connsiteX71" fmla="*/ 189166 w 269747"/>
                <a:gd name="connsiteY71" fmla="*/ 241554 h 252698"/>
                <a:gd name="connsiteX72" fmla="*/ 186023 w 269747"/>
                <a:gd name="connsiteY72" fmla="*/ 245650 h 252698"/>
                <a:gd name="connsiteX73" fmla="*/ 186976 w 269747"/>
                <a:gd name="connsiteY73" fmla="*/ 252698 h 252698"/>
                <a:gd name="connsiteX74" fmla="*/ 183166 w 269747"/>
                <a:gd name="connsiteY74" fmla="*/ 251460 h 252698"/>
                <a:gd name="connsiteX75" fmla="*/ 180689 w 269747"/>
                <a:gd name="connsiteY75" fmla="*/ 246316 h 252698"/>
                <a:gd name="connsiteX76" fmla="*/ 182118 w 269747"/>
                <a:gd name="connsiteY76" fmla="*/ 229838 h 252698"/>
                <a:gd name="connsiteX77" fmla="*/ 189262 w 269747"/>
                <a:gd name="connsiteY77" fmla="*/ 228886 h 252698"/>
                <a:gd name="connsiteX78" fmla="*/ 188309 w 269747"/>
                <a:gd name="connsiteY78" fmla="*/ 221742 h 252698"/>
                <a:gd name="connsiteX79" fmla="*/ 195548 w 269747"/>
                <a:gd name="connsiteY79" fmla="*/ 220789 h 252698"/>
                <a:gd name="connsiteX80" fmla="*/ 192595 w 269747"/>
                <a:gd name="connsiteY80" fmla="*/ 212122 h 252698"/>
                <a:gd name="connsiteX81" fmla="*/ 193167 w 269747"/>
                <a:gd name="connsiteY81" fmla="*/ 202978 h 252698"/>
                <a:gd name="connsiteX82" fmla="*/ 187833 w 269747"/>
                <a:gd name="connsiteY82" fmla="*/ 203740 h 252698"/>
                <a:gd name="connsiteX83" fmla="*/ 185642 w 269747"/>
                <a:gd name="connsiteY83" fmla="*/ 214884 h 252698"/>
                <a:gd name="connsiteX84" fmla="*/ 169164 w 269747"/>
                <a:gd name="connsiteY84" fmla="*/ 215170 h 252698"/>
                <a:gd name="connsiteX85" fmla="*/ 163354 w 269747"/>
                <a:gd name="connsiteY85" fmla="*/ 212407 h 252698"/>
                <a:gd name="connsiteX86" fmla="*/ 158210 w 269747"/>
                <a:gd name="connsiteY86" fmla="*/ 214884 h 252698"/>
                <a:gd name="connsiteX87" fmla="*/ 156686 w 269747"/>
                <a:gd name="connsiteY87" fmla="*/ 216884 h 252698"/>
                <a:gd name="connsiteX88" fmla="*/ 156876 w 269747"/>
                <a:gd name="connsiteY88" fmla="*/ 218694 h 252698"/>
                <a:gd name="connsiteX89" fmla="*/ 149638 w 269747"/>
                <a:gd name="connsiteY89" fmla="*/ 219646 h 252698"/>
                <a:gd name="connsiteX90" fmla="*/ 150495 w 269747"/>
                <a:gd name="connsiteY90" fmla="*/ 212217 h 252698"/>
                <a:gd name="connsiteX91" fmla="*/ 153829 w 269747"/>
                <a:gd name="connsiteY91" fmla="*/ 195453 h 252698"/>
                <a:gd name="connsiteX92" fmla="*/ 150019 w 269747"/>
                <a:gd name="connsiteY92" fmla="*/ 194215 h 252698"/>
                <a:gd name="connsiteX93" fmla="*/ 149733 w 269747"/>
                <a:gd name="connsiteY93" fmla="*/ 192405 h 252698"/>
                <a:gd name="connsiteX94" fmla="*/ 147733 w 269747"/>
                <a:gd name="connsiteY94" fmla="*/ 190881 h 252698"/>
                <a:gd name="connsiteX95" fmla="*/ 152590 w 269747"/>
                <a:gd name="connsiteY95" fmla="*/ 186595 h 252698"/>
                <a:gd name="connsiteX96" fmla="*/ 150590 w 269747"/>
                <a:gd name="connsiteY96" fmla="*/ 185071 h 252698"/>
                <a:gd name="connsiteX97" fmla="*/ 139541 w 269747"/>
                <a:gd name="connsiteY97" fmla="*/ 184690 h 252698"/>
                <a:gd name="connsiteX98" fmla="*/ 137541 w 269747"/>
                <a:gd name="connsiteY98" fmla="*/ 183166 h 252698"/>
                <a:gd name="connsiteX99" fmla="*/ 134874 w 269747"/>
                <a:gd name="connsiteY99" fmla="*/ 190786 h 252698"/>
                <a:gd name="connsiteX100" fmla="*/ 118967 w 269747"/>
                <a:gd name="connsiteY100" fmla="*/ 194691 h 252698"/>
                <a:gd name="connsiteX101" fmla="*/ 116967 w 269747"/>
                <a:gd name="connsiteY101" fmla="*/ 193167 h 252698"/>
                <a:gd name="connsiteX102" fmla="*/ 115062 w 269747"/>
                <a:gd name="connsiteY102" fmla="*/ 178879 h 252698"/>
                <a:gd name="connsiteX103" fmla="*/ 109156 w 269747"/>
                <a:gd name="connsiteY103" fmla="*/ 176022 h 252698"/>
                <a:gd name="connsiteX104" fmla="*/ 110776 w 269747"/>
                <a:gd name="connsiteY104" fmla="*/ 174022 h 252698"/>
                <a:gd name="connsiteX105" fmla="*/ 101346 w 269747"/>
                <a:gd name="connsiteY105" fmla="*/ 171640 h 252698"/>
                <a:gd name="connsiteX106" fmla="*/ 94583 w 269747"/>
                <a:gd name="connsiteY106" fmla="*/ 176117 h 252698"/>
                <a:gd name="connsiteX107" fmla="*/ 82867 w 269747"/>
                <a:gd name="connsiteY107" fmla="*/ 170402 h 252698"/>
                <a:gd name="connsiteX108" fmla="*/ 83725 w 269747"/>
                <a:gd name="connsiteY108" fmla="*/ 163068 h 252698"/>
                <a:gd name="connsiteX109" fmla="*/ 62579 w 269747"/>
                <a:gd name="connsiteY109" fmla="*/ 154972 h 252698"/>
                <a:gd name="connsiteX110" fmla="*/ 62103 w 269747"/>
                <a:gd name="connsiteY110" fmla="*/ 151447 h 252698"/>
                <a:gd name="connsiteX111" fmla="*/ 58388 w 269747"/>
                <a:gd name="connsiteY111" fmla="*/ 137446 h 252698"/>
                <a:gd name="connsiteX112" fmla="*/ 54769 w 269747"/>
                <a:gd name="connsiteY112" fmla="*/ 137922 h 252698"/>
                <a:gd name="connsiteX113" fmla="*/ 48673 w 269747"/>
                <a:gd name="connsiteY113" fmla="*/ 133255 h 252698"/>
                <a:gd name="connsiteX114" fmla="*/ 43529 w 269747"/>
                <a:gd name="connsiteY114" fmla="*/ 135731 h 252698"/>
                <a:gd name="connsiteX115" fmla="*/ 42672 w 269747"/>
                <a:gd name="connsiteY115" fmla="*/ 143161 h 252698"/>
                <a:gd name="connsiteX116" fmla="*/ 38862 w 269747"/>
                <a:gd name="connsiteY116" fmla="*/ 141827 h 252698"/>
                <a:gd name="connsiteX117" fmla="*/ 31718 w 269747"/>
                <a:gd name="connsiteY117" fmla="*/ 142780 h 252698"/>
                <a:gd name="connsiteX118" fmla="*/ 26098 w 269747"/>
                <a:gd name="connsiteY118" fmla="*/ 141732 h 252698"/>
                <a:gd name="connsiteX119" fmla="*/ 22860 w 269747"/>
                <a:gd name="connsiteY119" fmla="*/ 131254 h 252698"/>
                <a:gd name="connsiteX120" fmla="*/ 16764 w 269747"/>
                <a:gd name="connsiteY120" fmla="*/ 126587 h 252698"/>
                <a:gd name="connsiteX121" fmla="*/ 17621 w 269747"/>
                <a:gd name="connsiteY121" fmla="*/ 119253 h 252698"/>
                <a:gd name="connsiteX122" fmla="*/ 11716 w 269747"/>
                <a:gd name="connsiteY122" fmla="*/ 116396 h 252698"/>
                <a:gd name="connsiteX123" fmla="*/ 8191 w 269747"/>
                <a:gd name="connsiteY123" fmla="*/ 116872 h 252698"/>
                <a:gd name="connsiteX124" fmla="*/ 5620 w 269747"/>
                <a:gd name="connsiteY124" fmla="*/ 111728 h 252698"/>
                <a:gd name="connsiteX125" fmla="*/ 0 w 269747"/>
                <a:gd name="connsiteY125" fmla="*/ 110680 h 252698"/>
                <a:gd name="connsiteX126" fmla="*/ 1619 w 269747"/>
                <a:gd name="connsiteY126" fmla="*/ 108680 h 252698"/>
                <a:gd name="connsiteX127" fmla="*/ 7334 w 269747"/>
                <a:gd name="connsiteY127" fmla="*/ 97060 h 252698"/>
                <a:gd name="connsiteX128" fmla="*/ 8953 w 269747"/>
                <a:gd name="connsiteY128" fmla="*/ 94964 h 252698"/>
                <a:gd name="connsiteX129" fmla="*/ 6382 w 269747"/>
                <a:gd name="connsiteY129" fmla="*/ 89916 h 252698"/>
                <a:gd name="connsiteX130" fmla="*/ 11620 w 269747"/>
                <a:gd name="connsiteY130" fmla="*/ 87439 h 252698"/>
                <a:gd name="connsiteX131" fmla="*/ 5715 w 269747"/>
                <a:gd name="connsiteY131" fmla="*/ 84582 h 252698"/>
                <a:gd name="connsiteX132" fmla="*/ 7525 w 269747"/>
                <a:gd name="connsiteY132" fmla="*/ 84296 h 252698"/>
                <a:gd name="connsiteX133" fmla="*/ 12859 w 269747"/>
                <a:gd name="connsiteY133" fmla="*/ 83629 h 252698"/>
                <a:gd name="connsiteX134" fmla="*/ 16859 w 269747"/>
                <a:gd name="connsiteY134" fmla="*/ 72199 h 252698"/>
                <a:gd name="connsiteX135" fmla="*/ 22860 w 269747"/>
                <a:gd name="connsiteY135" fmla="*/ 62294 h 252698"/>
                <a:gd name="connsiteX136" fmla="*/ 17431 w 269747"/>
                <a:gd name="connsiteY136" fmla="*/ 63055 h 252698"/>
                <a:gd name="connsiteX137" fmla="*/ 17240 w 269747"/>
                <a:gd name="connsiteY137" fmla="*/ 61246 h 252698"/>
                <a:gd name="connsiteX138" fmla="*/ 22384 w 269747"/>
                <a:gd name="connsiteY138" fmla="*/ 58769 h 252698"/>
                <a:gd name="connsiteX139" fmla="*/ 15621 w 269747"/>
                <a:gd name="connsiteY139" fmla="*/ 48768 h 252698"/>
                <a:gd name="connsiteX140" fmla="*/ 17145 w 269747"/>
                <a:gd name="connsiteY140" fmla="*/ 46768 h 252698"/>
                <a:gd name="connsiteX141" fmla="*/ 16669 w 269747"/>
                <a:gd name="connsiteY141" fmla="*/ 43243 h 252698"/>
                <a:gd name="connsiteX142" fmla="*/ 20002 w 269747"/>
                <a:gd name="connsiteY142" fmla="*/ 40958 h 252698"/>
                <a:gd name="connsiteX143" fmla="*/ 19336 w 269747"/>
                <a:gd name="connsiteY143" fmla="*/ 35623 h 252698"/>
                <a:gd name="connsiteX144" fmla="*/ 25336 w 269747"/>
                <a:gd name="connsiteY144" fmla="*/ 25717 h 252698"/>
                <a:gd name="connsiteX145" fmla="*/ 30004 w 269747"/>
                <a:gd name="connsiteY145" fmla="*/ 19717 h 252698"/>
                <a:gd name="connsiteX146" fmla="*/ 40195 w 269747"/>
                <a:gd name="connsiteY146" fmla="*/ 27432 h 252698"/>
                <a:gd name="connsiteX147" fmla="*/ 45529 w 269747"/>
                <a:gd name="connsiteY147" fmla="*/ 26670 h 252698"/>
                <a:gd name="connsiteX148" fmla="*/ 43529 w 269747"/>
                <a:gd name="connsiteY148" fmla="*/ 25146 h 252698"/>
                <a:gd name="connsiteX149" fmla="*/ 50959 w 269747"/>
                <a:gd name="connsiteY149" fmla="*/ 26003 h 252698"/>
                <a:gd name="connsiteX150" fmla="*/ 53721 w 269747"/>
                <a:gd name="connsiteY150" fmla="*/ 32861 h 252698"/>
                <a:gd name="connsiteX151" fmla="*/ 55721 w 269747"/>
                <a:gd name="connsiteY151" fmla="*/ 34385 h 252698"/>
                <a:gd name="connsiteX152" fmla="*/ 57055 w 269747"/>
                <a:gd name="connsiteY152" fmla="*/ 30671 h 252698"/>
                <a:gd name="connsiteX153" fmla="*/ 71723 w 269747"/>
                <a:gd name="connsiteY153" fmla="*/ 44958 h 252698"/>
                <a:gd name="connsiteX154" fmla="*/ 65532 w 269747"/>
                <a:gd name="connsiteY154" fmla="*/ 53054 h 252698"/>
                <a:gd name="connsiteX155" fmla="*/ 72295 w 269747"/>
                <a:gd name="connsiteY155" fmla="*/ 63055 h 252698"/>
                <a:gd name="connsiteX156" fmla="*/ 80200 w 269747"/>
                <a:gd name="connsiteY156" fmla="*/ 67437 h 252698"/>
                <a:gd name="connsiteX157" fmla="*/ 78867 w 269747"/>
                <a:gd name="connsiteY157" fmla="*/ 71247 h 252698"/>
                <a:gd name="connsiteX158" fmla="*/ 90106 w 269747"/>
                <a:gd name="connsiteY158" fmla="*/ 73438 h 252698"/>
                <a:gd name="connsiteX159" fmla="*/ 95536 w 269747"/>
                <a:gd name="connsiteY159" fmla="*/ 72676 h 252698"/>
                <a:gd name="connsiteX160" fmla="*/ 90488 w 269747"/>
                <a:gd name="connsiteY160" fmla="*/ 62484 h 252698"/>
                <a:gd name="connsiteX161" fmla="*/ 90297 w 269747"/>
                <a:gd name="connsiteY161" fmla="*/ 60674 h 252698"/>
                <a:gd name="connsiteX162" fmla="*/ 93440 w 269747"/>
                <a:gd name="connsiteY162" fmla="*/ 56579 h 252698"/>
                <a:gd name="connsiteX163" fmla="*/ 96774 w 269747"/>
                <a:gd name="connsiteY163" fmla="*/ 54388 h 252698"/>
                <a:gd name="connsiteX164" fmla="*/ 101251 w 269747"/>
                <a:gd name="connsiteY164" fmla="*/ 61055 h 252698"/>
                <a:gd name="connsiteX165" fmla="*/ 102394 w 269747"/>
                <a:gd name="connsiteY165" fmla="*/ 55436 h 252698"/>
                <a:gd name="connsiteX166" fmla="*/ 108871 w 269747"/>
                <a:gd name="connsiteY166" fmla="*/ 49149 h 252698"/>
                <a:gd name="connsiteX167" fmla="*/ 110871 w 269747"/>
                <a:gd name="connsiteY167" fmla="*/ 50673 h 252698"/>
                <a:gd name="connsiteX168" fmla="*/ 112014 w 269747"/>
                <a:gd name="connsiteY168" fmla="*/ 59627 h 252698"/>
                <a:gd name="connsiteX169" fmla="*/ 119253 w 269747"/>
                <a:gd name="connsiteY169" fmla="*/ 58674 h 252698"/>
                <a:gd name="connsiteX170" fmla="*/ 116491 w 269747"/>
                <a:gd name="connsiteY170" fmla="*/ 51816 h 252698"/>
                <a:gd name="connsiteX171" fmla="*/ 118110 w 269747"/>
                <a:gd name="connsiteY171" fmla="*/ 49721 h 252698"/>
                <a:gd name="connsiteX172" fmla="*/ 116014 w 269747"/>
                <a:gd name="connsiteY172" fmla="*/ 48196 h 252698"/>
                <a:gd name="connsiteX173" fmla="*/ 119443 w 269747"/>
                <a:gd name="connsiteY173" fmla="*/ 45910 h 252698"/>
                <a:gd name="connsiteX174" fmla="*/ 111538 w 269747"/>
                <a:gd name="connsiteY174" fmla="*/ 41529 h 252698"/>
                <a:gd name="connsiteX175" fmla="*/ 113347 w 269747"/>
                <a:gd name="connsiteY175" fmla="*/ 41338 h 252698"/>
                <a:gd name="connsiteX176" fmla="*/ 120491 w 269747"/>
                <a:gd name="connsiteY176" fmla="*/ 40291 h 252698"/>
                <a:gd name="connsiteX177" fmla="*/ 118205 w 269747"/>
                <a:gd name="connsiteY177" fmla="*/ 37052 h 252698"/>
                <a:gd name="connsiteX178" fmla="*/ 121063 w 269747"/>
                <a:gd name="connsiteY178" fmla="*/ 31242 h 252698"/>
                <a:gd name="connsiteX179" fmla="*/ 130588 w 269747"/>
                <a:gd name="connsiteY179" fmla="*/ 33528 h 252698"/>
                <a:gd name="connsiteX180" fmla="*/ 133636 w 269747"/>
                <a:gd name="connsiteY180" fmla="*/ 29527 h 252698"/>
                <a:gd name="connsiteX181" fmla="*/ 131635 w 269747"/>
                <a:gd name="connsiteY181" fmla="*/ 28004 h 252698"/>
                <a:gd name="connsiteX182" fmla="*/ 131159 w 269747"/>
                <a:gd name="connsiteY182" fmla="*/ 24384 h 252698"/>
                <a:gd name="connsiteX183" fmla="*/ 134779 w 269747"/>
                <a:gd name="connsiteY183" fmla="*/ 24003 h 252698"/>
                <a:gd name="connsiteX184" fmla="*/ 134588 w 269747"/>
                <a:gd name="connsiteY184" fmla="*/ 22193 h 252698"/>
                <a:gd name="connsiteX185" fmla="*/ 135636 w 269747"/>
                <a:gd name="connsiteY185" fmla="*/ 16573 h 252698"/>
                <a:gd name="connsiteX186" fmla="*/ 139255 w 269747"/>
                <a:gd name="connsiteY186" fmla="*/ 16097 h 252698"/>
                <a:gd name="connsiteX187" fmla="*/ 144113 w 269747"/>
                <a:gd name="connsiteY187" fmla="*/ 11811 h 252698"/>
                <a:gd name="connsiteX188" fmla="*/ 147923 w 269747"/>
                <a:gd name="connsiteY188" fmla="*/ 13144 h 252698"/>
                <a:gd name="connsiteX189" fmla="*/ 151924 w 269747"/>
                <a:gd name="connsiteY189" fmla="*/ 1714 h 252698"/>
                <a:gd name="connsiteX190" fmla="*/ 156210 w 269747"/>
                <a:gd name="connsiteY190" fmla="*/ 6572 h 252698"/>
                <a:gd name="connsiteX191" fmla="*/ 168783 w 269747"/>
                <a:gd name="connsiteY191" fmla="*/ 4953 h 252698"/>
                <a:gd name="connsiteX192" fmla="*/ 171545 w 269747"/>
                <a:gd name="connsiteY192" fmla="*/ 11811 h 252698"/>
                <a:gd name="connsiteX193" fmla="*/ 176974 w 269747"/>
                <a:gd name="connsiteY193" fmla="*/ 11144 h 252698"/>
                <a:gd name="connsiteX194" fmla="*/ 178784 w 269747"/>
                <a:gd name="connsiteY194" fmla="*/ 10858 h 252698"/>
                <a:gd name="connsiteX195" fmla="*/ 176498 w 269747"/>
                <a:gd name="connsiteY195" fmla="*/ 7525 h 252698"/>
                <a:gd name="connsiteX196" fmla="*/ 177832 w 269747"/>
                <a:gd name="connsiteY196" fmla="*/ 3715 h 252698"/>
                <a:gd name="connsiteX197" fmla="*/ 179546 w 269747"/>
                <a:gd name="connsiteY197" fmla="*/ 3524 h 252698"/>
                <a:gd name="connsiteX198" fmla="*/ 179070 w 269747"/>
                <a:gd name="connsiteY198" fmla="*/ 0 h 252698"/>
                <a:gd name="connsiteX199" fmla="*/ 191071 w 269747"/>
                <a:gd name="connsiteY199" fmla="*/ 7429 h 252698"/>
                <a:gd name="connsiteX200" fmla="*/ 196882 w 269747"/>
                <a:gd name="connsiteY200" fmla="*/ 10287 h 25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69747" h="252698">
                  <a:moveTo>
                    <a:pt x="196882" y="10287"/>
                  </a:moveTo>
                  <a:lnTo>
                    <a:pt x="185261" y="19050"/>
                  </a:lnTo>
                  <a:lnTo>
                    <a:pt x="174022" y="16954"/>
                  </a:lnTo>
                  <a:lnTo>
                    <a:pt x="174498" y="20479"/>
                  </a:lnTo>
                  <a:lnTo>
                    <a:pt x="167830" y="25051"/>
                  </a:lnTo>
                  <a:lnTo>
                    <a:pt x="170116" y="28384"/>
                  </a:lnTo>
                  <a:lnTo>
                    <a:pt x="173641" y="27908"/>
                  </a:lnTo>
                  <a:lnTo>
                    <a:pt x="178498" y="36290"/>
                  </a:lnTo>
                  <a:lnTo>
                    <a:pt x="185642" y="35338"/>
                  </a:lnTo>
                  <a:lnTo>
                    <a:pt x="192214" y="43529"/>
                  </a:lnTo>
                  <a:lnTo>
                    <a:pt x="197644" y="57340"/>
                  </a:lnTo>
                  <a:lnTo>
                    <a:pt x="192500" y="59817"/>
                  </a:lnTo>
                  <a:lnTo>
                    <a:pt x="191167" y="63627"/>
                  </a:lnTo>
                  <a:lnTo>
                    <a:pt x="206978" y="72390"/>
                  </a:lnTo>
                  <a:lnTo>
                    <a:pt x="214598" y="75057"/>
                  </a:lnTo>
                  <a:lnTo>
                    <a:pt x="215360" y="80391"/>
                  </a:lnTo>
                  <a:lnTo>
                    <a:pt x="218980" y="79915"/>
                  </a:lnTo>
                  <a:lnTo>
                    <a:pt x="220980" y="81439"/>
                  </a:lnTo>
                  <a:lnTo>
                    <a:pt x="213360" y="93345"/>
                  </a:lnTo>
                  <a:lnTo>
                    <a:pt x="217646" y="98203"/>
                  </a:lnTo>
                  <a:lnTo>
                    <a:pt x="229457" y="103918"/>
                  </a:lnTo>
                  <a:lnTo>
                    <a:pt x="233648" y="94297"/>
                  </a:lnTo>
                  <a:lnTo>
                    <a:pt x="250222" y="81248"/>
                  </a:lnTo>
                  <a:lnTo>
                    <a:pt x="252603" y="71819"/>
                  </a:lnTo>
                  <a:lnTo>
                    <a:pt x="256222" y="71342"/>
                  </a:lnTo>
                  <a:lnTo>
                    <a:pt x="257461" y="67532"/>
                  </a:lnTo>
                  <a:lnTo>
                    <a:pt x="266509" y="66389"/>
                  </a:lnTo>
                  <a:lnTo>
                    <a:pt x="269748" y="76771"/>
                  </a:lnTo>
                  <a:lnTo>
                    <a:pt x="263176" y="83058"/>
                  </a:lnTo>
                  <a:lnTo>
                    <a:pt x="258794" y="90964"/>
                  </a:lnTo>
                  <a:lnTo>
                    <a:pt x="261747" y="99631"/>
                  </a:lnTo>
                  <a:lnTo>
                    <a:pt x="258127" y="100108"/>
                  </a:lnTo>
                  <a:lnTo>
                    <a:pt x="262223" y="103156"/>
                  </a:lnTo>
                  <a:lnTo>
                    <a:pt x="262699" y="106775"/>
                  </a:lnTo>
                  <a:lnTo>
                    <a:pt x="255937" y="111252"/>
                  </a:lnTo>
                  <a:lnTo>
                    <a:pt x="256222" y="113062"/>
                  </a:lnTo>
                  <a:lnTo>
                    <a:pt x="262033" y="115919"/>
                  </a:lnTo>
                  <a:lnTo>
                    <a:pt x="260985" y="121444"/>
                  </a:lnTo>
                  <a:lnTo>
                    <a:pt x="262414" y="132207"/>
                  </a:lnTo>
                  <a:lnTo>
                    <a:pt x="262890" y="135731"/>
                  </a:lnTo>
                  <a:lnTo>
                    <a:pt x="261271" y="137731"/>
                  </a:lnTo>
                  <a:lnTo>
                    <a:pt x="257746" y="138208"/>
                  </a:lnTo>
                  <a:lnTo>
                    <a:pt x="252508" y="140684"/>
                  </a:lnTo>
                  <a:lnTo>
                    <a:pt x="254794" y="144018"/>
                  </a:lnTo>
                  <a:lnTo>
                    <a:pt x="240697" y="147733"/>
                  </a:lnTo>
                  <a:lnTo>
                    <a:pt x="241649" y="154877"/>
                  </a:lnTo>
                  <a:lnTo>
                    <a:pt x="240506" y="160496"/>
                  </a:lnTo>
                  <a:lnTo>
                    <a:pt x="250507" y="166402"/>
                  </a:lnTo>
                  <a:lnTo>
                    <a:pt x="244221" y="174498"/>
                  </a:lnTo>
                  <a:lnTo>
                    <a:pt x="246697" y="179546"/>
                  </a:lnTo>
                  <a:lnTo>
                    <a:pt x="244983" y="179832"/>
                  </a:lnTo>
                  <a:lnTo>
                    <a:pt x="246793" y="194024"/>
                  </a:lnTo>
                  <a:lnTo>
                    <a:pt x="251365" y="200692"/>
                  </a:lnTo>
                  <a:lnTo>
                    <a:pt x="258794" y="201549"/>
                  </a:lnTo>
                  <a:lnTo>
                    <a:pt x="259080" y="203359"/>
                  </a:lnTo>
                  <a:lnTo>
                    <a:pt x="255460" y="203835"/>
                  </a:lnTo>
                  <a:lnTo>
                    <a:pt x="255079" y="214789"/>
                  </a:lnTo>
                  <a:lnTo>
                    <a:pt x="256222" y="223647"/>
                  </a:lnTo>
                  <a:lnTo>
                    <a:pt x="247459" y="226600"/>
                  </a:lnTo>
                  <a:lnTo>
                    <a:pt x="245459" y="225076"/>
                  </a:lnTo>
                  <a:lnTo>
                    <a:pt x="238696" y="229553"/>
                  </a:lnTo>
                  <a:lnTo>
                    <a:pt x="234886" y="228314"/>
                  </a:lnTo>
                  <a:lnTo>
                    <a:pt x="232505" y="237649"/>
                  </a:lnTo>
                  <a:lnTo>
                    <a:pt x="228886" y="238125"/>
                  </a:lnTo>
                  <a:lnTo>
                    <a:pt x="229362" y="241745"/>
                  </a:lnTo>
                  <a:lnTo>
                    <a:pt x="225742" y="242125"/>
                  </a:lnTo>
                  <a:lnTo>
                    <a:pt x="226028" y="243935"/>
                  </a:lnTo>
                  <a:lnTo>
                    <a:pt x="218599" y="243078"/>
                  </a:lnTo>
                  <a:lnTo>
                    <a:pt x="213169" y="243840"/>
                  </a:lnTo>
                  <a:lnTo>
                    <a:pt x="209169" y="240792"/>
                  </a:lnTo>
                  <a:lnTo>
                    <a:pt x="192500" y="239363"/>
                  </a:lnTo>
                  <a:lnTo>
                    <a:pt x="189166" y="241554"/>
                  </a:lnTo>
                  <a:lnTo>
                    <a:pt x="186023" y="245650"/>
                  </a:lnTo>
                  <a:lnTo>
                    <a:pt x="186976" y="252698"/>
                  </a:lnTo>
                  <a:lnTo>
                    <a:pt x="183166" y="251460"/>
                  </a:lnTo>
                  <a:lnTo>
                    <a:pt x="180689" y="246316"/>
                  </a:lnTo>
                  <a:lnTo>
                    <a:pt x="182118" y="229838"/>
                  </a:lnTo>
                  <a:lnTo>
                    <a:pt x="189262" y="228886"/>
                  </a:lnTo>
                  <a:lnTo>
                    <a:pt x="188309" y="221742"/>
                  </a:lnTo>
                  <a:lnTo>
                    <a:pt x="195548" y="220789"/>
                  </a:lnTo>
                  <a:lnTo>
                    <a:pt x="192595" y="212122"/>
                  </a:lnTo>
                  <a:lnTo>
                    <a:pt x="193167" y="202978"/>
                  </a:lnTo>
                  <a:lnTo>
                    <a:pt x="187833" y="203740"/>
                  </a:lnTo>
                  <a:lnTo>
                    <a:pt x="185642" y="214884"/>
                  </a:lnTo>
                  <a:lnTo>
                    <a:pt x="169164" y="215170"/>
                  </a:lnTo>
                  <a:lnTo>
                    <a:pt x="163354" y="212407"/>
                  </a:lnTo>
                  <a:lnTo>
                    <a:pt x="158210" y="214884"/>
                  </a:lnTo>
                  <a:lnTo>
                    <a:pt x="156686" y="216884"/>
                  </a:lnTo>
                  <a:lnTo>
                    <a:pt x="156876" y="218694"/>
                  </a:lnTo>
                  <a:lnTo>
                    <a:pt x="149638" y="219646"/>
                  </a:lnTo>
                  <a:lnTo>
                    <a:pt x="150495" y="212217"/>
                  </a:lnTo>
                  <a:lnTo>
                    <a:pt x="153829" y="195453"/>
                  </a:lnTo>
                  <a:lnTo>
                    <a:pt x="150019" y="194215"/>
                  </a:lnTo>
                  <a:lnTo>
                    <a:pt x="149733" y="192405"/>
                  </a:lnTo>
                  <a:lnTo>
                    <a:pt x="147733" y="190881"/>
                  </a:lnTo>
                  <a:lnTo>
                    <a:pt x="152590" y="186595"/>
                  </a:lnTo>
                  <a:lnTo>
                    <a:pt x="150590" y="185071"/>
                  </a:lnTo>
                  <a:lnTo>
                    <a:pt x="139541" y="184690"/>
                  </a:lnTo>
                  <a:lnTo>
                    <a:pt x="137541" y="183166"/>
                  </a:lnTo>
                  <a:lnTo>
                    <a:pt x="134874" y="190786"/>
                  </a:lnTo>
                  <a:lnTo>
                    <a:pt x="118967" y="194691"/>
                  </a:lnTo>
                  <a:lnTo>
                    <a:pt x="116967" y="193167"/>
                  </a:lnTo>
                  <a:lnTo>
                    <a:pt x="115062" y="178879"/>
                  </a:lnTo>
                  <a:lnTo>
                    <a:pt x="109156" y="176022"/>
                  </a:lnTo>
                  <a:lnTo>
                    <a:pt x="110776" y="174022"/>
                  </a:lnTo>
                  <a:lnTo>
                    <a:pt x="101346" y="171640"/>
                  </a:lnTo>
                  <a:lnTo>
                    <a:pt x="94583" y="176117"/>
                  </a:lnTo>
                  <a:lnTo>
                    <a:pt x="82867" y="170402"/>
                  </a:lnTo>
                  <a:lnTo>
                    <a:pt x="83725" y="163068"/>
                  </a:lnTo>
                  <a:lnTo>
                    <a:pt x="62579" y="154972"/>
                  </a:lnTo>
                  <a:lnTo>
                    <a:pt x="62103" y="151447"/>
                  </a:lnTo>
                  <a:lnTo>
                    <a:pt x="58388" y="137446"/>
                  </a:lnTo>
                  <a:lnTo>
                    <a:pt x="54769" y="137922"/>
                  </a:lnTo>
                  <a:lnTo>
                    <a:pt x="48673" y="133255"/>
                  </a:lnTo>
                  <a:lnTo>
                    <a:pt x="43529" y="135731"/>
                  </a:lnTo>
                  <a:lnTo>
                    <a:pt x="42672" y="143161"/>
                  </a:lnTo>
                  <a:lnTo>
                    <a:pt x="38862" y="141827"/>
                  </a:lnTo>
                  <a:lnTo>
                    <a:pt x="31718" y="142780"/>
                  </a:lnTo>
                  <a:lnTo>
                    <a:pt x="26098" y="141732"/>
                  </a:lnTo>
                  <a:lnTo>
                    <a:pt x="22860" y="131254"/>
                  </a:lnTo>
                  <a:lnTo>
                    <a:pt x="16764" y="126587"/>
                  </a:lnTo>
                  <a:lnTo>
                    <a:pt x="17621" y="119253"/>
                  </a:lnTo>
                  <a:lnTo>
                    <a:pt x="11716" y="116396"/>
                  </a:lnTo>
                  <a:lnTo>
                    <a:pt x="8191" y="116872"/>
                  </a:lnTo>
                  <a:lnTo>
                    <a:pt x="5620" y="111728"/>
                  </a:lnTo>
                  <a:lnTo>
                    <a:pt x="0" y="110680"/>
                  </a:lnTo>
                  <a:lnTo>
                    <a:pt x="1619" y="108680"/>
                  </a:lnTo>
                  <a:lnTo>
                    <a:pt x="7334" y="97060"/>
                  </a:lnTo>
                  <a:lnTo>
                    <a:pt x="8953" y="94964"/>
                  </a:lnTo>
                  <a:lnTo>
                    <a:pt x="6382" y="89916"/>
                  </a:lnTo>
                  <a:lnTo>
                    <a:pt x="11620" y="87439"/>
                  </a:lnTo>
                  <a:lnTo>
                    <a:pt x="5715" y="84582"/>
                  </a:lnTo>
                  <a:lnTo>
                    <a:pt x="7525" y="84296"/>
                  </a:lnTo>
                  <a:lnTo>
                    <a:pt x="12859" y="83629"/>
                  </a:lnTo>
                  <a:lnTo>
                    <a:pt x="16859" y="72199"/>
                  </a:lnTo>
                  <a:lnTo>
                    <a:pt x="22860" y="62294"/>
                  </a:lnTo>
                  <a:lnTo>
                    <a:pt x="17431" y="63055"/>
                  </a:lnTo>
                  <a:lnTo>
                    <a:pt x="17240" y="61246"/>
                  </a:lnTo>
                  <a:lnTo>
                    <a:pt x="22384" y="58769"/>
                  </a:lnTo>
                  <a:lnTo>
                    <a:pt x="15621" y="48768"/>
                  </a:lnTo>
                  <a:lnTo>
                    <a:pt x="17145" y="46768"/>
                  </a:lnTo>
                  <a:lnTo>
                    <a:pt x="16669" y="43243"/>
                  </a:lnTo>
                  <a:lnTo>
                    <a:pt x="20002" y="40958"/>
                  </a:lnTo>
                  <a:lnTo>
                    <a:pt x="19336" y="35623"/>
                  </a:lnTo>
                  <a:lnTo>
                    <a:pt x="25336" y="25717"/>
                  </a:lnTo>
                  <a:lnTo>
                    <a:pt x="30004" y="19717"/>
                  </a:lnTo>
                  <a:lnTo>
                    <a:pt x="40195" y="27432"/>
                  </a:lnTo>
                  <a:lnTo>
                    <a:pt x="45529" y="26670"/>
                  </a:lnTo>
                  <a:lnTo>
                    <a:pt x="43529" y="25146"/>
                  </a:lnTo>
                  <a:lnTo>
                    <a:pt x="50959" y="26003"/>
                  </a:lnTo>
                  <a:lnTo>
                    <a:pt x="53721" y="32861"/>
                  </a:lnTo>
                  <a:lnTo>
                    <a:pt x="55721" y="34385"/>
                  </a:lnTo>
                  <a:lnTo>
                    <a:pt x="57055" y="30671"/>
                  </a:lnTo>
                  <a:lnTo>
                    <a:pt x="71723" y="44958"/>
                  </a:lnTo>
                  <a:lnTo>
                    <a:pt x="65532" y="53054"/>
                  </a:lnTo>
                  <a:lnTo>
                    <a:pt x="72295" y="63055"/>
                  </a:lnTo>
                  <a:lnTo>
                    <a:pt x="80200" y="67437"/>
                  </a:lnTo>
                  <a:lnTo>
                    <a:pt x="78867" y="71247"/>
                  </a:lnTo>
                  <a:lnTo>
                    <a:pt x="90106" y="73438"/>
                  </a:lnTo>
                  <a:lnTo>
                    <a:pt x="95536" y="72676"/>
                  </a:lnTo>
                  <a:lnTo>
                    <a:pt x="90488" y="62484"/>
                  </a:lnTo>
                  <a:lnTo>
                    <a:pt x="90297" y="60674"/>
                  </a:lnTo>
                  <a:lnTo>
                    <a:pt x="93440" y="56579"/>
                  </a:lnTo>
                  <a:lnTo>
                    <a:pt x="96774" y="54388"/>
                  </a:lnTo>
                  <a:lnTo>
                    <a:pt x="101251" y="61055"/>
                  </a:lnTo>
                  <a:lnTo>
                    <a:pt x="102394" y="55436"/>
                  </a:lnTo>
                  <a:lnTo>
                    <a:pt x="108871" y="49149"/>
                  </a:lnTo>
                  <a:lnTo>
                    <a:pt x="110871" y="50673"/>
                  </a:lnTo>
                  <a:lnTo>
                    <a:pt x="112014" y="59627"/>
                  </a:lnTo>
                  <a:lnTo>
                    <a:pt x="119253" y="58674"/>
                  </a:lnTo>
                  <a:lnTo>
                    <a:pt x="116491" y="51816"/>
                  </a:lnTo>
                  <a:lnTo>
                    <a:pt x="118110" y="49721"/>
                  </a:lnTo>
                  <a:lnTo>
                    <a:pt x="116014" y="48196"/>
                  </a:lnTo>
                  <a:lnTo>
                    <a:pt x="119443" y="45910"/>
                  </a:lnTo>
                  <a:lnTo>
                    <a:pt x="111538" y="41529"/>
                  </a:lnTo>
                  <a:lnTo>
                    <a:pt x="113347" y="41338"/>
                  </a:lnTo>
                  <a:lnTo>
                    <a:pt x="120491" y="40291"/>
                  </a:lnTo>
                  <a:lnTo>
                    <a:pt x="118205" y="37052"/>
                  </a:lnTo>
                  <a:lnTo>
                    <a:pt x="121063" y="31242"/>
                  </a:lnTo>
                  <a:lnTo>
                    <a:pt x="130588" y="33528"/>
                  </a:lnTo>
                  <a:lnTo>
                    <a:pt x="133636" y="29527"/>
                  </a:lnTo>
                  <a:lnTo>
                    <a:pt x="131635" y="28004"/>
                  </a:lnTo>
                  <a:lnTo>
                    <a:pt x="131159" y="24384"/>
                  </a:lnTo>
                  <a:lnTo>
                    <a:pt x="134779" y="24003"/>
                  </a:lnTo>
                  <a:lnTo>
                    <a:pt x="134588" y="22193"/>
                  </a:lnTo>
                  <a:lnTo>
                    <a:pt x="135636" y="16573"/>
                  </a:lnTo>
                  <a:lnTo>
                    <a:pt x="139255" y="16097"/>
                  </a:lnTo>
                  <a:lnTo>
                    <a:pt x="144113" y="11811"/>
                  </a:lnTo>
                  <a:lnTo>
                    <a:pt x="147923" y="13144"/>
                  </a:lnTo>
                  <a:lnTo>
                    <a:pt x="151924" y="1714"/>
                  </a:lnTo>
                  <a:lnTo>
                    <a:pt x="156210" y="6572"/>
                  </a:lnTo>
                  <a:lnTo>
                    <a:pt x="168783" y="4953"/>
                  </a:lnTo>
                  <a:lnTo>
                    <a:pt x="171545" y="11811"/>
                  </a:lnTo>
                  <a:lnTo>
                    <a:pt x="176974" y="11144"/>
                  </a:lnTo>
                  <a:lnTo>
                    <a:pt x="178784" y="10858"/>
                  </a:lnTo>
                  <a:lnTo>
                    <a:pt x="176498" y="7525"/>
                  </a:lnTo>
                  <a:lnTo>
                    <a:pt x="177832" y="3715"/>
                  </a:lnTo>
                  <a:lnTo>
                    <a:pt x="179546" y="3524"/>
                  </a:lnTo>
                  <a:lnTo>
                    <a:pt x="179070" y="0"/>
                  </a:lnTo>
                  <a:lnTo>
                    <a:pt x="191071" y="7429"/>
                  </a:lnTo>
                  <a:lnTo>
                    <a:pt x="196882" y="1028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" name="Volný tvar: obrazec 55">
              <a:extLst>
                <a:ext uri="{FF2B5EF4-FFF2-40B4-BE49-F238E27FC236}">
                  <a16:creationId xmlns:a16="http://schemas.microsoft.com/office/drawing/2014/main" id="{FC5A1216-FCFC-6373-045F-6EC1091F2D6A}"/>
                </a:ext>
              </a:extLst>
            </p:cNvPr>
            <p:cNvSpPr/>
            <p:nvPr userDrawn="1"/>
          </p:nvSpPr>
          <p:spPr>
            <a:xfrm>
              <a:off x="6152149" y="4371974"/>
              <a:ext cx="853154" cy="506729"/>
            </a:xfrm>
            <a:custGeom>
              <a:avLst/>
              <a:gdLst>
                <a:gd name="connsiteX0" fmla="*/ 842486 w 853154"/>
                <a:gd name="connsiteY0" fmla="*/ 133636 h 506729"/>
                <a:gd name="connsiteX1" fmla="*/ 834390 w 853154"/>
                <a:gd name="connsiteY1" fmla="*/ 141922 h 506729"/>
                <a:gd name="connsiteX2" fmla="*/ 848201 w 853154"/>
                <a:gd name="connsiteY2" fmla="*/ 149162 h 506729"/>
                <a:gd name="connsiteX3" fmla="*/ 845344 w 853154"/>
                <a:gd name="connsiteY3" fmla="*/ 154972 h 506729"/>
                <a:gd name="connsiteX4" fmla="*/ 853154 w 853154"/>
                <a:gd name="connsiteY4" fmla="*/ 159448 h 506729"/>
                <a:gd name="connsiteX5" fmla="*/ 847154 w 853154"/>
                <a:gd name="connsiteY5" fmla="*/ 169259 h 506729"/>
                <a:gd name="connsiteX6" fmla="*/ 842010 w 853154"/>
                <a:gd name="connsiteY6" fmla="*/ 171736 h 506729"/>
                <a:gd name="connsiteX7" fmla="*/ 842486 w 853154"/>
                <a:gd name="connsiteY7" fmla="*/ 175355 h 506729"/>
                <a:gd name="connsiteX8" fmla="*/ 829913 w 853154"/>
                <a:gd name="connsiteY8" fmla="*/ 176974 h 506729"/>
                <a:gd name="connsiteX9" fmla="*/ 832961 w 853154"/>
                <a:gd name="connsiteY9" fmla="*/ 185642 h 506729"/>
                <a:gd name="connsiteX10" fmla="*/ 842391 w 853154"/>
                <a:gd name="connsiteY10" fmla="*/ 188023 h 506729"/>
                <a:gd name="connsiteX11" fmla="*/ 833247 w 853154"/>
                <a:gd name="connsiteY11" fmla="*/ 201930 h 506729"/>
                <a:gd name="connsiteX12" fmla="*/ 827151 w 853154"/>
                <a:gd name="connsiteY12" fmla="*/ 197263 h 506729"/>
                <a:gd name="connsiteX13" fmla="*/ 819531 w 853154"/>
                <a:gd name="connsiteY13" fmla="*/ 209169 h 506729"/>
                <a:gd name="connsiteX14" fmla="*/ 815816 w 853154"/>
                <a:gd name="connsiteY14" fmla="*/ 222409 h 506729"/>
                <a:gd name="connsiteX15" fmla="*/ 838581 w 853154"/>
                <a:gd name="connsiteY15" fmla="*/ 228409 h 506729"/>
                <a:gd name="connsiteX16" fmla="*/ 842867 w 853154"/>
                <a:gd name="connsiteY16" fmla="*/ 233267 h 506729"/>
                <a:gd name="connsiteX17" fmla="*/ 848963 w 853154"/>
                <a:gd name="connsiteY17" fmla="*/ 237934 h 506729"/>
                <a:gd name="connsiteX18" fmla="*/ 850202 w 853154"/>
                <a:gd name="connsiteY18" fmla="*/ 261366 h 506729"/>
                <a:gd name="connsiteX19" fmla="*/ 828008 w 853154"/>
                <a:gd name="connsiteY19" fmla="*/ 273367 h 506729"/>
                <a:gd name="connsiteX20" fmla="*/ 822008 w 853154"/>
                <a:gd name="connsiteY20" fmla="*/ 283178 h 506729"/>
                <a:gd name="connsiteX21" fmla="*/ 813149 w 853154"/>
                <a:gd name="connsiteY21" fmla="*/ 298894 h 506729"/>
                <a:gd name="connsiteX22" fmla="*/ 819245 w 853154"/>
                <a:gd name="connsiteY22" fmla="*/ 303466 h 506729"/>
                <a:gd name="connsiteX23" fmla="*/ 813911 w 853154"/>
                <a:gd name="connsiteY23" fmla="*/ 318706 h 506729"/>
                <a:gd name="connsiteX24" fmla="*/ 810101 w 853154"/>
                <a:gd name="connsiteY24" fmla="*/ 317373 h 506729"/>
                <a:gd name="connsiteX25" fmla="*/ 812673 w 853154"/>
                <a:gd name="connsiteY25" fmla="*/ 322516 h 506729"/>
                <a:gd name="connsiteX26" fmla="*/ 805339 w 853154"/>
                <a:gd name="connsiteY26" fmla="*/ 336137 h 506729"/>
                <a:gd name="connsiteX27" fmla="*/ 802196 w 853154"/>
                <a:gd name="connsiteY27" fmla="*/ 340233 h 506729"/>
                <a:gd name="connsiteX28" fmla="*/ 806291 w 853154"/>
                <a:gd name="connsiteY28" fmla="*/ 343281 h 506729"/>
                <a:gd name="connsiteX29" fmla="*/ 812006 w 853154"/>
                <a:gd name="connsiteY29" fmla="*/ 358807 h 506729"/>
                <a:gd name="connsiteX30" fmla="*/ 811339 w 853154"/>
                <a:gd name="connsiteY30" fmla="*/ 367951 h 506729"/>
                <a:gd name="connsiteX31" fmla="*/ 808672 w 853154"/>
                <a:gd name="connsiteY31" fmla="*/ 375571 h 506729"/>
                <a:gd name="connsiteX32" fmla="*/ 809149 w 853154"/>
                <a:gd name="connsiteY32" fmla="*/ 379190 h 506729"/>
                <a:gd name="connsiteX33" fmla="*/ 826008 w 853154"/>
                <a:gd name="connsiteY33" fmla="*/ 382333 h 506729"/>
                <a:gd name="connsiteX34" fmla="*/ 837724 w 853154"/>
                <a:gd name="connsiteY34" fmla="*/ 388048 h 506729"/>
                <a:gd name="connsiteX35" fmla="*/ 842105 w 853154"/>
                <a:gd name="connsiteY35" fmla="*/ 392906 h 506729"/>
                <a:gd name="connsiteX36" fmla="*/ 838676 w 853154"/>
                <a:gd name="connsiteY36" fmla="*/ 395192 h 506729"/>
                <a:gd name="connsiteX37" fmla="*/ 840677 w 853154"/>
                <a:gd name="connsiteY37" fmla="*/ 396716 h 506729"/>
                <a:gd name="connsiteX38" fmla="*/ 840962 w 853154"/>
                <a:gd name="connsiteY38" fmla="*/ 398526 h 506729"/>
                <a:gd name="connsiteX39" fmla="*/ 830866 w 853154"/>
                <a:gd name="connsiteY39" fmla="*/ 405289 h 506729"/>
                <a:gd name="connsiteX40" fmla="*/ 828008 w 853154"/>
                <a:gd name="connsiteY40" fmla="*/ 411099 h 506729"/>
                <a:gd name="connsiteX41" fmla="*/ 829151 w 853154"/>
                <a:gd name="connsiteY41" fmla="*/ 420052 h 506729"/>
                <a:gd name="connsiteX42" fmla="*/ 821436 w 853154"/>
                <a:gd name="connsiteY42" fmla="*/ 430149 h 506729"/>
                <a:gd name="connsiteX43" fmla="*/ 817150 w 853154"/>
                <a:gd name="connsiteY43" fmla="*/ 439769 h 506729"/>
                <a:gd name="connsiteX44" fmla="*/ 817436 w 853154"/>
                <a:gd name="connsiteY44" fmla="*/ 441579 h 506729"/>
                <a:gd name="connsiteX45" fmla="*/ 821246 w 853154"/>
                <a:gd name="connsiteY45" fmla="*/ 442817 h 506729"/>
                <a:gd name="connsiteX46" fmla="*/ 818579 w 853154"/>
                <a:gd name="connsiteY46" fmla="*/ 450437 h 506729"/>
                <a:gd name="connsiteX47" fmla="*/ 813911 w 853154"/>
                <a:gd name="connsiteY47" fmla="*/ 456533 h 506729"/>
                <a:gd name="connsiteX48" fmla="*/ 805148 w 853154"/>
                <a:gd name="connsiteY48" fmla="*/ 459486 h 506729"/>
                <a:gd name="connsiteX49" fmla="*/ 799147 w 853154"/>
                <a:gd name="connsiteY49" fmla="*/ 469297 h 506729"/>
                <a:gd name="connsiteX50" fmla="*/ 798100 w 853154"/>
                <a:gd name="connsiteY50" fmla="*/ 474916 h 506729"/>
                <a:gd name="connsiteX51" fmla="*/ 796290 w 853154"/>
                <a:gd name="connsiteY51" fmla="*/ 475107 h 506729"/>
                <a:gd name="connsiteX52" fmla="*/ 794099 w 853154"/>
                <a:gd name="connsiteY52" fmla="*/ 486346 h 506729"/>
                <a:gd name="connsiteX53" fmla="*/ 790766 w 853154"/>
                <a:gd name="connsiteY53" fmla="*/ 488632 h 506729"/>
                <a:gd name="connsiteX54" fmla="*/ 788670 w 853154"/>
                <a:gd name="connsiteY54" fmla="*/ 487013 h 506729"/>
                <a:gd name="connsiteX55" fmla="*/ 780383 w 853154"/>
                <a:gd name="connsiteY55" fmla="*/ 493585 h 506729"/>
                <a:gd name="connsiteX56" fmla="*/ 778193 w 853154"/>
                <a:gd name="connsiteY56" fmla="*/ 490252 h 506729"/>
                <a:gd name="connsiteX57" fmla="*/ 776383 w 853154"/>
                <a:gd name="connsiteY57" fmla="*/ 490538 h 506729"/>
                <a:gd name="connsiteX58" fmla="*/ 775049 w 853154"/>
                <a:gd name="connsiteY58" fmla="*/ 494252 h 506729"/>
                <a:gd name="connsiteX59" fmla="*/ 773525 w 853154"/>
                <a:gd name="connsiteY59" fmla="*/ 496348 h 506729"/>
                <a:gd name="connsiteX60" fmla="*/ 770572 w 853154"/>
                <a:gd name="connsiteY60" fmla="*/ 502063 h 506729"/>
                <a:gd name="connsiteX61" fmla="*/ 769048 w 853154"/>
                <a:gd name="connsiteY61" fmla="*/ 504158 h 506729"/>
                <a:gd name="connsiteX62" fmla="*/ 765429 w 853154"/>
                <a:gd name="connsiteY62" fmla="*/ 504634 h 506729"/>
                <a:gd name="connsiteX63" fmla="*/ 765238 w 853154"/>
                <a:gd name="connsiteY63" fmla="*/ 502825 h 506729"/>
                <a:gd name="connsiteX64" fmla="*/ 749332 w 853154"/>
                <a:gd name="connsiteY64" fmla="*/ 506730 h 506729"/>
                <a:gd name="connsiteX65" fmla="*/ 748760 w 853154"/>
                <a:gd name="connsiteY65" fmla="*/ 503206 h 506729"/>
                <a:gd name="connsiteX66" fmla="*/ 747046 w 853154"/>
                <a:gd name="connsiteY66" fmla="*/ 503396 h 506729"/>
                <a:gd name="connsiteX67" fmla="*/ 742664 w 853154"/>
                <a:gd name="connsiteY67" fmla="*/ 498538 h 506729"/>
                <a:gd name="connsiteX68" fmla="*/ 747617 w 853154"/>
                <a:gd name="connsiteY68" fmla="*/ 494252 h 506729"/>
                <a:gd name="connsiteX69" fmla="*/ 745331 w 853154"/>
                <a:gd name="connsiteY69" fmla="*/ 490918 h 506729"/>
                <a:gd name="connsiteX70" fmla="*/ 741331 w 853154"/>
                <a:gd name="connsiteY70" fmla="*/ 487871 h 506729"/>
                <a:gd name="connsiteX71" fmla="*/ 736187 w 853154"/>
                <a:gd name="connsiteY71" fmla="*/ 490347 h 506729"/>
                <a:gd name="connsiteX72" fmla="*/ 733139 w 853154"/>
                <a:gd name="connsiteY72" fmla="*/ 481679 h 506729"/>
                <a:gd name="connsiteX73" fmla="*/ 733901 w 853154"/>
                <a:gd name="connsiteY73" fmla="*/ 487013 h 506729"/>
                <a:gd name="connsiteX74" fmla="*/ 730568 w 853154"/>
                <a:gd name="connsiteY74" fmla="*/ 489299 h 506729"/>
                <a:gd name="connsiteX75" fmla="*/ 729901 w 853154"/>
                <a:gd name="connsiteY75" fmla="*/ 498443 h 506729"/>
                <a:gd name="connsiteX76" fmla="*/ 723138 w 853154"/>
                <a:gd name="connsiteY76" fmla="*/ 502920 h 506729"/>
                <a:gd name="connsiteX77" fmla="*/ 706374 w 853154"/>
                <a:gd name="connsiteY77" fmla="*/ 499777 h 506729"/>
                <a:gd name="connsiteX78" fmla="*/ 696182 w 853154"/>
                <a:gd name="connsiteY78" fmla="*/ 492062 h 506729"/>
                <a:gd name="connsiteX79" fmla="*/ 690753 w 853154"/>
                <a:gd name="connsiteY79" fmla="*/ 492728 h 506729"/>
                <a:gd name="connsiteX80" fmla="*/ 673894 w 853154"/>
                <a:gd name="connsiteY80" fmla="*/ 489490 h 506729"/>
                <a:gd name="connsiteX81" fmla="*/ 663321 w 853154"/>
                <a:gd name="connsiteY81" fmla="*/ 492728 h 506729"/>
                <a:gd name="connsiteX82" fmla="*/ 659987 w 853154"/>
                <a:gd name="connsiteY82" fmla="*/ 495014 h 506729"/>
                <a:gd name="connsiteX83" fmla="*/ 658178 w 853154"/>
                <a:gd name="connsiteY83" fmla="*/ 495205 h 506729"/>
                <a:gd name="connsiteX84" fmla="*/ 646938 w 853154"/>
                <a:gd name="connsiteY84" fmla="*/ 493109 h 506729"/>
                <a:gd name="connsiteX85" fmla="*/ 598837 w 853154"/>
                <a:gd name="connsiteY85" fmla="*/ 488537 h 506729"/>
                <a:gd name="connsiteX86" fmla="*/ 561499 w 853154"/>
                <a:gd name="connsiteY86" fmla="*/ 482632 h 506729"/>
                <a:gd name="connsiteX87" fmla="*/ 560165 w 853154"/>
                <a:gd name="connsiteY87" fmla="*/ 486442 h 506729"/>
                <a:gd name="connsiteX88" fmla="*/ 556831 w 853154"/>
                <a:gd name="connsiteY88" fmla="*/ 488728 h 506729"/>
                <a:gd name="connsiteX89" fmla="*/ 554831 w 853154"/>
                <a:gd name="connsiteY89" fmla="*/ 487204 h 506729"/>
                <a:gd name="connsiteX90" fmla="*/ 549212 w 853154"/>
                <a:gd name="connsiteY90" fmla="*/ 486061 h 506729"/>
                <a:gd name="connsiteX91" fmla="*/ 547783 w 853154"/>
                <a:gd name="connsiteY91" fmla="*/ 489871 h 506729"/>
                <a:gd name="connsiteX92" fmla="*/ 530923 w 853154"/>
                <a:gd name="connsiteY92" fmla="*/ 486727 h 506729"/>
                <a:gd name="connsiteX93" fmla="*/ 528733 w 853154"/>
                <a:gd name="connsiteY93" fmla="*/ 483394 h 506729"/>
                <a:gd name="connsiteX94" fmla="*/ 525113 w 853154"/>
                <a:gd name="connsiteY94" fmla="*/ 483870 h 506729"/>
                <a:gd name="connsiteX95" fmla="*/ 523780 w 853154"/>
                <a:gd name="connsiteY95" fmla="*/ 487680 h 506729"/>
                <a:gd name="connsiteX96" fmla="*/ 520160 w 853154"/>
                <a:gd name="connsiteY96" fmla="*/ 488156 h 506729"/>
                <a:gd name="connsiteX97" fmla="*/ 511016 w 853154"/>
                <a:gd name="connsiteY97" fmla="*/ 487489 h 506729"/>
                <a:gd name="connsiteX98" fmla="*/ 495681 w 853154"/>
                <a:gd name="connsiteY98" fmla="*/ 482251 h 506729"/>
                <a:gd name="connsiteX99" fmla="*/ 481965 w 853154"/>
                <a:gd name="connsiteY99" fmla="*/ 475012 h 506729"/>
                <a:gd name="connsiteX100" fmla="*/ 466154 w 853154"/>
                <a:gd name="connsiteY100" fmla="*/ 466249 h 506729"/>
                <a:gd name="connsiteX101" fmla="*/ 415385 w 853154"/>
                <a:gd name="connsiteY101" fmla="*/ 442150 h 506729"/>
                <a:gd name="connsiteX102" fmla="*/ 410623 w 853154"/>
                <a:gd name="connsiteY102" fmla="*/ 433673 h 506729"/>
                <a:gd name="connsiteX103" fmla="*/ 390335 w 853154"/>
                <a:gd name="connsiteY103" fmla="*/ 418243 h 506729"/>
                <a:gd name="connsiteX104" fmla="*/ 384715 w 853154"/>
                <a:gd name="connsiteY104" fmla="*/ 417195 h 506729"/>
                <a:gd name="connsiteX105" fmla="*/ 376333 w 853154"/>
                <a:gd name="connsiteY105" fmla="*/ 409289 h 506729"/>
                <a:gd name="connsiteX106" fmla="*/ 376523 w 853154"/>
                <a:gd name="connsiteY106" fmla="*/ 396526 h 506729"/>
                <a:gd name="connsiteX107" fmla="*/ 382524 w 853154"/>
                <a:gd name="connsiteY107" fmla="*/ 386620 h 506729"/>
                <a:gd name="connsiteX108" fmla="*/ 382048 w 853154"/>
                <a:gd name="connsiteY108" fmla="*/ 383096 h 506729"/>
                <a:gd name="connsiteX109" fmla="*/ 371285 w 853154"/>
                <a:gd name="connsiteY109" fmla="*/ 384524 h 506729"/>
                <a:gd name="connsiteX110" fmla="*/ 372332 w 853154"/>
                <a:gd name="connsiteY110" fmla="*/ 379000 h 506729"/>
                <a:gd name="connsiteX111" fmla="*/ 370332 w 853154"/>
                <a:gd name="connsiteY111" fmla="*/ 377380 h 506729"/>
                <a:gd name="connsiteX112" fmla="*/ 366903 w 853154"/>
                <a:gd name="connsiteY112" fmla="*/ 379666 h 506729"/>
                <a:gd name="connsiteX113" fmla="*/ 367855 w 853154"/>
                <a:gd name="connsiteY113" fmla="*/ 386810 h 506729"/>
                <a:gd name="connsiteX114" fmla="*/ 366522 w 853154"/>
                <a:gd name="connsiteY114" fmla="*/ 390620 h 506729"/>
                <a:gd name="connsiteX115" fmla="*/ 360902 w 853154"/>
                <a:gd name="connsiteY115" fmla="*/ 389477 h 506729"/>
                <a:gd name="connsiteX116" fmla="*/ 354806 w 853154"/>
                <a:gd name="connsiteY116" fmla="*/ 384905 h 506729"/>
                <a:gd name="connsiteX117" fmla="*/ 350806 w 853154"/>
                <a:gd name="connsiteY117" fmla="*/ 381857 h 506729"/>
                <a:gd name="connsiteX118" fmla="*/ 356330 w 853154"/>
                <a:gd name="connsiteY118" fmla="*/ 368332 h 506729"/>
                <a:gd name="connsiteX119" fmla="*/ 348901 w 853154"/>
                <a:gd name="connsiteY119" fmla="*/ 367570 h 506729"/>
                <a:gd name="connsiteX120" fmla="*/ 344614 w 853154"/>
                <a:gd name="connsiteY120" fmla="*/ 362712 h 506729"/>
                <a:gd name="connsiteX121" fmla="*/ 336042 w 853154"/>
                <a:gd name="connsiteY121" fmla="*/ 367474 h 506729"/>
                <a:gd name="connsiteX122" fmla="*/ 323469 w 853154"/>
                <a:gd name="connsiteY122" fmla="*/ 369094 h 506729"/>
                <a:gd name="connsiteX123" fmla="*/ 320993 w 853154"/>
                <a:gd name="connsiteY123" fmla="*/ 364046 h 506729"/>
                <a:gd name="connsiteX124" fmla="*/ 321850 w 853154"/>
                <a:gd name="connsiteY124" fmla="*/ 356616 h 506729"/>
                <a:gd name="connsiteX125" fmla="*/ 323660 w 853154"/>
                <a:gd name="connsiteY125" fmla="*/ 356330 h 506729"/>
                <a:gd name="connsiteX126" fmla="*/ 326136 w 853154"/>
                <a:gd name="connsiteY126" fmla="*/ 361474 h 506729"/>
                <a:gd name="connsiteX127" fmla="*/ 329946 w 853154"/>
                <a:gd name="connsiteY127" fmla="*/ 362807 h 506729"/>
                <a:gd name="connsiteX128" fmla="*/ 333566 w 853154"/>
                <a:gd name="connsiteY128" fmla="*/ 362331 h 506729"/>
                <a:gd name="connsiteX129" fmla="*/ 333089 w 853154"/>
                <a:gd name="connsiteY129" fmla="*/ 358807 h 506729"/>
                <a:gd name="connsiteX130" fmla="*/ 324517 w 853154"/>
                <a:gd name="connsiteY130" fmla="*/ 348996 h 506729"/>
                <a:gd name="connsiteX131" fmla="*/ 318516 w 853154"/>
                <a:gd name="connsiteY131" fmla="*/ 358902 h 506729"/>
                <a:gd name="connsiteX132" fmla="*/ 314706 w 853154"/>
                <a:gd name="connsiteY132" fmla="*/ 357568 h 506729"/>
                <a:gd name="connsiteX133" fmla="*/ 310420 w 853154"/>
                <a:gd name="connsiteY133" fmla="*/ 352711 h 506729"/>
                <a:gd name="connsiteX134" fmla="*/ 312325 w 853154"/>
                <a:gd name="connsiteY134" fmla="*/ 339757 h 506729"/>
                <a:gd name="connsiteX135" fmla="*/ 310325 w 853154"/>
                <a:gd name="connsiteY135" fmla="*/ 338233 h 506729"/>
                <a:gd name="connsiteX136" fmla="*/ 308038 w 853154"/>
                <a:gd name="connsiteY136" fmla="*/ 334899 h 506729"/>
                <a:gd name="connsiteX137" fmla="*/ 304229 w 853154"/>
                <a:gd name="connsiteY137" fmla="*/ 333565 h 506729"/>
                <a:gd name="connsiteX138" fmla="*/ 306419 w 853154"/>
                <a:gd name="connsiteY138" fmla="*/ 336899 h 506729"/>
                <a:gd name="connsiteX139" fmla="*/ 307181 w 853154"/>
                <a:gd name="connsiteY139" fmla="*/ 342233 h 506729"/>
                <a:gd name="connsiteX140" fmla="*/ 296609 w 853154"/>
                <a:gd name="connsiteY140" fmla="*/ 345472 h 506729"/>
                <a:gd name="connsiteX141" fmla="*/ 290036 w 853154"/>
                <a:gd name="connsiteY141" fmla="*/ 337280 h 506729"/>
                <a:gd name="connsiteX142" fmla="*/ 276987 w 853154"/>
                <a:gd name="connsiteY142" fmla="*/ 335375 h 506729"/>
                <a:gd name="connsiteX143" fmla="*/ 276320 w 853154"/>
                <a:gd name="connsiteY143" fmla="*/ 330041 h 506729"/>
                <a:gd name="connsiteX144" fmla="*/ 283273 w 853154"/>
                <a:gd name="connsiteY144" fmla="*/ 327279 h 506729"/>
                <a:gd name="connsiteX145" fmla="*/ 284797 w 853154"/>
                <a:gd name="connsiteY145" fmla="*/ 325279 h 506729"/>
                <a:gd name="connsiteX146" fmla="*/ 276225 w 853154"/>
                <a:gd name="connsiteY146" fmla="*/ 315563 h 506729"/>
                <a:gd name="connsiteX147" fmla="*/ 275463 w 853154"/>
                <a:gd name="connsiteY147" fmla="*/ 310229 h 506729"/>
                <a:gd name="connsiteX148" fmla="*/ 267462 w 853154"/>
                <a:gd name="connsiteY148" fmla="*/ 318516 h 506729"/>
                <a:gd name="connsiteX149" fmla="*/ 263843 w 853154"/>
                <a:gd name="connsiteY149" fmla="*/ 318992 h 506729"/>
                <a:gd name="connsiteX150" fmla="*/ 258032 w 853154"/>
                <a:gd name="connsiteY150" fmla="*/ 316135 h 506729"/>
                <a:gd name="connsiteX151" fmla="*/ 243840 w 853154"/>
                <a:gd name="connsiteY151" fmla="*/ 319849 h 506729"/>
                <a:gd name="connsiteX152" fmla="*/ 232410 w 853154"/>
                <a:gd name="connsiteY152" fmla="*/ 315849 h 506729"/>
                <a:gd name="connsiteX153" fmla="*/ 221171 w 853154"/>
                <a:gd name="connsiteY153" fmla="*/ 313754 h 506729"/>
                <a:gd name="connsiteX154" fmla="*/ 216694 w 853154"/>
                <a:gd name="connsiteY154" fmla="*/ 321564 h 506729"/>
                <a:gd name="connsiteX155" fmla="*/ 212503 w 853154"/>
                <a:gd name="connsiteY155" fmla="*/ 331184 h 506729"/>
                <a:gd name="connsiteX156" fmla="*/ 196405 w 853154"/>
                <a:gd name="connsiteY156" fmla="*/ 347853 h 506729"/>
                <a:gd name="connsiteX157" fmla="*/ 184976 w 853154"/>
                <a:gd name="connsiteY157" fmla="*/ 343948 h 506729"/>
                <a:gd name="connsiteX158" fmla="*/ 160592 w 853154"/>
                <a:gd name="connsiteY158" fmla="*/ 339947 h 506729"/>
                <a:gd name="connsiteX159" fmla="*/ 160115 w 853154"/>
                <a:gd name="connsiteY159" fmla="*/ 336328 h 506729"/>
                <a:gd name="connsiteX160" fmla="*/ 156305 w 853154"/>
                <a:gd name="connsiteY160" fmla="*/ 334994 h 506729"/>
                <a:gd name="connsiteX161" fmla="*/ 145828 w 853154"/>
                <a:gd name="connsiteY161" fmla="*/ 338233 h 506729"/>
                <a:gd name="connsiteX162" fmla="*/ 142685 w 853154"/>
                <a:gd name="connsiteY162" fmla="*/ 342329 h 506729"/>
                <a:gd name="connsiteX163" fmla="*/ 137255 w 853154"/>
                <a:gd name="connsiteY163" fmla="*/ 342995 h 506729"/>
                <a:gd name="connsiteX164" fmla="*/ 130207 w 853154"/>
                <a:gd name="connsiteY164" fmla="*/ 331184 h 506729"/>
                <a:gd name="connsiteX165" fmla="*/ 122396 w 853154"/>
                <a:gd name="connsiteY165" fmla="*/ 326803 h 506729"/>
                <a:gd name="connsiteX166" fmla="*/ 117538 w 853154"/>
                <a:gd name="connsiteY166" fmla="*/ 318421 h 506729"/>
                <a:gd name="connsiteX167" fmla="*/ 106966 w 853154"/>
                <a:gd name="connsiteY167" fmla="*/ 307086 h 506729"/>
                <a:gd name="connsiteX168" fmla="*/ 89345 w 853154"/>
                <a:gd name="connsiteY168" fmla="*/ 298513 h 506729"/>
                <a:gd name="connsiteX169" fmla="*/ 89821 w 853154"/>
                <a:gd name="connsiteY169" fmla="*/ 302133 h 506729"/>
                <a:gd name="connsiteX170" fmla="*/ 84487 w 853154"/>
                <a:gd name="connsiteY170" fmla="*/ 302800 h 506729"/>
                <a:gd name="connsiteX171" fmla="*/ 75343 w 853154"/>
                <a:gd name="connsiteY171" fmla="*/ 289560 h 506729"/>
                <a:gd name="connsiteX172" fmla="*/ 67723 w 853154"/>
                <a:gd name="connsiteY172" fmla="*/ 286893 h 506729"/>
                <a:gd name="connsiteX173" fmla="*/ 64389 w 853154"/>
                <a:gd name="connsiteY173" fmla="*/ 289179 h 506729"/>
                <a:gd name="connsiteX174" fmla="*/ 54959 w 853154"/>
                <a:gd name="connsiteY174" fmla="*/ 286798 h 506729"/>
                <a:gd name="connsiteX175" fmla="*/ 36957 w 853154"/>
                <a:gd name="connsiteY175" fmla="*/ 289179 h 506729"/>
                <a:gd name="connsiteX176" fmla="*/ 17145 w 853154"/>
                <a:gd name="connsiteY176" fmla="*/ 277273 h 506729"/>
                <a:gd name="connsiteX177" fmla="*/ 0 w 853154"/>
                <a:gd name="connsiteY177" fmla="*/ 272320 h 506729"/>
                <a:gd name="connsiteX178" fmla="*/ 9335 w 853154"/>
                <a:gd name="connsiteY178" fmla="*/ 260223 h 506729"/>
                <a:gd name="connsiteX179" fmla="*/ 11811 w 853154"/>
                <a:gd name="connsiteY179" fmla="*/ 250793 h 506729"/>
                <a:gd name="connsiteX180" fmla="*/ 17431 w 853154"/>
                <a:gd name="connsiteY180" fmla="*/ 251841 h 506729"/>
                <a:gd name="connsiteX181" fmla="*/ 22098 w 853154"/>
                <a:gd name="connsiteY181" fmla="*/ 245840 h 506729"/>
                <a:gd name="connsiteX182" fmla="*/ 27432 w 853154"/>
                <a:gd name="connsiteY182" fmla="*/ 245078 h 506729"/>
                <a:gd name="connsiteX183" fmla="*/ 20003 w 853154"/>
                <a:gd name="connsiteY183" fmla="*/ 244316 h 506729"/>
                <a:gd name="connsiteX184" fmla="*/ 18002 w 853154"/>
                <a:gd name="connsiteY184" fmla="*/ 242697 h 506729"/>
                <a:gd name="connsiteX185" fmla="*/ 19812 w 853154"/>
                <a:gd name="connsiteY185" fmla="*/ 242506 h 506729"/>
                <a:gd name="connsiteX186" fmla="*/ 22955 w 853154"/>
                <a:gd name="connsiteY186" fmla="*/ 238411 h 506729"/>
                <a:gd name="connsiteX187" fmla="*/ 26765 w 853154"/>
                <a:gd name="connsiteY187" fmla="*/ 239744 h 506729"/>
                <a:gd name="connsiteX188" fmla="*/ 29432 w 853154"/>
                <a:gd name="connsiteY188" fmla="*/ 232124 h 506729"/>
                <a:gd name="connsiteX189" fmla="*/ 27146 w 853154"/>
                <a:gd name="connsiteY189" fmla="*/ 228790 h 506729"/>
                <a:gd name="connsiteX190" fmla="*/ 25051 w 853154"/>
                <a:gd name="connsiteY190" fmla="*/ 227266 h 506729"/>
                <a:gd name="connsiteX191" fmla="*/ 30289 w 853154"/>
                <a:gd name="connsiteY191" fmla="*/ 224790 h 506729"/>
                <a:gd name="connsiteX192" fmla="*/ 36386 w 853154"/>
                <a:gd name="connsiteY192" fmla="*/ 229362 h 506729"/>
                <a:gd name="connsiteX193" fmla="*/ 37433 w 853154"/>
                <a:gd name="connsiteY193" fmla="*/ 223838 h 506729"/>
                <a:gd name="connsiteX194" fmla="*/ 41053 w 853154"/>
                <a:gd name="connsiteY194" fmla="*/ 223361 h 506729"/>
                <a:gd name="connsiteX195" fmla="*/ 42101 w 853154"/>
                <a:gd name="connsiteY195" fmla="*/ 217741 h 506729"/>
                <a:gd name="connsiteX196" fmla="*/ 45529 w 853154"/>
                <a:gd name="connsiteY196" fmla="*/ 215551 h 506729"/>
                <a:gd name="connsiteX197" fmla="*/ 44577 w 853154"/>
                <a:gd name="connsiteY197" fmla="*/ 208407 h 506729"/>
                <a:gd name="connsiteX198" fmla="*/ 40958 w 853154"/>
                <a:gd name="connsiteY198" fmla="*/ 208883 h 506729"/>
                <a:gd name="connsiteX199" fmla="*/ 38862 w 853154"/>
                <a:gd name="connsiteY199" fmla="*/ 207359 h 506729"/>
                <a:gd name="connsiteX200" fmla="*/ 44291 w 853154"/>
                <a:gd name="connsiteY200" fmla="*/ 206597 h 506729"/>
                <a:gd name="connsiteX201" fmla="*/ 61627 w 853154"/>
                <a:gd name="connsiteY201" fmla="*/ 213360 h 506729"/>
                <a:gd name="connsiteX202" fmla="*/ 56864 w 853154"/>
                <a:gd name="connsiteY202" fmla="*/ 204978 h 506729"/>
                <a:gd name="connsiteX203" fmla="*/ 67437 w 853154"/>
                <a:gd name="connsiteY203" fmla="*/ 201739 h 506729"/>
                <a:gd name="connsiteX204" fmla="*/ 69723 w 853154"/>
                <a:gd name="connsiteY204" fmla="*/ 205073 h 506729"/>
                <a:gd name="connsiteX205" fmla="*/ 72200 w 853154"/>
                <a:gd name="connsiteY205" fmla="*/ 210217 h 506729"/>
                <a:gd name="connsiteX206" fmla="*/ 78010 w 853154"/>
                <a:gd name="connsiteY206" fmla="*/ 212979 h 506729"/>
                <a:gd name="connsiteX207" fmla="*/ 75152 w 853154"/>
                <a:gd name="connsiteY207" fmla="*/ 218884 h 506729"/>
                <a:gd name="connsiteX208" fmla="*/ 75629 w 853154"/>
                <a:gd name="connsiteY208" fmla="*/ 222409 h 506729"/>
                <a:gd name="connsiteX209" fmla="*/ 83534 w 853154"/>
                <a:gd name="connsiteY209" fmla="*/ 226790 h 506729"/>
                <a:gd name="connsiteX210" fmla="*/ 87154 w 853154"/>
                <a:gd name="connsiteY210" fmla="*/ 226314 h 506729"/>
                <a:gd name="connsiteX211" fmla="*/ 92297 w 853154"/>
                <a:gd name="connsiteY211" fmla="*/ 223838 h 506729"/>
                <a:gd name="connsiteX212" fmla="*/ 94774 w 853154"/>
                <a:gd name="connsiteY212" fmla="*/ 228886 h 506729"/>
                <a:gd name="connsiteX213" fmla="*/ 96774 w 853154"/>
                <a:gd name="connsiteY213" fmla="*/ 230505 h 506729"/>
                <a:gd name="connsiteX214" fmla="*/ 101727 w 853154"/>
                <a:gd name="connsiteY214" fmla="*/ 226219 h 506729"/>
                <a:gd name="connsiteX215" fmla="*/ 102870 w 853154"/>
                <a:gd name="connsiteY215" fmla="*/ 220599 h 506729"/>
                <a:gd name="connsiteX216" fmla="*/ 100775 w 853154"/>
                <a:gd name="connsiteY216" fmla="*/ 219075 h 506729"/>
                <a:gd name="connsiteX217" fmla="*/ 107728 w 853154"/>
                <a:gd name="connsiteY217" fmla="*/ 216313 h 506729"/>
                <a:gd name="connsiteX218" fmla="*/ 107061 w 853154"/>
                <a:gd name="connsiteY218" fmla="*/ 210979 h 506729"/>
                <a:gd name="connsiteX219" fmla="*/ 114205 w 853154"/>
                <a:gd name="connsiteY219" fmla="*/ 210026 h 506729"/>
                <a:gd name="connsiteX220" fmla="*/ 110490 w 853154"/>
                <a:gd name="connsiteY220" fmla="*/ 196024 h 506729"/>
                <a:gd name="connsiteX221" fmla="*/ 112109 w 853154"/>
                <a:gd name="connsiteY221" fmla="*/ 194024 h 506729"/>
                <a:gd name="connsiteX222" fmla="*/ 119253 w 853154"/>
                <a:gd name="connsiteY222" fmla="*/ 193072 h 506729"/>
                <a:gd name="connsiteX223" fmla="*/ 123349 w 853154"/>
                <a:gd name="connsiteY223" fmla="*/ 196120 h 506729"/>
                <a:gd name="connsiteX224" fmla="*/ 126968 w 853154"/>
                <a:gd name="connsiteY224" fmla="*/ 195643 h 506729"/>
                <a:gd name="connsiteX225" fmla="*/ 129159 w 853154"/>
                <a:gd name="connsiteY225" fmla="*/ 198977 h 506729"/>
                <a:gd name="connsiteX226" fmla="*/ 132588 w 853154"/>
                <a:gd name="connsiteY226" fmla="*/ 196787 h 506729"/>
                <a:gd name="connsiteX227" fmla="*/ 140779 w 853154"/>
                <a:gd name="connsiteY227" fmla="*/ 190214 h 506729"/>
                <a:gd name="connsiteX228" fmla="*/ 151638 w 853154"/>
                <a:gd name="connsiteY228" fmla="*/ 188785 h 506729"/>
                <a:gd name="connsiteX229" fmla="*/ 152114 w 853154"/>
                <a:gd name="connsiteY229" fmla="*/ 192405 h 506729"/>
                <a:gd name="connsiteX230" fmla="*/ 162020 w 853154"/>
                <a:gd name="connsiteY230" fmla="*/ 198310 h 506729"/>
                <a:gd name="connsiteX231" fmla="*/ 164783 w 853154"/>
                <a:gd name="connsiteY231" fmla="*/ 205168 h 506729"/>
                <a:gd name="connsiteX232" fmla="*/ 169259 w 853154"/>
                <a:gd name="connsiteY232" fmla="*/ 211836 h 506729"/>
                <a:gd name="connsiteX233" fmla="*/ 173546 w 853154"/>
                <a:gd name="connsiteY233" fmla="*/ 216694 h 506729"/>
                <a:gd name="connsiteX234" fmla="*/ 176689 w 853154"/>
                <a:gd name="connsiteY234" fmla="*/ 212693 h 506729"/>
                <a:gd name="connsiteX235" fmla="*/ 180118 w 853154"/>
                <a:gd name="connsiteY235" fmla="*/ 210407 h 506729"/>
                <a:gd name="connsiteX236" fmla="*/ 181356 w 853154"/>
                <a:gd name="connsiteY236" fmla="*/ 206597 h 506729"/>
                <a:gd name="connsiteX237" fmla="*/ 184213 w 853154"/>
                <a:gd name="connsiteY237" fmla="*/ 200787 h 506729"/>
                <a:gd name="connsiteX238" fmla="*/ 180404 w 853154"/>
                <a:gd name="connsiteY238" fmla="*/ 199454 h 506729"/>
                <a:gd name="connsiteX239" fmla="*/ 181737 w 853154"/>
                <a:gd name="connsiteY239" fmla="*/ 195643 h 506729"/>
                <a:gd name="connsiteX240" fmla="*/ 179737 w 853154"/>
                <a:gd name="connsiteY240" fmla="*/ 194119 h 506729"/>
                <a:gd name="connsiteX241" fmla="*/ 183547 w 853154"/>
                <a:gd name="connsiteY241" fmla="*/ 195453 h 506729"/>
                <a:gd name="connsiteX242" fmla="*/ 187738 w 853154"/>
                <a:gd name="connsiteY242" fmla="*/ 185833 h 506729"/>
                <a:gd name="connsiteX243" fmla="*/ 195644 w 853154"/>
                <a:gd name="connsiteY243" fmla="*/ 190214 h 506729"/>
                <a:gd name="connsiteX244" fmla="*/ 198501 w 853154"/>
                <a:gd name="connsiteY244" fmla="*/ 184404 h 506729"/>
                <a:gd name="connsiteX245" fmla="*/ 196787 w 853154"/>
                <a:gd name="connsiteY245" fmla="*/ 184594 h 506729"/>
                <a:gd name="connsiteX246" fmla="*/ 198882 w 853154"/>
                <a:gd name="connsiteY246" fmla="*/ 173450 h 506729"/>
                <a:gd name="connsiteX247" fmla="*/ 198692 w 853154"/>
                <a:gd name="connsiteY247" fmla="*/ 171736 h 506729"/>
                <a:gd name="connsiteX248" fmla="*/ 204311 w 853154"/>
                <a:gd name="connsiteY248" fmla="*/ 172783 h 506729"/>
                <a:gd name="connsiteX249" fmla="*/ 218885 w 853154"/>
                <a:gd name="connsiteY249" fmla="*/ 172593 h 506729"/>
                <a:gd name="connsiteX250" fmla="*/ 228981 w 853154"/>
                <a:gd name="connsiteY250" fmla="*/ 165830 h 506729"/>
                <a:gd name="connsiteX251" fmla="*/ 231458 w 853154"/>
                <a:gd name="connsiteY251" fmla="*/ 156496 h 506729"/>
                <a:gd name="connsiteX252" fmla="*/ 233172 w 853154"/>
                <a:gd name="connsiteY252" fmla="*/ 156210 h 506729"/>
                <a:gd name="connsiteX253" fmla="*/ 238601 w 853154"/>
                <a:gd name="connsiteY253" fmla="*/ 155543 h 506729"/>
                <a:gd name="connsiteX254" fmla="*/ 239935 w 853154"/>
                <a:gd name="connsiteY254" fmla="*/ 151733 h 506729"/>
                <a:gd name="connsiteX255" fmla="*/ 241745 w 853154"/>
                <a:gd name="connsiteY255" fmla="*/ 151447 h 506729"/>
                <a:gd name="connsiteX256" fmla="*/ 241459 w 853154"/>
                <a:gd name="connsiteY256" fmla="*/ 149733 h 506729"/>
                <a:gd name="connsiteX257" fmla="*/ 234029 w 853154"/>
                <a:gd name="connsiteY257" fmla="*/ 148876 h 506729"/>
                <a:gd name="connsiteX258" fmla="*/ 236982 w 853154"/>
                <a:gd name="connsiteY258" fmla="*/ 143065 h 506729"/>
                <a:gd name="connsiteX259" fmla="*/ 247269 w 853154"/>
                <a:gd name="connsiteY259" fmla="*/ 138017 h 506729"/>
                <a:gd name="connsiteX260" fmla="*/ 248793 w 853154"/>
                <a:gd name="connsiteY260" fmla="*/ 136017 h 506729"/>
                <a:gd name="connsiteX261" fmla="*/ 253460 w 853154"/>
                <a:gd name="connsiteY261" fmla="*/ 130016 h 506729"/>
                <a:gd name="connsiteX262" fmla="*/ 261366 w 853154"/>
                <a:gd name="connsiteY262" fmla="*/ 134398 h 506729"/>
                <a:gd name="connsiteX263" fmla="*/ 267653 w 853154"/>
                <a:gd name="connsiteY263" fmla="*/ 126301 h 506729"/>
                <a:gd name="connsiteX264" fmla="*/ 275272 w 853154"/>
                <a:gd name="connsiteY264" fmla="*/ 128873 h 506729"/>
                <a:gd name="connsiteX265" fmla="*/ 279940 w 853154"/>
                <a:gd name="connsiteY265" fmla="*/ 122872 h 506729"/>
                <a:gd name="connsiteX266" fmla="*/ 289846 w 853154"/>
                <a:gd name="connsiteY266" fmla="*/ 128778 h 506729"/>
                <a:gd name="connsiteX267" fmla="*/ 295275 w 853154"/>
                <a:gd name="connsiteY267" fmla="*/ 128111 h 506729"/>
                <a:gd name="connsiteX268" fmla="*/ 296037 w 853154"/>
                <a:gd name="connsiteY268" fmla="*/ 133445 h 506729"/>
                <a:gd name="connsiteX269" fmla="*/ 302895 w 853154"/>
                <a:gd name="connsiteY269" fmla="*/ 130683 h 506729"/>
                <a:gd name="connsiteX270" fmla="*/ 300704 w 853154"/>
                <a:gd name="connsiteY270" fmla="*/ 127349 h 506729"/>
                <a:gd name="connsiteX271" fmla="*/ 301943 w 853154"/>
                <a:gd name="connsiteY271" fmla="*/ 123539 h 506729"/>
                <a:gd name="connsiteX272" fmla="*/ 305848 w 853154"/>
                <a:gd name="connsiteY272" fmla="*/ 124873 h 506729"/>
                <a:gd name="connsiteX273" fmla="*/ 307658 w 853154"/>
                <a:gd name="connsiteY273" fmla="*/ 124587 h 506729"/>
                <a:gd name="connsiteX274" fmla="*/ 305086 w 853154"/>
                <a:gd name="connsiteY274" fmla="*/ 119539 h 506729"/>
                <a:gd name="connsiteX275" fmla="*/ 308705 w 853154"/>
                <a:gd name="connsiteY275" fmla="*/ 119063 h 506729"/>
                <a:gd name="connsiteX276" fmla="*/ 308229 w 853154"/>
                <a:gd name="connsiteY276" fmla="*/ 115443 h 506729"/>
                <a:gd name="connsiteX277" fmla="*/ 304419 w 853154"/>
                <a:gd name="connsiteY277" fmla="*/ 114205 h 506729"/>
                <a:gd name="connsiteX278" fmla="*/ 310610 w 853154"/>
                <a:gd name="connsiteY278" fmla="*/ 106108 h 506729"/>
                <a:gd name="connsiteX279" fmla="*/ 309944 w 853154"/>
                <a:gd name="connsiteY279" fmla="*/ 100774 h 506729"/>
                <a:gd name="connsiteX280" fmla="*/ 312992 w 853154"/>
                <a:gd name="connsiteY280" fmla="*/ 96679 h 506729"/>
                <a:gd name="connsiteX281" fmla="*/ 312134 w 853154"/>
                <a:gd name="connsiteY281" fmla="*/ 89630 h 506729"/>
                <a:gd name="connsiteX282" fmla="*/ 314135 w 853154"/>
                <a:gd name="connsiteY282" fmla="*/ 91154 h 506729"/>
                <a:gd name="connsiteX283" fmla="*/ 319564 w 853154"/>
                <a:gd name="connsiteY283" fmla="*/ 90392 h 506729"/>
                <a:gd name="connsiteX284" fmla="*/ 333089 w 853154"/>
                <a:gd name="connsiteY284" fmla="*/ 95917 h 506729"/>
                <a:gd name="connsiteX285" fmla="*/ 335280 w 853154"/>
                <a:gd name="connsiteY285" fmla="*/ 99250 h 506729"/>
                <a:gd name="connsiteX286" fmla="*/ 327851 w 853154"/>
                <a:gd name="connsiteY286" fmla="*/ 98393 h 506729"/>
                <a:gd name="connsiteX287" fmla="*/ 328327 w 853154"/>
                <a:gd name="connsiteY287" fmla="*/ 101917 h 506729"/>
                <a:gd name="connsiteX288" fmla="*/ 332232 w 853154"/>
                <a:gd name="connsiteY288" fmla="*/ 103251 h 506729"/>
                <a:gd name="connsiteX289" fmla="*/ 337376 w 853154"/>
                <a:gd name="connsiteY289" fmla="*/ 100774 h 506729"/>
                <a:gd name="connsiteX290" fmla="*/ 339662 w 853154"/>
                <a:gd name="connsiteY290" fmla="*/ 104108 h 506729"/>
                <a:gd name="connsiteX291" fmla="*/ 345853 w 853154"/>
                <a:gd name="connsiteY291" fmla="*/ 96012 h 506729"/>
                <a:gd name="connsiteX292" fmla="*/ 355949 w 853154"/>
                <a:gd name="connsiteY292" fmla="*/ 89249 h 506729"/>
                <a:gd name="connsiteX293" fmla="*/ 353663 w 853154"/>
                <a:gd name="connsiteY293" fmla="*/ 85915 h 506729"/>
                <a:gd name="connsiteX294" fmla="*/ 352044 w 853154"/>
                <a:gd name="connsiteY294" fmla="*/ 73438 h 506729"/>
                <a:gd name="connsiteX295" fmla="*/ 365760 w 853154"/>
                <a:gd name="connsiteY295" fmla="*/ 80677 h 506729"/>
                <a:gd name="connsiteX296" fmla="*/ 371761 w 853154"/>
                <a:gd name="connsiteY296" fmla="*/ 70866 h 506729"/>
                <a:gd name="connsiteX297" fmla="*/ 380047 w 853154"/>
                <a:gd name="connsiteY297" fmla="*/ 64294 h 506729"/>
                <a:gd name="connsiteX298" fmla="*/ 384143 w 853154"/>
                <a:gd name="connsiteY298" fmla="*/ 67342 h 506729"/>
                <a:gd name="connsiteX299" fmla="*/ 383000 w 853154"/>
                <a:gd name="connsiteY299" fmla="*/ 72962 h 506729"/>
                <a:gd name="connsiteX300" fmla="*/ 385477 w 853154"/>
                <a:gd name="connsiteY300" fmla="*/ 78105 h 506729"/>
                <a:gd name="connsiteX301" fmla="*/ 389382 w 853154"/>
                <a:gd name="connsiteY301" fmla="*/ 79343 h 506729"/>
                <a:gd name="connsiteX302" fmla="*/ 389572 w 853154"/>
                <a:gd name="connsiteY302" fmla="*/ 81153 h 506729"/>
                <a:gd name="connsiteX303" fmla="*/ 388048 w 853154"/>
                <a:gd name="connsiteY303" fmla="*/ 83153 h 506729"/>
                <a:gd name="connsiteX304" fmla="*/ 390525 w 853154"/>
                <a:gd name="connsiteY304" fmla="*/ 88297 h 506729"/>
                <a:gd name="connsiteX305" fmla="*/ 386715 w 853154"/>
                <a:gd name="connsiteY305" fmla="*/ 86963 h 506729"/>
                <a:gd name="connsiteX306" fmla="*/ 386905 w 853154"/>
                <a:gd name="connsiteY306" fmla="*/ 88773 h 506729"/>
                <a:gd name="connsiteX307" fmla="*/ 390716 w 853154"/>
                <a:gd name="connsiteY307" fmla="*/ 90106 h 506729"/>
                <a:gd name="connsiteX308" fmla="*/ 394811 w 853154"/>
                <a:gd name="connsiteY308" fmla="*/ 93154 h 506729"/>
                <a:gd name="connsiteX309" fmla="*/ 396621 w 853154"/>
                <a:gd name="connsiteY309" fmla="*/ 92869 h 506729"/>
                <a:gd name="connsiteX310" fmla="*/ 395954 w 853154"/>
                <a:gd name="connsiteY310" fmla="*/ 87535 h 506729"/>
                <a:gd name="connsiteX311" fmla="*/ 397669 w 853154"/>
                <a:gd name="connsiteY311" fmla="*/ 87344 h 506729"/>
                <a:gd name="connsiteX312" fmla="*/ 400241 w 853154"/>
                <a:gd name="connsiteY312" fmla="*/ 92392 h 506729"/>
                <a:gd name="connsiteX313" fmla="*/ 398431 w 853154"/>
                <a:gd name="connsiteY313" fmla="*/ 92678 h 506729"/>
                <a:gd name="connsiteX314" fmla="*/ 398907 w 853154"/>
                <a:gd name="connsiteY314" fmla="*/ 96298 h 506729"/>
                <a:gd name="connsiteX315" fmla="*/ 408813 w 853154"/>
                <a:gd name="connsiteY315" fmla="*/ 102203 h 506729"/>
                <a:gd name="connsiteX316" fmla="*/ 416433 w 853154"/>
                <a:gd name="connsiteY316" fmla="*/ 104775 h 506729"/>
                <a:gd name="connsiteX317" fmla="*/ 425482 w 853154"/>
                <a:gd name="connsiteY317" fmla="*/ 103632 h 506729"/>
                <a:gd name="connsiteX318" fmla="*/ 428816 w 853154"/>
                <a:gd name="connsiteY318" fmla="*/ 101346 h 506729"/>
                <a:gd name="connsiteX319" fmla="*/ 436245 w 853154"/>
                <a:gd name="connsiteY319" fmla="*/ 102203 h 506729"/>
                <a:gd name="connsiteX320" fmla="*/ 438626 w 853154"/>
                <a:gd name="connsiteY320" fmla="*/ 92773 h 506729"/>
                <a:gd name="connsiteX321" fmla="*/ 445865 w 853154"/>
                <a:gd name="connsiteY321" fmla="*/ 91821 h 506729"/>
                <a:gd name="connsiteX322" fmla="*/ 446627 w 853154"/>
                <a:gd name="connsiteY322" fmla="*/ 84487 h 506729"/>
                <a:gd name="connsiteX323" fmla="*/ 442627 w 853154"/>
                <a:gd name="connsiteY323" fmla="*/ 81343 h 506729"/>
                <a:gd name="connsiteX324" fmla="*/ 443960 w 853154"/>
                <a:gd name="connsiteY324" fmla="*/ 77533 h 506729"/>
                <a:gd name="connsiteX325" fmla="*/ 447580 w 853154"/>
                <a:gd name="connsiteY325" fmla="*/ 77057 h 506729"/>
                <a:gd name="connsiteX326" fmla="*/ 449580 w 853154"/>
                <a:gd name="connsiteY326" fmla="*/ 78676 h 506729"/>
                <a:gd name="connsiteX327" fmla="*/ 450247 w 853154"/>
                <a:gd name="connsiteY327" fmla="*/ 84010 h 506729"/>
                <a:gd name="connsiteX328" fmla="*/ 455676 w 853154"/>
                <a:gd name="connsiteY328" fmla="*/ 83248 h 506729"/>
                <a:gd name="connsiteX329" fmla="*/ 457962 w 853154"/>
                <a:gd name="connsiteY329" fmla="*/ 86582 h 506729"/>
                <a:gd name="connsiteX330" fmla="*/ 461296 w 853154"/>
                <a:gd name="connsiteY330" fmla="*/ 84391 h 506729"/>
                <a:gd name="connsiteX331" fmla="*/ 464915 w 853154"/>
                <a:gd name="connsiteY331" fmla="*/ 83915 h 506729"/>
                <a:gd name="connsiteX332" fmla="*/ 473012 w 853154"/>
                <a:gd name="connsiteY332" fmla="*/ 90011 h 506729"/>
                <a:gd name="connsiteX333" fmla="*/ 476821 w 853154"/>
                <a:gd name="connsiteY333" fmla="*/ 91345 h 506729"/>
                <a:gd name="connsiteX334" fmla="*/ 479965 w 853154"/>
                <a:gd name="connsiteY334" fmla="*/ 87344 h 506729"/>
                <a:gd name="connsiteX335" fmla="*/ 485585 w 853154"/>
                <a:gd name="connsiteY335" fmla="*/ 88392 h 506729"/>
                <a:gd name="connsiteX336" fmla="*/ 490347 w 853154"/>
                <a:gd name="connsiteY336" fmla="*/ 96869 h 506729"/>
                <a:gd name="connsiteX337" fmla="*/ 494157 w 853154"/>
                <a:gd name="connsiteY337" fmla="*/ 98107 h 506729"/>
                <a:gd name="connsiteX338" fmla="*/ 495776 w 853154"/>
                <a:gd name="connsiteY338" fmla="*/ 96107 h 506729"/>
                <a:gd name="connsiteX339" fmla="*/ 493014 w 853154"/>
                <a:gd name="connsiteY339" fmla="*/ 89249 h 506729"/>
                <a:gd name="connsiteX340" fmla="*/ 494538 w 853154"/>
                <a:gd name="connsiteY340" fmla="*/ 87154 h 506729"/>
                <a:gd name="connsiteX341" fmla="*/ 498158 w 853154"/>
                <a:gd name="connsiteY341" fmla="*/ 86677 h 506729"/>
                <a:gd name="connsiteX342" fmla="*/ 505778 w 853154"/>
                <a:gd name="connsiteY342" fmla="*/ 89344 h 506729"/>
                <a:gd name="connsiteX343" fmla="*/ 507111 w 853154"/>
                <a:gd name="connsiteY343" fmla="*/ 85534 h 506729"/>
                <a:gd name="connsiteX344" fmla="*/ 510730 w 853154"/>
                <a:gd name="connsiteY344" fmla="*/ 85058 h 506729"/>
                <a:gd name="connsiteX345" fmla="*/ 522446 w 853154"/>
                <a:gd name="connsiteY345" fmla="*/ 90773 h 506729"/>
                <a:gd name="connsiteX346" fmla="*/ 525589 w 853154"/>
                <a:gd name="connsiteY346" fmla="*/ 86677 h 506729"/>
                <a:gd name="connsiteX347" fmla="*/ 528923 w 853154"/>
                <a:gd name="connsiteY347" fmla="*/ 84487 h 506729"/>
                <a:gd name="connsiteX348" fmla="*/ 525113 w 853154"/>
                <a:gd name="connsiteY348" fmla="*/ 83153 h 506729"/>
                <a:gd name="connsiteX349" fmla="*/ 528447 w 853154"/>
                <a:gd name="connsiteY349" fmla="*/ 80867 h 506729"/>
                <a:gd name="connsiteX350" fmla="*/ 527971 w 853154"/>
                <a:gd name="connsiteY350" fmla="*/ 77343 h 506729"/>
                <a:gd name="connsiteX351" fmla="*/ 533400 w 853154"/>
                <a:gd name="connsiteY351" fmla="*/ 76676 h 506729"/>
                <a:gd name="connsiteX352" fmla="*/ 535591 w 853154"/>
                <a:gd name="connsiteY352" fmla="*/ 79915 h 506729"/>
                <a:gd name="connsiteX353" fmla="*/ 547783 w 853154"/>
                <a:gd name="connsiteY353" fmla="*/ 74771 h 506729"/>
                <a:gd name="connsiteX354" fmla="*/ 547306 w 853154"/>
                <a:gd name="connsiteY354" fmla="*/ 71152 h 506729"/>
                <a:gd name="connsiteX355" fmla="*/ 541401 w 853154"/>
                <a:gd name="connsiteY355" fmla="*/ 68294 h 506729"/>
                <a:gd name="connsiteX356" fmla="*/ 540925 w 853154"/>
                <a:gd name="connsiteY356" fmla="*/ 64770 h 506729"/>
                <a:gd name="connsiteX357" fmla="*/ 531209 w 853154"/>
                <a:gd name="connsiteY357" fmla="*/ 60579 h 506729"/>
                <a:gd name="connsiteX358" fmla="*/ 537496 w 853154"/>
                <a:gd name="connsiteY358" fmla="*/ 52483 h 506729"/>
                <a:gd name="connsiteX359" fmla="*/ 535496 w 853154"/>
                <a:gd name="connsiteY359" fmla="*/ 50959 h 506729"/>
                <a:gd name="connsiteX360" fmla="*/ 539020 w 853154"/>
                <a:gd name="connsiteY360" fmla="*/ 50482 h 506729"/>
                <a:gd name="connsiteX361" fmla="*/ 552736 w 853154"/>
                <a:gd name="connsiteY361" fmla="*/ 43243 h 506729"/>
                <a:gd name="connsiteX362" fmla="*/ 556260 w 853154"/>
                <a:gd name="connsiteY362" fmla="*/ 42767 h 506729"/>
                <a:gd name="connsiteX363" fmla="*/ 563023 w 853154"/>
                <a:gd name="connsiteY363" fmla="*/ 38290 h 506729"/>
                <a:gd name="connsiteX364" fmla="*/ 566642 w 853154"/>
                <a:gd name="connsiteY364" fmla="*/ 37814 h 506729"/>
                <a:gd name="connsiteX365" fmla="*/ 576263 w 853154"/>
                <a:gd name="connsiteY365" fmla="*/ 41910 h 506729"/>
                <a:gd name="connsiteX366" fmla="*/ 579406 w 853154"/>
                <a:gd name="connsiteY366" fmla="*/ 37909 h 506729"/>
                <a:gd name="connsiteX367" fmla="*/ 587026 w 853154"/>
                <a:gd name="connsiteY367" fmla="*/ 40576 h 506729"/>
                <a:gd name="connsiteX368" fmla="*/ 593979 w 853154"/>
                <a:gd name="connsiteY368" fmla="*/ 37814 h 506729"/>
                <a:gd name="connsiteX369" fmla="*/ 605219 w 853154"/>
                <a:gd name="connsiteY369" fmla="*/ 39910 h 506729"/>
                <a:gd name="connsiteX370" fmla="*/ 609981 w 853154"/>
                <a:gd name="connsiteY370" fmla="*/ 33909 h 506729"/>
                <a:gd name="connsiteX371" fmla="*/ 609505 w 853154"/>
                <a:gd name="connsiteY371" fmla="*/ 30289 h 506729"/>
                <a:gd name="connsiteX372" fmla="*/ 614172 w 853154"/>
                <a:gd name="connsiteY372" fmla="*/ 24193 h 506729"/>
                <a:gd name="connsiteX373" fmla="*/ 619506 w 853154"/>
                <a:gd name="connsiteY373" fmla="*/ 23527 h 506729"/>
                <a:gd name="connsiteX374" fmla="*/ 619030 w 853154"/>
                <a:gd name="connsiteY374" fmla="*/ 20002 h 506729"/>
                <a:gd name="connsiteX375" fmla="*/ 611981 w 853154"/>
                <a:gd name="connsiteY375" fmla="*/ 8191 h 506729"/>
                <a:gd name="connsiteX376" fmla="*/ 613315 w 853154"/>
                <a:gd name="connsiteY376" fmla="*/ 4381 h 506729"/>
                <a:gd name="connsiteX377" fmla="*/ 618554 w 853154"/>
                <a:gd name="connsiteY377" fmla="*/ 1905 h 506729"/>
                <a:gd name="connsiteX378" fmla="*/ 627697 w 853154"/>
                <a:gd name="connsiteY378" fmla="*/ 2476 h 506729"/>
                <a:gd name="connsiteX379" fmla="*/ 632841 w 853154"/>
                <a:gd name="connsiteY379" fmla="*/ 0 h 506729"/>
                <a:gd name="connsiteX380" fmla="*/ 638461 w 853154"/>
                <a:gd name="connsiteY380" fmla="*/ 1048 h 506729"/>
                <a:gd name="connsiteX381" fmla="*/ 635889 w 853154"/>
                <a:gd name="connsiteY381" fmla="*/ 8668 h 506729"/>
                <a:gd name="connsiteX382" fmla="*/ 636365 w 853154"/>
                <a:gd name="connsiteY382" fmla="*/ 12192 h 506729"/>
                <a:gd name="connsiteX383" fmla="*/ 649796 w 853154"/>
                <a:gd name="connsiteY383" fmla="*/ 3238 h 506729"/>
                <a:gd name="connsiteX384" fmla="*/ 661226 w 853154"/>
                <a:gd name="connsiteY384" fmla="*/ 7144 h 506729"/>
                <a:gd name="connsiteX385" fmla="*/ 659321 w 853154"/>
                <a:gd name="connsiteY385" fmla="*/ 20098 h 506729"/>
                <a:gd name="connsiteX386" fmla="*/ 660273 w 853154"/>
                <a:gd name="connsiteY386" fmla="*/ 27241 h 506729"/>
                <a:gd name="connsiteX387" fmla="*/ 669703 w 853154"/>
                <a:gd name="connsiteY387" fmla="*/ 29623 h 506729"/>
                <a:gd name="connsiteX388" fmla="*/ 667036 w 853154"/>
                <a:gd name="connsiteY388" fmla="*/ 37147 h 506729"/>
                <a:gd name="connsiteX389" fmla="*/ 668846 w 853154"/>
                <a:gd name="connsiteY389" fmla="*/ 36957 h 506729"/>
                <a:gd name="connsiteX390" fmla="*/ 673798 w 853154"/>
                <a:gd name="connsiteY390" fmla="*/ 32671 h 506729"/>
                <a:gd name="connsiteX391" fmla="*/ 679418 w 853154"/>
                <a:gd name="connsiteY391" fmla="*/ 33718 h 506729"/>
                <a:gd name="connsiteX392" fmla="*/ 684467 w 853154"/>
                <a:gd name="connsiteY392" fmla="*/ 31242 h 506729"/>
                <a:gd name="connsiteX393" fmla="*/ 702278 w 853154"/>
                <a:gd name="connsiteY393" fmla="*/ 27051 h 506729"/>
                <a:gd name="connsiteX394" fmla="*/ 708851 w 853154"/>
                <a:gd name="connsiteY394" fmla="*/ 35242 h 506729"/>
                <a:gd name="connsiteX395" fmla="*/ 710375 w 853154"/>
                <a:gd name="connsiteY395" fmla="*/ 33242 h 506729"/>
                <a:gd name="connsiteX396" fmla="*/ 713613 w 853154"/>
                <a:gd name="connsiteY396" fmla="*/ 43720 h 506729"/>
                <a:gd name="connsiteX397" fmla="*/ 725329 w 853154"/>
                <a:gd name="connsiteY397" fmla="*/ 49435 h 506729"/>
                <a:gd name="connsiteX398" fmla="*/ 730282 w 853154"/>
                <a:gd name="connsiteY398" fmla="*/ 45148 h 506729"/>
                <a:gd name="connsiteX399" fmla="*/ 737045 w 853154"/>
                <a:gd name="connsiteY399" fmla="*/ 55054 h 506729"/>
                <a:gd name="connsiteX400" fmla="*/ 737711 w 853154"/>
                <a:gd name="connsiteY400" fmla="*/ 60484 h 506729"/>
                <a:gd name="connsiteX401" fmla="*/ 744093 w 853154"/>
                <a:gd name="connsiteY401" fmla="*/ 66865 h 506729"/>
                <a:gd name="connsiteX402" fmla="*/ 746570 w 853154"/>
                <a:gd name="connsiteY402" fmla="*/ 72009 h 506729"/>
                <a:gd name="connsiteX403" fmla="*/ 757238 w 853154"/>
                <a:gd name="connsiteY403" fmla="*/ 56102 h 506729"/>
                <a:gd name="connsiteX404" fmla="*/ 769144 w 853154"/>
                <a:gd name="connsiteY404" fmla="*/ 49054 h 506729"/>
                <a:gd name="connsiteX405" fmla="*/ 776097 w 853154"/>
                <a:gd name="connsiteY405" fmla="*/ 46291 h 506729"/>
                <a:gd name="connsiteX406" fmla="*/ 779907 w 853154"/>
                <a:gd name="connsiteY406" fmla="*/ 47625 h 506729"/>
                <a:gd name="connsiteX407" fmla="*/ 780193 w 853154"/>
                <a:gd name="connsiteY407" fmla="*/ 49435 h 506729"/>
                <a:gd name="connsiteX408" fmla="*/ 794956 w 853154"/>
                <a:gd name="connsiteY408" fmla="*/ 51054 h 506729"/>
                <a:gd name="connsiteX409" fmla="*/ 794956 w 853154"/>
                <a:gd name="connsiteY409" fmla="*/ 51054 h 506729"/>
                <a:gd name="connsiteX410" fmla="*/ 791909 w 853154"/>
                <a:gd name="connsiteY410" fmla="*/ 55150 h 506729"/>
                <a:gd name="connsiteX411" fmla="*/ 793909 w 853154"/>
                <a:gd name="connsiteY411" fmla="*/ 56674 h 506729"/>
                <a:gd name="connsiteX412" fmla="*/ 799529 w 853154"/>
                <a:gd name="connsiteY412" fmla="*/ 57721 h 506729"/>
                <a:gd name="connsiteX413" fmla="*/ 798005 w 853154"/>
                <a:gd name="connsiteY413" fmla="*/ 59722 h 506729"/>
                <a:gd name="connsiteX414" fmla="*/ 802005 w 853154"/>
                <a:gd name="connsiteY414" fmla="*/ 62865 h 506729"/>
                <a:gd name="connsiteX415" fmla="*/ 811721 w 853154"/>
                <a:gd name="connsiteY415" fmla="*/ 66961 h 506729"/>
                <a:gd name="connsiteX416" fmla="*/ 830294 w 853154"/>
                <a:gd name="connsiteY416" fmla="*/ 82677 h 506729"/>
                <a:gd name="connsiteX417" fmla="*/ 828866 w 853154"/>
                <a:gd name="connsiteY417" fmla="*/ 86487 h 506729"/>
                <a:gd name="connsiteX418" fmla="*/ 831152 w 853154"/>
                <a:gd name="connsiteY418" fmla="*/ 89821 h 506729"/>
                <a:gd name="connsiteX419" fmla="*/ 826294 w 853154"/>
                <a:gd name="connsiteY419" fmla="*/ 94107 h 506729"/>
                <a:gd name="connsiteX420" fmla="*/ 834676 w 853154"/>
                <a:gd name="connsiteY420" fmla="*/ 102013 h 506729"/>
                <a:gd name="connsiteX421" fmla="*/ 836200 w 853154"/>
                <a:gd name="connsiteY421" fmla="*/ 100013 h 506729"/>
                <a:gd name="connsiteX422" fmla="*/ 847249 w 853154"/>
                <a:gd name="connsiteY422" fmla="*/ 114871 h 506729"/>
                <a:gd name="connsiteX423" fmla="*/ 844201 w 853154"/>
                <a:gd name="connsiteY423" fmla="*/ 118872 h 506729"/>
                <a:gd name="connsiteX424" fmla="*/ 850297 w 853154"/>
                <a:gd name="connsiteY424" fmla="*/ 123539 h 506729"/>
                <a:gd name="connsiteX425" fmla="*/ 843820 w 853154"/>
                <a:gd name="connsiteY425" fmla="*/ 129826 h 506729"/>
                <a:gd name="connsiteX426" fmla="*/ 842486 w 853154"/>
                <a:gd name="connsiteY426" fmla="*/ 133636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853154" h="506729">
                  <a:moveTo>
                    <a:pt x="842486" y="133636"/>
                  </a:moveTo>
                  <a:lnTo>
                    <a:pt x="834390" y="141922"/>
                  </a:lnTo>
                  <a:lnTo>
                    <a:pt x="848201" y="149162"/>
                  </a:lnTo>
                  <a:lnTo>
                    <a:pt x="845344" y="154972"/>
                  </a:lnTo>
                  <a:lnTo>
                    <a:pt x="853154" y="159448"/>
                  </a:lnTo>
                  <a:lnTo>
                    <a:pt x="847154" y="169259"/>
                  </a:lnTo>
                  <a:lnTo>
                    <a:pt x="842010" y="171736"/>
                  </a:lnTo>
                  <a:lnTo>
                    <a:pt x="842486" y="175355"/>
                  </a:lnTo>
                  <a:lnTo>
                    <a:pt x="829913" y="176974"/>
                  </a:lnTo>
                  <a:lnTo>
                    <a:pt x="832961" y="185642"/>
                  </a:lnTo>
                  <a:lnTo>
                    <a:pt x="842391" y="188023"/>
                  </a:lnTo>
                  <a:lnTo>
                    <a:pt x="833247" y="201930"/>
                  </a:lnTo>
                  <a:lnTo>
                    <a:pt x="827151" y="197263"/>
                  </a:lnTo>
                  <a:lnTo>
                    <a:pt x="819531" y="209169"/>
                  </a:lnTo>
                  <a:lnTo>
                    <a:pt x="815816" y="222409"/>
                  </a:lnTo>
                  <a:lnTo>
                    <a:pt x="838581" y="228409"/>
                  </a:lnTo>
                  <a:lnTo>
                    <a:pt x="842867" y="233267"/>
                  </a:lnTo>
                  <a:lnTo>
                    <a:pt x="848963" y="237934"/>
                  </a:lnTo>
                  <a:lnTo>
                    <a:pt x="850202" y="261366"/>
                  </a:lnTo>
                  <a:lnTo>
                    <a:pt x="828008" y="273367"/>
                  </a:lnTo>
                  <a:lnTo>
                    <a:pt x="822008" y="283178"/>
                  </a:lnTo>
                  <a:lnTo>
                    <a:pt x="813149" y="298894"/>
                  </a:lnTo>
                  <a:lnTo>
                    <a:pt x="819245" y="303466"/>
                  </a:lnTo>
                  <a:lnTo>
                    <a:pt x="813911" y="318706"/>
                  </a:lnTo>
                  <a:lnTo>
                    <a:pt x="810101" y="317373"/>
                  </a:lnTo>
                  <a:lnTo>
                    <a:pt x="812673" y="322516"/>
                  </a:lnTo>
                  <a:lnTo>
                    <a:pt x="805339" y="336137"/>
                  </a:lnTo>
                  <a:lnTo>
                    <a:pt x="802196" y="340233"/>
                  </a:lnTo>
                  <a:lnTo>
                    <a:pt x="806291" y="343281"/>
                  </a:lnTo>
                  <a:lnTo>
                    <a:pt x="812006" y="358807"/>
                  </a:lnTo>
                  <a:lnTo>
                    <a:pt x="811339" y="367951"/>
                  </a:lnTo>
                  <a:lnTo>
                    <a:pt x="808672" y="375571"/>
                  </a:lnTo>
                  <a:lnTo>
                    <a:pt x="809149" y="379190"/>
                  </a:lnTo>
                  <a:lnTo>
                    <a:pt x="826008" y="382333"/>
                  </a:lnTo>
                  <a:lnTo>
                    <a:pt x="837724" y="388048"/>
                  </a:lnTo>
                  <a:lnTo>
                    <a:pt x="842105" y="392906"/>
                  </a:lnTo>
                  <a:lnTo>
                    <a:pt x="838676" y="395192"/>
                  </a:lnTo>
                  <a:lnTo>
                    <a:pt x="840677" y="396716"/>
                  </a:lnTo>
                  <a:lnTo>
                    <a:pt x="840962" y="398526"/>
                  </a:lnTo>
                  <a:lnTo>
                    <a:pt x="830866" y="405289"/>
                  </a:lnTo>
                  <a:lnTo>
                    <a:pt x="828008" y="411099"/>
                  </a:lnTo>
                  <a:lnTo>
                    <a:pt x="829151" y="420052"/>
                  </a:lnTo>
                  <a:lnTo>
                    <a:pt x="821436" y="430149"/>
                  </a:lnTo>
                  <a:lnTo>
                    <a:pt x="817150" y="439769"/>
                  </a:lnTo>
                  <a:lnTo>
                    <a:pt x="817436" y="441579"/>
                  </a:lnTo>
                  <a:lnTo>
                    <a:pt x="821246" y="442817"/>
                  </a:lnTo>
                  <a:lnTo>
                    <a:pt x="818579" y="450437"/>
                  </a:lnTo>
                  <a:lnTo>
                    <a:pt x="813911" y="456533"/>
                  </a:lnTo>
                  <a:lnTo>
                    <a:pt x="805148" y="459486"/>
                  </a:lnTo>
                  <a:lnTo>
                    <a:pt x="799147" y="469297"/>
                  </a:lnTo>
                  <a:lnTo>
                    <a:pt x="798100" y="474916"/>
                  </a:lnTo>
                  <a:lnTo>
                    <a:pt x="796290" y="475107"/>
                  </a:lnTo>
                  <a:lnTo>
                    <a:pt x="794099" y="486346"/>
                  </a:lnTo>
                  <a:lnTo>
                    <a:pt x="790766" y="488632"/>
                  </a:lnTo>
                  <a:lnTo>
                    <a:pt x="788670" y="487013"/>
                  </a:lnTo>
                  <a:lnTo>
                    <a:pt x="780383" y="493585"/>
                  </a:lnTo>
                  <a:lnTo>
                    <a:pt x="778193" y="490252"/>
                  </a:lnTo>
                  <a:lnTo>
                    <a:pt x="776383" y="490538"/>
                  </a:lnTo>
                  <a:lnTo>
                    <a:pt x="775049" y="494252"/>
                  </a:lnTo>
                  <a:lnTo>
                    <a:pt x="773525" y="496348"/>
                  </a:lnTo>
                  <a:lnTo>
                    <a:pt x="770572" y="502063"/>
                  </a:lnTo>
                  <a:lnTo>
                    <a:pt x="769048" y="504158"/>
                  </a:lnTo>
                  <a:lnTo>
                    <a:pt x="765429" y="504634"/>
                  </a:lnTo>
                  <a:lnTo>
                    <a:pt x="765238" y="502825"/>
                  </a:lnTo>
                  <a:lnTo>
                    <a:pt x="749332" y="506730"/>
                  </a:lnTo>
                  <a:lnTo>
                    <a:pt x="748760" y="503206"/>
                  </a:lnTo>
                  <a:lnTo>
                    <a:pt x="747046" y="503396"/>
                  </a:lnTo>
                  <a:lnTo>
                    <a:pt x="742664" y="498538"/>
                  </a:lnTo>
                  <a:lnTo>
                    <a:pt x="747617" y="494252"/>
                  </a:lnTo>
                  <a:lnTo>
                    <a:pt x="745331" y="490918"/>
                  </a:lnTo>
                  <a:lnTo>
                    <a:pt x="741331" y="487871"/>
                  </a:lnTo>
                  <a:lnTo>
                    <a:pt x="736187" y="490347"/>
                  </a:lnTo>
                  <a:lnTo>
                    <a:pt x="733139" y="481679"/>
                  </a:lnTo>
                  <a:lnTo>
                    <a:pt x="733901" y="487013"/>
                  </a:lnTo>
                  <a:lnTo>
                    <a:pt x="730568" y="489299"/>
                  </a:lnTo>
                  <a:lnTo>
                    <a:pt x="729901" y="498443"/>
                  </a:lnTo>
                  <a:lnTo>
                    <a:pt x="723138" y="502920"/>
                  </a:lnTo>
                  <a:lnTo>
                    <a:pt x="706374" y="499777"/>
                  </a:lnTo>
                  <a:lnTo>
                    <a:pt x="696182" y="492062"/>
                  </a:lnTo>
                  <a:lnTo>
                    <a:pt x="690753" y="492728"/>
                  </a:lnTo>
                  <a:lnTo>
                    <a:pt x="673894" y="489490"/>
                  </a:lnTo>
                  <a:lnTo>
                    <a:pt x="663321" y="492728"/>
                  </a:lnTo>
                  <a:lnTo>
                    <a:pt x="659987" y="495014"/>
                  </a:lnTo>
                  <a:lnTo>
                    <a:pt x="658178" y="495205"/>
                  </a:lnTo>
                  <a:lnTo>
                    <a:pt x="646938" y="493109"/>
                  </a:lnTo>
                  <a:lnTo>
                    <a:pt x="598837" y="488537"/>
                  </a:lnTo>
                  <a:lnTo>
                    <a:pt x="561499" y="482632"/>
                  </a:lnTo>
                  <a:lnTo>
                    <a:pt x="560165" y="486442"/>
                  </a:lnTo>
                  <a:lnTo>
                    <a:pt x="556831" y="488728"/>
                  </a:lnTo>
                  <a:lnTo>
                    <a:pt x="554831" y="487204"/>
                  </a:lnTo>
                  <a:lnTo>
                    <a:pt x="549212" y="486061"/>
                  </a:lnTo>
                  <a:lnTo>
                    <a:pt x="547783" y="489871"/>
                  </a:lnTo>
                  <a:lnTo>
                    <a:pt x="530923" y="486727"/>
                  </a:lnTo>
                  <a:lnTo>
                    <a:pt x="528733" y="483394"/>
                  </a:lnTo>
                  <a:lnTo>
                    <a:pt x="525113" y="483870"/>
                  </a:lnTo>
                  <a:lnTo>
                    <a:pt x="523780" y="487680"/>
                  </a:lnTo>
                  <a:lnTo>
                    <a:pt x="520160" y="488156"/>
                  </a:lnTo>
                  <a:lnTo>
                    <a:pt x="511016" y="487489"/>
                  </a:lnTo>
                  <a:lnTo>
                    <a:pt x="495681" y="482251"/>
                  </a:lnTo>
                  <a:lnTo>
                    <a:pt x="481965" y="475012"/>
                  </a:lnTo>
                  <a:lnTo>
                    <a:pt x="466154" y="466249"/>
                  </a:lnTo>
                  <a:lnTo>
                    <a:pt x="415385" y="442150"/>
                  </a:lnTo>
                  <a:lnTo>
                    <a:pt x="410623" y="433673"/>
                  </a:lnTo>
                  <a:lnTo>
                    <a:pt x="390335" y="418243"/>
                  </a:lnTo>
                  <a:lnTo>
                    <a:pt x="384715" y="417195"/>
                  </a:lnTo>
                  <a:lnTo>
                    <a:pt x="376333" y="409289"/>
                  </a:lnTo>
                  <a:lnTo>
                    <a:pt x="376523" y="396526"/>
                  </a:lnTo>
                  <a:lnTo>
                    <a:pt x="382524" y="386620"/>
                  </a:lnTo>
                  <a:lnTo>
                    <a:pt x="382048" y="383096"/>
                  </a:lnTo>
                  <a:lnTo>
                    <a:pt x="371285" y="384524"/>
                  </a:lnTo>
                  <a:lnTo>
                    <a:pt x="372332" y="379000"/>
                  </a:lnTo>
                  <a:lnTo>
                    <a:pt x="370332" y="377380"/>
                  </a:lnTo>
                  <a:lnTo>
                    <a:pt x="366903" y="379666"/>
                  </a:lnTo>
                  <a:lnTo>
                    <a:pt x="367855" y="386810"/>
                  </a:lnTo>
                  <a:lnTo>
                    <a:pt x="366522" y="390620"/>
                  </a:lnTo>
                  <a:lnTo>
                    <a:pt x="360902" y="389477"/>
                  </a:lnTo>
                  <a:lnTo>
                    <a:pt x="354806" y="384905"/>
                  </a:lnTo>
                  <a:lnTo>
                    <a:pt x="350806" y="381857"/>
                  </a:lnTo>
                  <a:lnTo>
                    <a:pt x="356330" y="368332"/>
                  </a:lnTo>
                  <a:lnTo>
                    <a:pt x="348901" y="367570"/>
                  </a:lnTo>
                  <a:lnTo>
                    <a:pt x="344614" y="362712"/>
                  </a:lnTo>
                  <a:lnTo>
                    <a:pt x="336042" y="367474"/>
                  </a:lnTo>
                  <a:lnTo>
                    <a:pt x="323469" y="369094"/>
                  </a:lnTo>
                  <a:lnTo>
                    <a:pt x="320993" y="364046"/>
                  </a:lnTo>
                  <a:lnTo>
                    <a:pt x="321850" y="356616"/>
                  </a:lnTo>
                  <a:lnTo>
                    <a:pt x="323660" y="356330"/>
                  </a:lnTo>
                  <a:lnTo>
                    <a:pt x="326136" y="361474"/>
                  </a:lnTo>
                  <a:lnTo>
                    <a:pt x="329946" y="362807"/>
                  </a:lnTo>
                  <a:lnTo>
                    <a:pt x="333566" y="362331"/>
                  </a:lnTo>
                  <a:lnTo>
                    <a:pt x="333089" y="358807"/>
                  </a:lnTo>
                  <a:lnTo>
                    <a:pt x="324517" y="348996"/>
                  </a:lnTo>
                  <a:lnTo>
                    <a:pt x="318516" y="358902"/>
                  </a:lnTo>
                  <a:lnTo>
                    <a:pt x="314706" y="357568"/>
                  </a:lnTo>
                  <a:lnTo>
                    <a:pt x="310420" y="352711"/>
                  </a:lnTo>
                  <a:lnTo>
                    <a:pt x="312325" y="339757"/>
                  </a:lnTo>
                  <a:lnTo>
                    <a:pt x="310325" y="338233"/>
                  </a:lnTo>
                  <a:lnTo>
                    <a:pt x="308038" y="334899"/>
                  </a:lnTo>
                  <a:lnTo>
                    <a:pt x="304229" y="333565"/>
                  </a:lnTo>
                  <a:lnTo>
                    <a:pt x="306419" y="336899"/>
                  </a:lnTo>
                  <a:lnTo>
                    <a:pt x="307181" y="342233"/>
                  </a:lnTo>
                  <a:lnTo>
                    <a:pt x="296609" y="345472"/>
                  </a:lnTo>
                  <a:lnTo>
                    <a:pt x="290036" y="337280"/>
                  </a:lnTo>
                  <a:lnTo>
                    <a:pt x="276987" y="335375"/>
                  </a:lnTo>
                  <a:lnTo>
                    <a:pt x="276320" y="330041"/>
                  </a:lnTo>
                  <a:lnTo>
                    <a:pt x="283273" y="327279"/>
                  </a:lnTo>
                  <a:lnTo>
                    <a:pt x="284797" y="325279"/>
                  </a:lnTo>
                  <a:lnTo>
                    <a:pt x="276225" y="315563"/>
                  </a:lnTo>
                  <a:lnTo>
                    <a:pt x="275463" y="310229"/>
                  </a:lnTo>
                  <a:lnTo>
                    <a:pt x="267462" y="318516"/>
                  </a:lnTo>
                  <a:lnTo>
                    <a:pt x="263843" y="318992"/>
                  </a:lnTo>
                  <a:lnTo>
                    <a:pt x="258032" y="316135"/>
                  </a:lnTo>
                  <a:lnTo>
                    <a:pt x="243840" y="319849"/>
                  </a:lnTo>
                  <a:lnTo>
                    <a:pt x="232410" y="315849"/>
                  </a:lnTo>
                  <a:lnTo>
                    <a:pt x="221171" y="313754"/>
                  </a:lnTo>
                  <a:lnTo>
                    <a:pt x="216694" y="321564"/>
                  </a:lnTo>
                  <a:lnTo>
                    <a:pt x="212503" y="331184"/>
                  </a:lnTo>
                  <a:lnTo>
                    <a:pt x="196405" y="347853"/>
                  </a:lnTo>
                  <a:lnTo>
                    <a:pt x="184976" y="343948"/>
                  </a:lnTo>
                  <a:lnTo>
                    <a:pt x="160592" y="339947"/>
                  </a:lnTo>
                  <a:lnTo>
                    <a:pt x="160115" y="336328"/>
                  </a:lnTo>
                  <a:lnTo>
                    <a:pt x="156305" y="334994"/>
                  </a:lnTo>
                  <a:lnTo>
                    <a:pt x="145828" y="338233"/>
                  </a:lnTo>
                  <a:lnTo>
                    <a:pt x="142685" y="342329"/>
                  </a:lnTo>
                  <a:lnTo>
                    <a:pt x="137255" y="342995"/>
                  </a:lnTo>
                  <a:lnTo>
                    <a:pt x="130207" y="331184"/>
                  </a:lnTo>
                  <a:lnTo>
                    <a:pt x="122396" y="326803"/>
                  </a:lnTo>
                  <a:lnTo>
                    <a:pt x="117538" y="318421"/>
                  </a:lnTo>
                  <a:lnTo>
                    <a:pt x="106966" y="307086"/>
                  </a:lnTo>
                  <a:lnTo>
                    <a:pt x="89345" y="298513"/>
                  </a:lnTo>
                  <a:lnTo>
                    <a:pt x="89821" y="302133"/>
                  </a:lnTo>
                  <a:lnTo>
                    <a:pt x="84487" y="302800"/>
                  </a:lnTo>
                  <a:lnTo>
                    <a:pt x="75343" y="289560"/>
                  </a:lnTo>
                  <a:lnTo>
                    <a:pt x="67723" y="286893"/>
                  </a:lnTo>
                  <a:lnTo>
                    <a:pt x="64389" y="289179"/>
                  </a:lnTo>
                  <a:lnTo>
                    <a:pt x="54959" y="286798"/>
                  </a:lnTo>
                  <a:lnTo>
                    <a:pt x="36957" y="289179"/>
                  </a:lnTo>
                  <a:lnTo>
                    <a:pt x="17145" y="277273"/>
                  </a:lnTo>
                  <a:lnTo>
                    <a:pt x="0" y="272320"/>
                  </a:lnTo>
                  <a:lnTo>
                    <a:pt x="9335" y="260223"/>
                  </a:lnTo>
                  <a:lnTo>
                    <a:pt x="11811" y="250793"/>
                  </a:lnTo>
                  <a:lnTo>
                    <a:pt x="17431" y="251841"/>
                  </a:lnTo>
                  <a:lnTo>
                    <a:pt x="22098" y="245840"/>
                  </a:lnTo>
                  <a:lnTo>
                    <a:pt x="27432" y="245078"/>
                  </a:lnTo>
                  <a:lnTo>
                    <a:pt x="20003" y="244316"/>
                  </a:lnTo>
                  <a:lnTo>
                    <a:pt x="18002" y="242697"/>
                  </a:lnTo>
                  <a:lnTo>
                    <a:pt x="19812" y="242506"/>
                  </a:lnTo>
                  <a:lnTo>
                    <a:pt x="22955" y="238411"/>
                  </a:lnTo>
                  <a:lnTo>
                    <a:pt x="26765" y="239744"/>
                  </a:lnTo>
                  <a:lnTo>
                    <a:pt x="29432" y="232124"/>
                  </a:lnTo>
                  <a:lnTo>
                    <a:pt x="27146" y="228790"/>
                  </a:lnTo>
                  <a:lnTo>
                    <a:pt x="25051" y="227266"/>
                  </a:lnTo>
                  <a:lnTo>
                    <a:pt x="30289" y="224790"/>
                  </a:lnTo>
                  <a:lnTo>
                    <a:pt x="36386" y="229362"/>
                  </a:lnTo>
                  <a:lnTo>
                    <a:pt x="37433" y="223838"/>
                  </a:lnTo>
                  <a:lnTo>
                    <a:pt x="41053" y="223361"/>
                  </a:lnTo>
                  <a:lnTo>
                    <a:pt x="42101" y="217741"/>
                  </a:lnTo>
                  <a:lnTo>
                    <a:pt x="45529" y="215551"/>
                  </a:lnTo>
                  <a:lnTo>
                    <a:pt x="44577" y="208407"/>
                  </a:lnTo>
                  <a:lnTo>
                    <a:pt x="40958" y="208883"/>
                  </a:lnTo>
                  <a:lnTo>
                    <a:pt x="38862" y="207359"/>
                  </a:lnTo>
                  <a:lnTo>
                    <a:pt x="44291" y="206597"/>
                  </a:lnTo>
                  <a:lnTo>
                    <a:pt x="61627" y="213360"/>
                  </a:lnTo>
                  <a:lnTo>
                    <a:pt x="56864" y="204978"/>
                  </a:lnTo>
                  <a:lnTo>
                    <a:pt x="67437" y="201739"/>
                  </a:lnTo>
                  <a:lnTo>
                    <a:pt x="69723" y="205073"/>
                  </a:lnTo>
                  <a:lnTo>
                    <a:pt x="72200" y="210217"/>
                  </a:lnTo>
                  <a:lnTo>
                    <a:pt x="78010" y="212979"/>
                  </a:lnTo>
                  <a:lnTo>
                    <a:pt x="75152" y="218884"/>
                  </a:lnTo>
                  <a:lnTo>
                    <a:pt x="75629" y="222409"/>
                  </a:lnTo>
                  <a:lnTo>
                    <a:pt x="83534" y="226790"/>
                  </a:lnTo>
                  <a:lnTo>
                    <a:pt x="87154" y="226314"/>
                  </a:lnTo>
                  <a:lnTo>
                    <a:pt x="92297" y="223838"/>
                  </a:lnTo>
                  <a:lnTo>
                    <a:pt x="94774" y="228886"/>
                  </a:lnTo>
                  <a:lnTo>
                    <a:pt x="96774" y="230505"/>
                  </a:lnTo>
                  <a:lnTo>
                    <a:pt x="101727" y="226219"/>
                  </a:lnTo>
                  <a:lnTo>
                    <a:pt x="102870" y="220599"/>
                  </a:lnTo>
                  <a:lnTo>
                    <a:pt x="100775" y="219075"/>
                  </a:lnTo>
                  <a:lnTo>
                    <a:pt x="107728" y="216313"/>
                  </a:lnTo>
                  <a:lnTo>
                    <a:pt x="107061" y="210979"/>
                  </a:lnTo>
                  <a:lnTo>
                    <a:pt x="114205" y="210026"/>
                  </a:lnTo>
                  <a:lnTo>
                    <a:pt x="110490" y="196024"/>
                  </a:lnTo>
                  <a:lnTo>
                    <a:pt x="112109" y="194024"/>
                  </a:lnTo>
                  <a:lnTo>
                    <a:pt x="119253" y="193072"/>
                  </a:lnTo>
                  <a:lnTo>
                    <a:pt x="123349" y="196120"/>
                  </a:lnTo>
                  <a:lnTo>
                    <a:pt x="126968" y="195643"/>
                  </a:lnTo>
                  <a:lnTo>
                    <a:pt x="129159" y="198977"/>
                  </a:lnTo>
                  <a:lnTo>
                    <a:pt x="132588" y="196787"/>
                  </a:lnTo>
                  <a:lnTo>
                    <a:pt x="140779" y="190214"/>
                  </a:lnTo>
                  <a:lnTo>
                    <a:pt x="151638" y="188785"/>
                  </a:lnTo>
                  <a:lnTo>
                    <a:pt x="152114" y="192405"/>
                  </a:lnTo>
                  <a:lnTo>
                    <a:pt x="162020" y="198310"/>
                  </a:lnTo>
                  <a:lnTo>
                    <a:pt x="164783" y="205168"/>
                  </a:lnTo>
                  <a:lnTo>
                    <a:pt x="169259" y="211836"/>
                  </a:lnTo>
                  <a:lnTo>
                    <a:pt x="173546" y="216694"/>
                  </a:lnTo>
                  <a:lnTo>
                    <a:pt x="176689" y="212693"/>
                  </a:lnTo>
                  <a:lnTo>
                    <a:pt x="180118" y="210407"/>
                  </a:lnTo>
                  <a:lnTo>
                    <a:pt x="181356" y="206597"/>
                  </a:lnTo>
                  <a:lnTo>
                    <a:pt x="184213" y="200787"/>
                  </a:lnTo>
                  <a:lnTo>
                    <a:pt x="180404" y="199454"/>
                  </a:lnTo>
                  <a:lnTo>
                    <a:pt x="181737" y="195643"/>
                  </a:lnTo>
                  <a:lnTo>
                    <a:pt x="179737" y="194119"/>
                  </a:lnTo>
                  <a:lnTo>
                    <a:pt x="183547" y="195453"/>
                  </a:lnTo>
                  <a:lnTo>
                    <a:pt x="187738" y="185833"/>
                  </a:lnTo>
                  <a:lnTo>
                    <a:pt x="195644" y="190214"/>
                  </a:lnTo>
                  <a:lnTo>
                    <a:pt x="198501" y="184404"/>
                  </a:lnTo>
                  <a:lnTo>
                    <a:pt x="196787" y="184594"/>
                  </a:lnTo>
                  <a:lnTo>
                    <a:pt x="198882" y="173450"/>
                  </a:lnTo>
                  <a:lnTo>
                    <a:pt x="198692" y="171736"/>
                  </a:lnTo>
                  <a:lnTo>
                    <a:pt x="204311" y="172783"/>
                  </a:lnTo>
                  <a:lnTo>
                    <a:pt x="218885" y="172593"/>
                  </a:lnTo>
                  <a:lnTo>
                    <a:pt x="228981" y="165830"/>
                  </a:lnTo>
                  <a:lnTo>
                    <a:pt x="231458" y="156496"/>
                  </a:lnTo>
                  <a:lnTo>
                    <a:pt x="233172" y="156210"/>
                  </a:lnTo>
                  <a:lnTo>
                    <a:pt x="238601" y="155543"/>
                  </a:lnTo>
                  <a:lnTo>
                    <a:pt x="239935" y="151733"/>
                  </a:lnTo>
                  <a:lnTo>
                    <a:pt x="241745" y="151447"/>
                  </a:lnTo>
                  <a:lnTo>
                    <a:pt x="241459" y="149733"/>
                  </a:lnTo>
                  <a:lnTo>
                    <a:pt x="234029" y="148876"/>
                  </a:lnTo>
                  <a:lnTo>
                    <a:pt x="236982" y="143065"/>
                  </a:lnTo>
                  <a:lnTo>
                    <a:pt x="247269" y="138017"/>
                  </a:lnTo>
                  <a:lnTo>
                    <a:pt x="248793" y="136017"/>
                  </a:lnTo>
                  <a:lnTo>
                    <a:pt x="253460" y="130016"/>
                  </a:lnTo>
                  <a:lnTo>
                    <a:pt x="261366" y="134398"/>
                  </a:lnTo>
                  <a:lnTo>
                    <a:pt x="267653" y="126301"/>
                  </a:lnTo>
                  <a:lnTo>
                    <a:pt x="275272" y="128873"/>
                  </a:lnTo>
                  <a:lnTo>
                    <a:pt x="279940" y="122872"/>
                  </a:lnTo>
                  <a:lnTo>
                    <a:pt x="289846" y="128778"/>
                  </a:lnTo>
                  <a:lnTo>
                    <a:pt x="295275" y="128111"/>
                  </a:lnTo>
                  <a:lnTo>
                    <a:pt x="296037" y="133445"/>
                  </a:lnTo>
                  <a:lnTo>
                    <a:pt x="302895" y="130683"/>
                  </a:lnTo>
                  <a:lnTo>
                    <a:pt x="300704" y="127349"/>
                  </a:lnTo>
                  <a:lnTo>
                    <a:pt x="301943" y="123539"/>
                  </a:lnTo>
                  <a:lnTo>
                    <a:pt x="305848" y="124873"/>
                  </a:lnTo>
                  <a:lnTo>
                    <a:pt x="307658" y="124587"/>
                  </a:lnTo>
                  <a:lnTo>
                    <a:pt x="305086" y="119539"/>
                  </a:lnTo>
                  <a:lnTo>
                    <a:pt x="308705" y="119063"/>
                  </a:lnTo>
                  <a:lnTo>
                    <a:pt x="308229" y="115443"/>
                  </a:lnTo>
                  <a:lnTo>
                    <a:pt x="304419" y="114205"/>
                  </a:lnTo>
                  <a:lnTo>
                    <a:pt x="310610" y="106108"/>
                  </a:lnTo>
                  <a:lnTo>
                    <a:pt x="309944" y="100774"/>
                  </a:lnTo>
                  <a:lnTo>
                    <a:pt x="312992" y="96679"/>
                  </a:lnTo>
                  <a:lnTo>
                    <a:pt x="312134" y="89630"/>
                  </a:lnTo>
                  <a:lnTo>
                    <a:pt x="314135" y="91154"/>
                  </a:lnTo>
                  <a:lnTo>
                    <a:pt x="319564" y="90392"/>
                  </a:lnTo>
                  <a:lnTo>
                    <a:pt x="333089" y="95917"/>
                  </a:lnTo>
                  <a:lnTo>
                    <a:pt x="335280" y="99250"/>
                  </a:lnTo>
                  <a:lnTo>
                    <a:pt x="327851" y="98393"/>
                  </a:lnTo>
                  <a:lnTo>
                    <a:pt x="328327" y="101917"/>
                  </a:lnTo>
                  <a:lnTo>
                    <a:pt x="332232" y="103251"/>
                  </a:lnTo>
                  <a:lnTo>
                    <a:pt x="337376" y="100774"/>
                  </a:lnTo>
                  <a:lnTo>
                    <a:pt x="339662" y="104108"/>
                  </a:lnTo>
                  <a:lnTo>
                    <a:pt x="345853" y="96012"/>
                  </a:lnTo>
                  <a:lnTo>
                    <a:pt x="355949" y="89249"/>
                  </a:lnTo>
                  <a:lnTo>
                    <a:pt x="353663" y="85915"/>
                  </a:lnTo>
                  <a:lnTo>
                    <a:pt x="352044" y="73438"/>
                  </a:lnTo>
                  <a:lnTo>
                    <a:pt x="365760" y="80677"/>
                  </a:lnTo>
                  <a:lnTo>
                    <a:pt x="371761" y="70866"/>
                  </a:lnTo>
                  <a:lnTo>
                    <a:pt x="380047" y="64294"/>
                  </a:lnTo>
                  <a:lnTo>
                    <a:pt x="384143" y="67342"/>
                  </a:lnTo>
                  <a:lnTo>
                    <a:pt x="383000" y="72962"/>
                  </a:lnTo>
                  <a:lnTo>
                    <a:pt x="385477" y="78105"/>
                  </a:lnTo>
                  <a:lnTo>
                    <a:pt x="389382" y="79343"/>
                  </a:lnTo>
                  <a:lnTo>
                    <a:pt x="389572" y="81153"/>
                  </a:lnTo>
                  <a:lnTo>
                    <a:pt x="388048" y="83153"/>
                  </a:lnTo>
                  <a:lnTo>
                    <a:pt x="390525" y="88297"/>
                  </a:lnTo>
                  <a:lnTo>
                    <a:pt x="386715" y="86963"/>
                  </a:lnTo>
                  <a:lnTo>
                    <a:pt x="386905" y="88773"/>
                  </a:lnTo>
                  <a:lnTo>
                    <a:pt x="390716" y="90106"/>
                  </a:lnTo>
                  <a:lnTo>
                    <a:pt x="394811" y="93154"/>
                  </a:lnTo>
                  <a:lnTo>
                    <a:pt x="396621" y="92869"/>
                  </a:lnTo>
                  <a:lnTo>
                    <a:pt x="395954" y="87535"/>
                  </a:lnTo>
                  <a:lnTo>
                    <a:pt x="397669" y="87344"/>
                  </a:lnTo>
                  <a:lnTo>
                    <a:pt x="400241" y="92392"/>
                  </a:lnTo>
                  <a:lnTo>
                    <a:pt x="398431" y="92678"/>
                  </a:lnTo>
                  <a:lnTo>
                    <a:pt x="398907" y="96298"/>
                  </a:lnTo>
                  <a:lnTo>
                    <a:pt x="408813" y="102203"/>
                  </a:lnTo>
                  <a:lnTo>
                    <a:pt x="416433" y="104775"/>
                  </a:lnTo>
                  <a:lnTo>
                    <a:pt x="425482" y="103632"/>
                  </a:lnTo>
                  <a:lnTo>
                    <a:pt x="428816" y="101346"/>
                  </a:lnTo>
                  <a:lnTo>
                    <a:pt x="436245" y="102203"/>
                  </a:lnTo>
                  <a:lnTo>
                    <a:pt x="438626" y="92773"/>
                  </a:lnTo>
                  <a:lnTo>
                    <a:pt x="445865" y="91821"/>
                  </a:lnTo>
                  <a:lnTo>
                    <a:pt x="446627" y="84487"/>
                  </a:lnTo>
                  <a:lnTo>
                    <a:pt x="442627" y="81343"/>
                  </a:lnTo>
                  <a:lnTo>
                    <a:pt x="443960" y="77533"/>
                  </a:lnTo>
                  <a:lnTo>
                    <a:pt x="447580" y="77057"/>
                  </a:lnTo>
                  <a:lnTo>
                    <a:pt x="449580" y="78676"/>
                  </a:lnTo>
                  <a:lnTo>
                    <a:pt x="450247" y="84010"/>
                  </a:lnTo>
                  <a:lnTo>
                    <a:pt x="455676" y="83248"/>
                  </a:lnTo>
                  <a:lnTo>
                    <a:pt x="457962" y="86582"/>
                  </a:lnTo>
                  <a:lnTo>
                    <a:pt x="461296" y="84391"/>
                  </a:lnTo>
                  <a:lnTo>
                    <a:pt x="464915" y="83915"/>
                  </a:lnTo>
                  <a:lnTo>
                    <a:pt x="473012" y="90011"/>
                  </a:lnTo>
                  <a:lnTo>
                    <a:pt x="476821" y="91345"/>
                  </a:lnTo>
                  <a:lnTo>
                    <a:pt x="479965" y="87344"/>
                  </a:lnTo>
                  <a:lnTo>
                    <a:pt x="485585" y="88392"/>
                  </a:lnTo>
                  <a:lnTo>
                    <a:pt x="490347" y="96869"/>
                  </a:lnTo>
                  <a:lnTo>
                    <a:pt x="494157" y="98107"/>
                  </a:lnTo>
                  <a:lnTo>
                    <a:pt x="495776" y="96107"/>
                  </a:lnTo>
                  <a:lnTo>
                    <a:pt x="493014" y="89249"/>
                  </a:lnTo>
                  <a:lnTo>
                    <a:pt x="494538" y="87154"/>
                  </a:lnTo>
                  <a:lnTo>
                    <a:pt x="498158" y="86677"/>
                  </a:lnTo>
                  <a:lnTo>
                    <a:pt x="505778" y="89344"/>
                  </a:lnTo>
                  <a:lnTo>
                    <a:pt x="507111" y="85534"/>
                  </a:lnTo>
                  <a:lnTo>
                    <a:pt x="510730" y="85058"/>
                  </a:lnTo>
                  <a:lnTo>
                    <a:pt x="522446" y="90773"/>
                  </a:lnTo>
                  <a:lnTo>
                    <a:pt x="525589" y="86677"/>
                  </a:lnTo>
                  <a:lnTo>
                    <a:pt x="528923" y="84487"/>
                  </a:lnTo>
                  <a:lnTo>
                    <a:pt x="525113" y="83153"/>
                  </a:lnTo>
                  <a:lnTo>
                    <a:pt x="528447" y="80867"/>
                  </a:lnTo>
                  <a:lnTo>
                    <a:pt x="527971" y="77343"/>
                  </a:lnTo>
                  <a:lnTo>
                    <a:pt x="533400" y="76676"/>
                  </a:lnTo>
                  <a:lnTo>
                    <a:pt x="535591" y="79915"/>
                  </a:lnTo>
                  <a:lnTo>
                    <a:pt x="547783" y="74771"/>
                  </a:lnTo>
                  <a:lnTo>
                    <a:pt x="547306" y="71152"/>
                  </a:lnTo>
                  <a:lnTo>
                    <a:pt x="541401" y="68294"/>
                  </a:lnTo>
                  <a:lnTo>
                    <a:pt x="540925" y="64770"/>
                  </a:lnTo>
                  <a:lnTo>
                    <a:pt x="531209" y="60579"/>
                  </a:lnTo>
                  <a:lnTo>
                    <a:pt x="537496" y="52483"/>
                  </a:lnTo>
                  <a:lnTo>
                    <a:pt x="535496" y="50959"/>
                  </a:lnTo>
                  <a:lnTo>
                    <a:pt x="539020" y="50482"/>
                  </a:lnTo>
                  <a:lnTo>
                    <a:pt x="552736" y="43243"/>
                  </a:lnTo>
                  <a:lnTo>
                    <a:pt x="556260" y="42767"/>
                  </a:lnTo>
                  <a:lnTo>
                    <a:pt x="563023" y="38290"/>
                  </a:lnTo>
                  <a:lnTo>
                    <a:pt x="566642" y="37814"/>
                  </a:lnTo>
                  <a:lnTo>
                    <a:pt x="576263" y="41910"/>
                  </a:lnTo>
                  <a:lnTo>
                    <a:pt x="579406" y="37909"/>
                  </a:lnTo>
                  <a:lnTo>
                    <a:pt x="587026" y="40576"/>
                  </a:lnTo>
                  <a:lnTo>
                    <a:pt x="593979" y="37814"/>
                  </a:lnTo>
                  <a:lnTo>
                    <a:pt x="605219" y="39910"/>
                  </a:lnTo>
                  <a:lnTo>
                    <a:pt x="609981" y="33909"/>
                  </a:lnTo>
                  <a:lnTo>
                    <a:pt x="609505" y="30289"/>
                  </a:lnTo>
                  <a:lnTo>
                    <a:pt x="614172" y="24193"/>
                  </a:lnTo>
                  <a:lnTo>
                    <a:pt x="619506" y="23527"/>
                  </a:lnTo>
                  <a:lnTo>
                    <a:pt x="619030" y="20002"/>
                  </a:lnTo>
                  <a:lnTo>
                    <a:pt x="611981" y="8191"/>
                  </a:lnTo>
                  <a:lnTo>
                    <a:pt x="613315" y="4381"/>
                  </a:lnTo>
                  <a:lnTo>
                    <a:pt x="618554" y="1905"/>
                  </a:lnTo>
                  <a:lnTo>
                    <a:pt x="627697" y="2476"/>
                  </a:lnTo>
                  <a:lnTo>
                    <a:pt x="632841" y="0"/>
                  </a:lnTo>
                  <a:lnTo>
                    <a:pt x="638461" y="1048"/>
                  </a:lnTo>
                  <a:lnTo>
                    <a:pt x="635889" y="8668"/>
                  </a:lnTo>
                  <a:lnTo>
                    <a:pt x="636365" y="12192"/>
                  </a:lnTo>
                  <a:lnTo>
                    <a:pt x="649796" y="3238"/>
                  </a:lnTo>
                  <a:lnTo>
                    <a:pt x="661226" y="7144"/>
                  </a:lnTo>
                  <a:lnTo>
                    <a:pt x="659321" y="20098"/>
                  </a:lnTo>
                  <a:lnTo>
                    <a:pt x="660273" y="27241"/>
                  </a:lnTo>
                  <a:lnTo>
                    <a:pt x="669703" y="29623"/>
                  </a:lnTo>
                  <a:lnTo>
                    <a:pt x="667036" y="37147"/>
                  </a:lnTo>
                  <a:lnTo>
                    <a:pt x="668846" y="36957"/>
                  </a:lnTo>
                  <a:lnTo>
                    <a:pt x="673798" y="32671"/>
                  </a:lnTo>
                  <a:lnTo>
                    <a:pt x="679418" y="33718"/>
                  </a:lnTo>
                  <a:lnTo>
                    <a:pt x="684467" y="31242"/>
                  </a:lnTo>
                  <a:lnTo>
                    <a:pt x="702278" y="27051"/>
                  </a:lnTo>
                  <a:lnTo>
                    <a:pt x="708851" y="35242"/>
                  </a:lnTo>
                  <a:lnTo>
                    <a:pt x="710375" y="33242"/>
                  </a:lnTo>
                  <a:lnTo>
                    <a:pt x="713613" y="43720"/>
                  </a:lnTo>
                  <a:lnTo>
                    <a:pt x="725329" y="49435"/>
                  </a:lnTo>
                  <a:lnTo>
                    <a:pt x="730282" y="45148"/>
                  </a:lnTo>
                  <a:lnTo>
                    <a:pt x="737045" y="55054"/>
                  </a:lnTo>
                  <a:lnTo>
                    <a:pt x="737711" y="60484"/>
                  </a:lnTo>
                  <a:lnTo>
                    <a:pt x="744093" y="66865"/>
                  </a:lnTo>
                  <a:lnTo>
                    <a:pt x="746570" y="72009"/>
                  </a:lnTo>
                  <a:lnTo>
                    <a:pt x="757238" y="56102"/>
                  </a:lnTo>
                  <a:lnTo>
                    <a:pt x="769144" y="49054"/>
                  </a:lnTo>
                  <a:lnTo>
                    <a:pt x="776097" y="46291"/>
                  </a:lnTo>
                  <a:lnTo>
                    <a:pt x="779907" y="47625"/>
                  </a:lnTo>
                  <a:lnTo>
                    <a:pt x="780193" y="49435"/>
                  </a:lnTo>
                  <a:lnTo>
                    <a:pt x="794956" y="51054"/>
                  </a:lnTo>
                  <a:lnTo>
                    <a:pt x="794956" y="51054"/>
                  </a:lnTo>
                  <a:lnTo>
                    <a:pt x="791909" y="55150"/>
                  </a:lnTo>
                  <a:lnTo>
                    <a:pt x="793909" y="56674"/>
                  </a:lnTo>
                  <a:lnTo>
                    <a:pt x="799529" y="57721"/>
                  </a:lnTo>
                  <a:lnTo>
                    <a:pt x="798005" y="59722"/>
                  </a:lnTo>
                  <a:lnTo>
                    <a:pt x="802005" y="62865"/>
                  </a:lnTo>
                  <a:lnTo>
                    <a:pt x="811721" y="66961"/>
                  </a:lnTo>
                  <a:lnTo>
                    <a:pt x="830294" y="82677"/>
                  </a:lnTo>
                  <a:lnTo>
                    <a:pt x="828866" y="86487"/>
                  </a:lnTo>
                  <a:lnTo>
                    <a:pt x="831152" y="89821"/>
                  </a:lnTo>
                  <a:lnTo>
                    <a:pt x="826294" y="94107"/>
                  </a:lnTo>
                  <a:lnTo>
                    <a:pt x="834676" y="102013"/>
                  </a:lnTo>
                  <a:lnTo>
                    <a:pt x="836200" y="100013"/>
                  </a:lnTo>
                  <a:lnTo>
                    <a:pt x="847249" y="114871"/>
                  </a:lnTo>
                  <a:lnTo>
                    <a:pt x="844201" y="118872"/>
                  </a:lnTo>
                  <a:lnTo>
                    <a:pt x="850297" y="123539"/>
                  </a:lnTo>
                  <a:lnTo>
                    <a:pt x="843820" y="129826"/>
                  </a:lnTo>
                  <a:lnTo>
                    <a:pt x="842486" y="133636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" name="Volný tvar: obrazec 56">
              <a:extLst>
                <a:ext uri="{FF2B5EF4-FFF2-40B4-BE49-F238E27FC236}">
                  <a16:creationId xmlns:a16="http://schemas.microsoft.com/office/drawing/2014/main" id="{9BE8FECD-B418-B1E1-8E9E-E0B8A600DE3A}"/>
                </a:ext>
              </a:extLst>
            </p:cNvPr>
            <p:cNvSpPr/>
            <p:nvPr userDrawn="1"/>
          </p:nvSpPr>
          <p:spPr>
            <a:xfrm>
              <a:off x="7375825" y="4317777"/>
              <a:ext cx="689609" cy="454818"/>
            </a:xfrm>
            <a:custGeom>
              <a:avLst/>
              <a:gdLst>
                <a:gd name="connsiteX0" fmla="*/ 4667 w 689609"/>
                <a:gd name="connsiteY0" fmla="*/ 93250 h 454818"/>
                <a:gd name="connsiteX1" fmla="*/ 19907 w 689609"/>
                <a:gd name="connsiteY1" fmla="*/ 84010 h 454818"/>
                <a:gd name="connsiteX2" fmla="*/ 19240 w 689609"/>
                <a:gd name="connsiteY2" fmla="*/ 78676 h 454818"/>
                <a:gd name="connsiteX3" fmla="*/ 26384 w 689609"/>
                <a:gd name="connsiteY3" fmla="*/ 77724 h 454818"/>
                <a:gd name="connsiteX4" fmla="*/ 34004 w 689609"/>
                <a:gd name="connsiteY4" fmla="*/ 65818 h 454818"/>
                <a:gd name="connsiteX5" fmla="*/ 33719 w 689609"/>
                <a:gd name="connsiteY5" fmla="*/ 64008 h 454818"/>
                <a:gd name="connsiteX6" fmla="*/ 49625 w 689609"/>
                <a:gd name="connsiteY6" fmla="*/ 60103 h 454818"/>
                <a:gd name="connsiteX7" fmla="*/ 55721 w 689609"/>
                <a:gd name="connsiteY7" fmla="*/ 64770 h 454818"/>
                <a:gd name="connsiteX8" fmla="*/ 59055 w 689609"/>
                <a:gd name="connsiteY8" fmla="*/ 62484 h 454818"/>
                <a:gd name="connsiteX9" fmla="*/ 68104 w 689609"/>
                <a:gd name="connsiteY9" fmla="*/ 61246 h 454818"/>
                <a:gd name="connsiteX10" fmla="*/ 77914 w 689609"/>
                <a:gd name="connsiteY10" fmla="*/ 52768 h 454818"/>
                <a:gd name="connsiteX11" fmla="*/ 84011 w 689609"/>
                <a:gd name="connsiteY11" fmla="*/ 57340 h 454818"/>
                <a:gd name="connsiteX12" fmla="*/ 98870 w 689609"/>
                <a:gd name="connsiteY12" fmla="*/ 59055 h 454818"/>
                <a:gd name="connsiteX13" fmla="*/ 105346 w 689609"/>
                <a:gd name="connsiteY13" fmla="*/ 52768 h 454818"/>
                <a:gd name="connsiteX14" fmla="*/ 101155 w 689609"/>
                <a:gd name="connsiteY14" fmla="*/ 62389 h 454818"/>
                <a:gd name="connsiteX15" fmla="*/ 104965 w 689609"/>
                <a:gd name="connsiteY15" fmla="*/ 63627 h 454818"/>
                <a:gd name="connsiteX16" fmla="*/ 108109 w 689609"/>
                <a:gd name="connsiteY16" fmla="*/ 59626 h 454818"/>
                <a:gd name="connsiteX17" fmla="*/ 111919 w 689609"/>
                <a:gd name="connsiteY17" fmla="*/ 60960 h 454818"/>
                <a:gd name="connsiteX18" fmla="*/ 111347 w 689609"/>
                <a:gd name="connsiteY18" fmla="*/ 42863 h 454818"/>
                <a:gd name="connsiteX19" fmla="*/ 108585 w 689609"/>
                <a:gd name="connsiteY19" fmla="*/ 36004 h 454818"/>
                <a:gd name="connsiteX20" fmla="*/ 109442 w 689609"/>
                <a:gd name="connsiteY20" fmla="*/ 28575 h 454818"/>
                <a:gd name="connsiteX21" fmla="*/ 106489 w 689609"/>
                <a:gd name="connsiteY21" fmla="*/ 19907 h 454818"/>
                <a:gd name="connsiteX22" fmla="*/ 113824 w 689609"/>
                <a:gd name="connsiteY22" fmla="*/ 6287 h 454818"/>
                <a:gd name="connsiteX23" fmla="*/ 118967 w 689609"/>
                <a:gd name="connsiteY23" fmla="*/ 3810 h 454818"/>
                <a:gd name="connsiteX24" fmla="*/ 120301 w 689609"/>
                <a:gd name="connsiteY24" fmla="*/ 0 h 454818"/>
                <a:gd name="connsiteX25" fmla="*/ 125921 w 689609"/>
                <a:gd name="connsiteY25" fmla="*/ 1048 h 454818"/>
                <a:gd name="connsiteX26" fmla="*/ 126587 w 689609"/>
                <a:gd name="connsiteY26" fmla="*/ 6382 h 454818"/>
                <a:gd name="connsiteX27" fmla="*/ 132493 w 689609"/>
                <a:gd name="connsiteY27" fmla="*/ 9239 h 454818"/>
                <a:gd name="connsiteX28" fmla="*/ 134779 w 689609"/>
                <a:gd name="connsiteY28" fmla="*/ 12573 h 454818"/>
                <a:gd name="connsiteX29" fmla="*/ 141542 w 689609"/>
                <a:gd name="connsiteY29" fmla="*/ 22574 h 454818"/>
                <a:gd name="connsiteX30" fmla="*/ 144018 w 689609"/>
                <a:gd name="connsiteY30" fmla="*/ 27622 h 454818"/>
                <a:gd name="connsiteX31" fmla="*/ 141446 w 689609"/>
                <a:gd name="connsiteY31" fmla="*/ 35242 h 454818"/>
                <a:gd name="connsiteX32" fmla="*/ 152400 w 689609"/>
                <a:gd name="connsiteY32" fmla="*/ 35623 h 454818"/>
                <a:gd name="connsiteX33" fmla="*/ 158687 w 689609"/>
                <a:gd name="connsiteY33" fmla="*/ 27527 h 454818"/>
                <a:gd name="connsiteX34" fmla="*/ 165545 w 689609"/>
                <a:gd name="connsiteY34" fmla="*/ 52006 h 454818"/>
                <a:gd name="connsiteX35" fmla="*/ 169640 w 689609"/>
                <a:gd name="connsiteY35" fmla="*/ 55054 h 454818"/>
                <a:gd name="connsiteX36" fmla="*/ 170117 w 689609"/>
                <a:gd name="connsiteY36" fmla="*/ 58674 h 454818"/>
                <a:gd name="connsiteX37" fmla="*/ 175451 w 689609"/>
                <a:gd name="connsiteY37" fmla="*/ 58007 h 454818"/>
                <a:gd name="connsiteX38" fmla="*/ 185833 w 689609"/>
                <a:gd name="connsiteY38" fmla="*/ 67532 h 454818"/>
                <a:gd name="connsiteX39" fmla="*/ 189452 w 689609"/>
                <a:gd name="connsiteY39" fmla="*/ 66961 h 454818"/>
                <a:gd name="connsiteX40" fmla="*/ 202216 w 689609"/>
                <a:gd name="connsiteY40" fmla="*/ 52578 h 454818"/>
                <a:gd name="connsiteX41" fmla="*/ 201359 w 689609"/>
                <a:gd name="connsiteY41" fmla="*/ 60007 h 454818"/>
                <a:gd name="connsiteX42" fmla="*/ 194881 w 689609"/>
                <a:gd name="connsiteY42" fmla="*/ 66294 h 454818"/>
                <a:gd name="connsiteX43" fmla="*/ 215360 w 689609"/>
                <a:gd name="connsiteY43" fmla="*/ 69056 h 454818"/>
                <a:gd name="connsiteX44" fmla="*/ 220504 w 689609"/>
                <a:gd name="connsiteY44" fmla="*/ 66484 h 454818"/>
                <a:gd name="connsiteX45" fmla="*/ 226314 w 689609"/>
                <a:gd name="connsiteY45" fmla="*/ 69342 h 454818"/>
                <a:gd name="connsiteX46" fmla="*/ 230791 w 689609"/>
                <a:gd name="connsiteY46" fmla="*/ 61531 h 454818"/>
                <a:gd name="connsiteX47" fmla="*/ 236125 w 689609"/>
                <a:gd name="connsiteY47" fmla="*/ 60865 h 454818"/>
                <a:gd name="connsiteX48" fmla="*/ 237744 w 689609"/>
                <a:gd name="connsiteY48" fmla="*/ 58769 h 454818"/>
                <a:gd name="connsiteX49" fmla="*/ 243364 w 689609"/>
                <a:gd name="connsiteY49" fmla="*/ 59817 h 454818"/>
                <a:gd name="connsiteX50" fmla="*/ 248507 w 689609"/>
                <a:gd name="connsiteY50" fmla="*/ 57340 h 454818"/>
                <a:gd name="connsiteX51" fmla="*/ 262414 w 689609"/>
                <a:gd name="connsiteY51" fmla="*/ 51911 h 454818"/>
                <a:gd name="connsiteX52" fmla="*/ 275844 w 689609"/>
                <a:gd name="connsiteY52" fmla="*/ 42863 h 454818"/>
                <a:gd name="connsiteX53" fmla="*/ 286893 w 689609"/>
                <a:gd name="connsiteY53" fmla="*/ 43243 h 454818"/>
                <a:gd name="connsiteX54" fmla="*/ 288893 w 689609"/>
                <a:gd name="connsiteY54" fmla="*/ 44767 h 454818"/>
                <a:gd name="connsiteX55" fmla="*/ 293275 w 689609"/>
                <a:gd name="connsiteY55" fmla="*/ 64103 h 454818"/>
                <a:gd name="connsiteX56" fmla="*/ 298895 w 689609"/>
                <a:gd name="connsiteY56" fmla="*/ 65246 h 454818"/>
                <a:gd name="connsiteX57" fmla="*/ 302990 w 689609"/>
                <a:gd name="connsiteY57" fmla="*/ 68294 h 454818"/>
                <a:gd name="connsiteX58" fmla="*/ 302133 w 689609"/>
                <a:gd name="connsiteY58" fmla="*/ 75629 h 454818"/>
                <a:gd name="connsiteX59" fmla="*/ 304324 w 689609"/>
                <a:gd name="connsiteY59" fmla="*/ 78962 h 454818"/>
                <a:gd name="connsiteX60" fmla="*/ 306038 w 689609"/>
                <a:gd name="connsiteY60" fmla="*/ 91440 h 454818"/>
                <a:gd name="connsiteX61" fmla="*/ 303181 w 689609"/>
                <a:gd name="connsiteY61" fmla="*/ 97250 h 454818"/>
                <a:gd name="connsiteX62" fmla="*/ 298418 w 689609"/>
                <a:gd name="connsiteY62" fmla="*/ 103346 h 454818"/>
                <a:gd name="connsiteX63" fmla="*/ 298895 w 689609"/>
                <a:gd name="connsiteY63" fmla="*/ 106871 h 454818"/>
                <a:gd name="connsiteX64" fmla="*/ 294513 w 689609"/>
                <a:gd name="connsiteY64" fmla="*/ 114776 h 454818"/>
                <a:gd name="connsiteX65" fmla="*/ 294989 w 689609"/>
                <a:gd name="connsiteY65" fmla="*/ 118300 h 454818"/>
                <a:gd name="connsiteX66" fmla="*/ 297466 w 689609"/>
                <a:gd name="connsiteY66" fmla="*/ 123444 h 454818"/>
                <a:gd name="connsiteX67" fmla="*/ 300800 w 689609"/>
                <a:gd name="connsiteY67" fmla="*/ 121158 h 454818"/>
                <a:gd name="connsiteX68" fmla="*/ 303467 w 689609"/>
                <a:gd name="connsiteY68" fmla="*/ 113538 h 454818"/>
                <a:gd name="connsiteX69" fmla="*/ 323660 w 689609"/>
                <a:gd name="connsiteY69" fmla="*/ 114490 h 454818"/>
                <a:gd name="connsiteX70" fmla="*/ 324898 w 689609"/>
                <a:gd name="connsiteY70" fmla="*/ 123444 h 454818"/>
                <a:gd name="connsiteX71" fmla="*/ 333661 w 689609"/>
                <a:gd name="connsiteY71" fmla="*/ 120396 h 454818"/>
                <a:gd name="connsiteX72" fmla="*/ 338995 w 689609"/>
                <a:gd name="connsiteY72" fmla="*/ 119729 h 454818"/>
                <a:gd name="connsiteX73" fmla="*/ 341947 w 689609"/>
                <a:gd name="connsiteY73" fmla="*/ 128397 h 454818"/>
                <a:gd name="connsiteX74" fmla="*/ 346043 w 689609"/>
                <a:gd name="connsiteY74" fmla="*/ 131445 h 454818"/>
                <a:gd name="connsiteX75" fmla="*/ 346329 w 689609"/>
                <a:gd name="connsiteY75" fmla="*/ 147733 h 454818"/>
                <a:gd name="connsiteX76" fmla="*/ 351472 w 689609"/>
                <a:gd name="connsiteY76" fmla="*/ 145256 h 454818"/>
                <a:gd name="connsiteX77" fmla="*/ 351758 w 689609"/>
                <a:gd name="connsiteY77" fmla="*/ 147066 h 454818"/>
                <a:gd name="connsiteX78" fmla="*/ 354616 w 689609"/>
                <a:gd name="connsiteY78" fmla="*/ 141256 h 454818"/>
                <a:gd name="connsiteX79" fmla="*/ 360521 w 689609"/>
                <a:gd name="connsiteY79" fmla="*/ 144018 h 454818"/>
                <a:gd name="connsiteX80" fmla="*/ 360236 w 689609"/>
                <a:gd name="connsiteY80" fmla="*/ 142304 h 454818"/>
                <a:gd name="connsiteX81" fmla="*/ 367665 w 689609"/>
                <a:gd name="connsiteY81" fmla="*/ 143065 h 454818"/>
                <a:gd name="connsiteX82" fmla="*/ 372618 w 689609"/>
                <a:gd name="connsiteY82" fmla="*/ 138874 h 454818"/>
                <a:gd name="connsiteX83" fmla="*/ 378428 w 689609"/>
                <a:gd name="connsiteY83" fmla="*/ 141732 h 454818"/>
                <a:gd name="connsiteX84" fmla="*/ 381190 w 689609"/>
                <a:gd name="connsiteY84" fmla="*/ 148590 h 454818"/>
                <a:gd name="connsiteX85" fmla="*/ 386334 w 689609"/>
                <a:gd name="connsiteY85" fmla="*/ 146113 h 454818"/>
                <a:gd name="connsiteX86" fmla="*/ 390430 w 689609"/>
                <a:gd name="connsiteY86" fmla="*/ 149162 h 454818"/>
                <a:gd name="connsiteX87" fmla="*/ 400526 w 689609"/>
                <a:gd name="connsiteY87" fmla="*/ 142399 h 454818"/>
                <a:gd name="connsiteX88" fmla="*/ 408622 w 689609"/>
                <a:gd name="connsiteY88" fmla="*/ 148590 h 454818"/>
                <a:gd name="connsiteX89" fmla="*/ 407289 w 689609"/>
                <a:gd name="connsiteY89" fmla="*/ 152400 h 454818"/>
                <a:gd name="connsiteX90" fmla="*/ 413385 w 689609"/>
                <a:gd name="connsiteY90" fmla="*/ 156972 h 454818"/>
                <a:gd name="connsiteX91" fmla="*/ 416528 w 689609"/>
                <a:gd name="connsiteY91" fmla="*/ 152971 h 454818"/>
                <a:gd name="connsiteX92" fmla="*/ 424339 w 689609"/>
                <a:gd name="connsiteY92" fmla="*/ 157353 h 454818"/>
                <a:gd name="connsiteX93" fmla="*/ 421958 w 689609"/>
                <a:gd name="connsiteY93" fmla="*/ 166783 h 454818"/>
                <a:gd name="connsiteX94" fmla="*/ 422434 w 689609"/>
                <a:gd name="connsiteY94" fmla="*/ 170307 h 454818"/>
                <a:gd name="connsiteX95" fmla="*/ 421386 w 689609"/>
                <a:gd name="connsiteY95" fmla="*/ 175927 h 454818"/>
                <a:gd name="connsiteX96" fmla="*/ 421862 w 689609"/>
                <a:gd name="connsiteY96" fmla="*/ 179451 h 454818"/>
                <a:gd name="connsiteX97" fmla="*/ 417195 w 689609"/>
                <a:gd name="connsiteY97" fmla="*/ 185547 h 454818"/>
                <a:gd name="connsiteX98" fmla="*/ 419195 w 689609"/>
                <a:gd name="connsiteY98" fmla="*/ 187071 h 454818"/>
                <a:gd name="connsiteX99" fmla="*/ 417862 w 689609"/>
                <a:gd name="connsiteY99" fmla="*/ 190881 h 454818"/>
                <a:gd name="connsiteX100" fmla="*/ 418147 w 689609"/>
                <a:gd name="connsiteY100" fmla="*/ 192691 h 454818"/>
                <a:gd name="connsiteX101" fmla="*/ 420148 w 689609"/>
                <a:gd name="connsiteY101" fmla="*/ 194215 h 454818"/>
                <a:gd name="connsiteX102" fmla="*/ 428054 w 689609"/>
                <a:gd name="connsiteY102" fmla="*/ 198596 h 454818"/>
                <a:gd name="connsiteX103" fmla="*/ 431197 w 689609"/>
                <a:gd name="connsiteY103" fmla="*/ 194596 h 454818"/>
                <a:gd name="connsiteX104" fmla="*/ 435007 w 689609"/>
                <a:gd name="connsiteY104" fmla="*/ 195834 h 454818"/>
                <a:gd name="connsiteX105" fmla="*/ 438340 w 689609"/>
                <a:gd name="connsiteY105" fmla="*/ 193643 h 454818"/>
                <a:gd name="connsiteX106" fmla="*/ 439293 w 689609"/>
                <a:gd name="connsiteY106" fmla="*/ 200692 h 454818"/>
                <a:gd name="connsiteX107" fmla="*/ 443484 w 689609"/>
                <a:gd name="connsiteY107" fmla="*/ 191071 h 454818"/>
                <a:gd name="connsiteX108" fmla="*/ 455867 w 689609"/>
                <a:gd name="connsiteY108" fmla="*/ 187642 h 454818"/>
                <a:gd name="connsiteX109" fmla="*/ 459296 w 689609"/>
                <a:gd name="connsiteY109" fmla="*/ 199930 h 454818"/>
                <a:gd name="connsiteX110" fmla="*/ 467392 w 689609"/>
                <a:gd name="connsiteY110" fmla="*/ 206121 h 454818"/>
                <a:gd name="connsiteX111" fmla="*/ 478060 w 689609"/>
                <a:gd name="connsiteY111" fmla="*/ 217360 h 454818"/>
                <a:gd name="connsiteX112" fmla="*/ 481584 w 689609"/>
                <a:gd name="connsiteY112" fmla="*/ 216884 h 454818"/>
                <a:gd name="connsiteX113" fmla="*/ 492252 w 689609"/>
                <a:gd name="connsiteY113" fmla="*/ 228219 h 454818"/>
                <a:gd name="connsiteX114" fmla="*/ 507302 w 689609"/>
                <a:gd name="connsiteY114" fmla="*/ 217170 h 454818"/>
                <a:gd name="connsiteX115" fmla="*/ 509302 w 689609"/>
                <a:gd name="connsiteY115" fmla="*/ 218694 h 454818"/>
                <a:gd name="connsiteX116" fmla="*/ 514445 w 689609"/>
                <a:gd name="connsiteY116" fmla="*/ 216217 h 454818"/>
                <a:gd name="connsiteX117" fmla="*/ 516255 w 689609"/>
                <a:gd name="connsiteY117" fmla="*/ 215932 h 454818"/>
                <a:gd name="connsiteX118" fmla="*/ 521113 w 689609"/>
                <a:gd name="connsiteY118" fmla="*/ 211646 h 454818"/>
                <a:gd name="connsiteX119" fmla="*/ 523399 w 689609"/>
                <a:gd name="connsiteY119" fmla="*/ 214979 h 454818"/>
                <a:gd name="connsiteX120" fmla="*/ 526542 w 689609"/>
                <a:gd name="connsiteY120" fmla="*/ 210979 h 454818"/>
                <a:gd name="connsiteX121" fmla="*/ 534924 w 689609"/>
                <a:gd name="connsiteY121" fmla="*/ 218884 h 454818"/>
                <a:gd name="connsiteX122" fmla="*/ 550640 w 689609"/>
                <a:gd name="connsiteY122" fmla="*/ 213170 h 454818"/>
                <a:gd name="connsiteX123" fmla="*/ 551212 w 689609"/>
                <a:gd name="connsiteY123" fmla="*/ 204025 h 454818"/>
                <a:gd name="connsiteX124" fmla="*/ 558927 w 689609"/>
                <a:gd name="connsiteY124" fmla="*/ 221171 h 454818"/>
                <a:gd name="connsiteX125" fmla="*/ 561213 w 689609"/>
                <a:gd name="connsiteY125" fmla="*/ 224504 h 454818"/>
                <a:gd name="connsiteX126" fmla="*/ 573119 w 689609"/>
                <a:gd name="connsiteY126" fmla="*/ 217456 h 454818"/>
                <a:gd name="connsiteX127" fmla="*/ 592455 w 689609"/>
                <a:gd name="connsiteY127" fmla="*/ 225742 h 454818"/>
                <a:gd name="connsiteX128" fmla="*/ 600837 w 689609"/>
                <a:gd name="connsiteY128" fmla="*/ 233743 h 454818"/>
                <a:gd name="connsiteX129" fmla="*/ 597694 w 689609"/>
                <a:gd name="connsiteY129" fmla="*/ 237839 h 454818"/>
                <a:gd name="connsiteX130" fmla="*/ 596837 w 689609"/>
                <a:gd name="connsiteY130" fmla="*/ 245173 h 454818"/>
                <a:gd name="connsiteX131" fmla="*/ 588455 w 689609"/>
                <a:gd name="connsiteY131" fmla="*/ 264414 h 454818"/>
                <a:gd name="connsiteX132" fmla="*/ 598360 w 689609"/>
                <a:gd name="connsiteY132" fmla="*/ 270320 h 454818"/>
                <a:gd name="connsiteX133" fmla="*/ 606648 w 689609"/>
                <a:gd name="connsiteY133" fmla="*/ 263842 h 454818"/>
                <a:gd name="connsiteX134" fmla="*/ 611982 w 689609"/>
                <a:gd name="connsiteY134" fmla="*/ 263080 h 454818"/>
                <a:gd name="connsiteX135" fmla="*/ 632555 w 689609"/>
                <a:gd name="connsiteY135" fmla="*/ 280321 h 454818"/>
                <a:gd name="connsiteX136" fmla="*/ 646938 w 689609"/>
                <a:gd name="connsiteY136" fmla="*/ 278416 h 454818"/>
                <a:gd name="connsiteX137" fmla="*/ 661035 w 689609"/>
                <a:gd name="connsiteY137" fmla="*/ 301942 h 454818"/>
                <a:gd name="connsiteX138" fmla="*/ 670084 w 689609"/>
                <a:gd name="connsiteY138" fmla="*/ 315182 h 454818"/>
                <a:gd name="connsiteX139" fmla="*/ 668750 w 689609"/>
                <a:gd name="connsiteY139" fmla="*/ 318992 h 454818"/>
                <a:gd name="connsiteX140" fmla="*/ 672846 w 689609"/>
                <a:gd name="connsiteY140" fmla="*/ 322135 h 454818"/>
                <a:gd name="connsiteX141" fmla="*/ 681799 w 689609"/>
                <a:gd name="connsiteY141" fmla="*/ 320992 h 454818"/>
                <a:gd name="connsiteX142" fmla="*/ 680466 w 689609"/>
                <a:gd name="connsiteY142" fmla="*/ 324707 h 454818"/>
                <a:gd name="connsiteX143" fmla="*/ 680752 w 689609"/>
                <a:gd name="connsiteY143" fmla="*/ 326517 h 454818"/>
                <a:gd name="connsiteX144" fmla="*/ 678942 w 689609"/>
                <a:gd name="connsiteY144" fmla="*/ 326707 h 454818"/>
                <a:gd name="connsiteX145" fmla="*/ 679894 w 689609"/>
                <a:gd name="connsiteY145" fmla="*/ 333851 h 454818"/>
                <a:gd name="connsiteX146" fmla="*/ 689610 w 689609"/>
                <a:gd name="connsiteY146" fmla="*/ 352520 h 454818"/>
                <a:gd name="connsiteX147" fmla="*/ 680466 w 689609"/>
                <a:gd name="connsiteY147" fmla="*/ 351949 h 454818"/>
                <a:gd name="connsiteX148" fmla="*/ 675322 w 689609"/>
                <a:gd name="connsiteY148" fmla="*/ 354425 h 454818"/>
                <a:gd name="connsiteX149" fmla="*/ 667226 w 689609"/>
                <a:gd name="connsiteY149" fmla="*/ 362712 h 454818"/>
                <a:gd name="connsiteX150" fmla="*/ 668465 w 689609"/>
                <a:gd name="connsiteY150" fmla="*/ 371665 h 454818"/>
                <a:gd name="connsiteX151" fmla="*/ 650272 w 689609"/>
                <a:gd name="connsiteY151" fmla="*/ 372237 h 454818"/>
                <a:gd name="connsiteX152" fmla="*/ 645509 w 689609"/>
                <a:gd name="connsiteY152" fmla="*/ 378333 h 454818"/>
                <a:gd name="connsiteX153" fmla="*/ 645128 w 689609"/>
                <a:gd name="connsiteY153" fmla="*/ 389191 h 454818"/>
                <a:gd name="connsiteX154" fmla="*/ 638651 w 689609"/>
                <a:gd name="connsiteY154" fmla="*/ 395573 h 454818"/>
                <a:gd name="connsiteX155" fmla="*/ 629507 w 689609"/>
                <a:gd name="connsiteY155" fmla="*/ 394906 h 454818"/>
                <a:gd name="connsiteX156" fmla="*/ 622554 w 689609"/>
                <a:gd name="connsiteY156" fmla="*/ 397669 h 454818"/>
                <a:gd name="connsiteX157" fmla="*/ 618649 w 689609"/>
                <a:gd name="connsiteY157" fmla="*/ 396335 h 454818"/>
                <a:gd name="connsiteX158" fmla="*/ 608552 w 689609"/>
                <a:gd name="connsiteY158" fmla="*/ 388620 h 454818"/>
                <a:gd name="connsiteX159" fmla="*/ 601790 w 689609"/>
                <a:gd name="connsiteY159" fmla="*/ 393192 h 454818"/>
                <a:gd name="connsiteX160" fmla="*/ 608171 w 689609"/>
                <a:gd name="connsiteY160" fmla="*/ 399574 h 454818"/>
                <a:gd name="connsiteX161" fmla="*/ 606838 w 689609"/>
                <a:gd name="connsiteY161" fmla="*/ 403384 h 454818"/>
                <a:gd name="connsiteX162" fmla="*/ 601885 w 689609"/>
                <a:gd name="connsiteY162" fmla="*/ 407670 h 454818"/>
                <a:gd name="connsiteX163" fmla="*/ 594265 w 689609"/>
                <a:gd name="connsiteY163" fmla="*/ 405003 h 454818"/>
                <a:gd name="connsiteX164" fmla="*/ 584645 w 689609"/>
                <a:gd name="connsiteY164" fmla="*/ 415385 h 454818"/>
                <a:gd name="connsiteX165" fmla="*/ 577215 w 689609"/>
                <a:gd name="connsiteY165" fmla="*/ 414528 h 454818"/>
                <a:gd name="connsiteX166" fmla="*/ 574453 w 689609"/>
                <a:gd name="connsiteY166" fmla="*/ 407670 h 454818"/>
                <a:gd name="connsiteX167" fmla="*/ 576167 w 689609"/>
                <a:gd name="connsiteY167" fmla="*/ 392906 h 454818"/>
                <a:gd name="connsiteX168" fmla="*/ 573310 w 689609"/>
                <a:gd name="connsiteY168" fmla="*/ 398716 h 454818"/>
                <a:gd name="connsiteX169" fmla="*/ 571310 w 689609"/>
                <a:gd name="connsiteY169" fmla="*/ 397192 h 454818"/>
                <a:gd name="connsiteX170" fmla="*/ 568833 w 689609"/>
                <a:gd name="connsiteY170" fmla="*/ 406622 h 454818"/>
                <a:gd name="connsiteX171" fmla="*/ 568357 w 689609"/>
                <a:gd name="connsiteY171" fmla="*/ 403003 h 454818"/>
                <a:gd name="connsiteX172" fmla="*/ 566833 w 689609"/>
                <a:gd name="connsiteY172" fmla="*/ 405003 h 454818"/>
                <a:gd name="connsiteX173" fmla="*/ 562832 w 689609"/>
                <a:gd name="connsiteY173" fmla="*/ 401955 h 454818"/>
                <a:gd name="connsiteX174" fmla="*/ 541306 w 689609"/>
                <a:gd name="connsiteY174" fmla="*/ 377571 h 454818"/>
                <a:gd name="connsiteX175" fmla="*/ 537496 w 689609"/>
                <a:gd name="connsiteY175" fmla="*/ 376333 h 454818"/>
                <a:gd name="connsiteX176" fmla="*/ 514731 w 689609"/>
                <a:gd name="connsiteY176" fmla="*/ 370237 h 454818"/>
                <a:gd name="connsiteX177" fmla="*/ 506635 w 689609"/>
                <a:gd name="connsiteY177" fmla="*/ 378523 h 454818"/>
                <a:gd name="connsiteX178" fmla="*/ 507111 w 689609"/>
                <a:gd name="connsiteY178" fmla="*/ 382143 h 454818"/>
                <a:gd name="connsiteX179" fmla="*/ 499491 w 689609"/>
                <a:gd name="connsiteY179" fmla="*/ 379476 h 454818"/>
                <a:gd name="connsiteX180" fmla="*/ 495490 w 689609"/>
                <a:gd name="connsiteY180" fmla="*/ 390906 h 454818"/>
                <a:gd name="connsiteX181" fmla="*/ 492919 w 689609"/>
                <a:gd name="connsiteY181" fmla="*/ 398526 h 454818"/>
                <a:gd name="connsiteX182" fmla="*/ 485204 w 689609"/>
                <a:gd name="connsiteY182" fmla="*/ 395859 h 454818"/>
                <a:gd name="connsiteX183" fmla="*/ 480346 w 689609"/>
                <a:gd name="connsiteY183" fmla="*/ 400145 h 454818"/>
                <a:gd name="connsiteX184" fmla="*/ 470249 w 689609"/>
                <a:gd name="connsiteY184" fmla="*/ 406908 h 454818"/>
                <a:gd name="connsiteX185" fmla="*/ 464248 w 689609"/>
                <a:gd name="connsiteY185" fmla="*/ 416814 h 454818"/>
                <a:gd name="connsiteX186" fmla="*/ 460153 w 689609"/>
                <a:gd name="connsiteY186" fmla="*/ 413671 h 454818"/>
                <a:gd name="connsiteX187" fmla="*/ 454723 w 689609"/>
                <a:gd name="connsiteY187" fmla="*/ 414433 h 454818"/>
                <a:gd name="connsiteX188" fmla="*/ 448723 w 689609"/>
                <a:gd name="connsiteY188" fmla="*/ 409765 h 454818"/>
                <a:gd name="connsiteX189" fmla="*/ 433197 w 689609"/>
                <a:gd name="connsiteY189" fmla="*/ 417290 h 454818"/>
                <a:gd name="connsiteX190" fmla="*/ 426434 w 689609"/>
                <a:gd name="connsiteY190" fmla="*/ 407289 h 454818"/>
                <a:gd name="connsiteX191" fmla="*/ 422624 w 689609"/>
                <a:gd name="connsiteY191" fmla="*/ 406051 h 454818"/>
                <a:gd name="connsiteX192" fmla="*/ 420053 w 689609"/>
                <a:gd name="connsiteY192" fmla="*/ 400907 h 454818"/>
                <a:gd name="connsiteX193" fmla="*/ 404527 w 689609"/>
                <a:gd name="connsiteY193" fmla="*/ 393859 h 454818"/>
                <a:gd name="connsiteX194" fmla="*/ 397955 w 689609"/>
                <a:gd name="connsiteY194" fmla="*/ 385667 h 454818"/>
                <a:gd name="connsiteX195" fmla="*/ 396812 w 689609"/>
                <a:gd name="connsiteY195" fmla="*/ 376809 h 454818"/>
                <a:gd name="connsiteX196" fmla="*/ 394716 w 689609"/>
                <a:gd name="connsiteY196" fmla="*/ 375285 h 454818"/>
                <a:gd name="connsiteX197" fmla="*/ 386048 w 689609"/>
                <a:gd name="connsiteY197" fmla="*/ 378238 h 454818"/>
                <a:gd name="connsiteX198" fmla="*/ 378619 w 689609"/>
                <a:gd name="connsiteY198" fmla="*/ 377380 h 454818"/>
                <a:gd name="connsiteX199" fmla="*/ 374047 w 689609"/>
                <a:gd name="connsiteY199" fmla="*/ 370713 h 454818"/>
                <a:gd name="connsiteX200" fmla="*/ 358521 w 689609"/>
                <a:gd name="connsiteY200" fmla="*/ 363760 h 454818"/>
                <a:gd name="connsiteX201" fmla="*/ 355759 w 689609"/>
                <a:gd name="connsiteY201" fmla="*/ 356806 h 454818"/>
                <a:gd name="connsiteX202" fmla="*/ 348139 w 689609"/>
                <a:gd name="connsiteY202" fmla="*/ 354235 h 454818"/>
                <a:gd name="connsiteX203" fmla="*/ 339376 w 689609"/>
                <a:gd name="connsiteY203" fmla="*/ 357188 h 454818"/>
                <a:gd name="connsiteX204" fmla="*/ 333470 w 689609"/>
                <a:gd name="connsiteY204" fmla="*/ 354330 h 454818"/>
                <a:gd name="connsiteX205" fmla="*/ 323374 w 689609"/>
                <a:gd name="connsiteY205" fmla="*/ 346615 h 454818"/>
                <a:gd name="connsiteX206" fmla="*/ 316135 w 689609"/>
                <a:gd name="connsiteY206" fmla="*/ 347567 h 454818"/>
                <a:gd name="connsiteX207" fmla="*/ 308324 w 689609"/>
                <a:gd name="connsiteY207" fmla="*/ 343186 h 454818"/>
                <a:gd name="connsiteX208" fmla="*/ 301276 w 689609"/>
                <a:gd name="connsiteY208" fmla="*/ 345853 h 454818"/>
                <a:gd name="connsiteX209" fmla="*/ 291179 w 689609"/>
                <a:gd name="connsiteY209" fmla="*/ 338138 h 454818"/>
                <a:gd name="connsiteX210" fmla="*/ 285274 w 689609"/>
                <a:gd name="connsiteY210" fmla="*/ 335375 h 454818"/>
                <a:gd name="connsiteX211" fmla="*/ 278606 w 689609"/>
                <a:gd name="connsiteY211" fmla="*/ 339852 h 454818"/>
                <a:gd name="connsiteX212" fmla="*/ 264509 w 689609"/>
                <a:gd name="connsiteY212" fmla="*/ 358045 h 454818"/>
                <a:gd name="connsiteX213" fmla="*/ 259842 w 689609"/>
                <a:gd name="connsiteY213" fmla="*/ 364046 h 454818"/>
                <a:gd name="connsiteX214" fmla="*/ 249746 w 689609"/>
                <a:gd name="connsiteY214" fmla="*/ 370808 h 454818"/>
                <a:gd name="connsiteX215" fmla="*/ 244030 w 689609"/>
                <a:gd name="connsiteY215" fmla="*/ 382524 h 454818"/>
                <a:gd name="connsiteX216" fmla="*/ 235077 w 689609"/>
                <a:gd name="connsiteY216" fmla="*/ 383667 h 454818"/>
                <a:gd name="connsiteX217" fmla="*/ 204597 w 689609"/>
                <a:gd name="connsiteY217" fmla="*/ 402241 h 454818"/>
                <a:gd name="connsiteX218" fmla="*/ 200406 w 689609"/>
                <a:gd name="connsiteY218" fmla="*/ 411766 h 454818"/>
                <a:gd name="connsiteX219" fmla="*/ 201835 w 689609"/>
                <a:gd name="connsiteY219" fmla="*/ 422529 h 454818"/>
                <a:gd name="connsiteX220" fmla="*/ 200978 w 689609"/>
                <a:gd name="connsiteY220" fmla="*/ 429863 h 454818"/>
                <a:gd name="connsiteX221" fmla="*/ 193643 w 689609"/>
                <a:gd name="connsiteY221" fmla="*/ 443579 h 454818"/>
                <a:gd name="connsiteX222" fmla="*/ 188881 w 689609"/>
                <a:gd name="connsiteY222" fmla="*/ 449580 h 454818"/>
                <a:gd name="connsiteX223" fmla="*/ 176784 w 689609"/>
                <a:gd name="connsiteY223" fmla="*/ 454819 h 454818"/>
                <a:gd name="connsiteX224" fmla="*/ 166878 w 689609"/>
                <a:gd name="connsiteY224" fmla="*/ 448913 h 454818"/>
                <a:gd name="connsiteX225" fmla="*/ 163544 w 689609"/>
                <a:gd name="connsiteY225" fmla="*/ 451104 h 454818"/>
                <a:gd name="connsiteX226" fmla="*/ 152876 w 689609"/>
                <a:gd name="connsiteY226" fmla="*/ 439864 h 454818"/>
                <a:gd name="connsiteX227" fmla="*/ 138970 w 689609"/>
                <a:gd name="connsiteY227" fmla="*/ 430816 h 454818"/>
                <a:gd name="connsiteX228" fmla="*/ 142018 w 689609"/>
                <a:gd name="connsiteY228" fmla="*/ 426815 h 454818"/>
                <a:gd name="connsiteX229" fmla="*/ 122777 w 689609"/>
                <a:gd name="connsiteY229" fmla="*/ 405765 h 454818"/>
                <a:gd name="connsiteX230" fmla="*/ 110680 w 689609"/>
                <a:gd name="connsiteY230" fmla="*/ 411004 h 454818"/>
                <a:gd name="connsiteX231" fmla="*/ 92869 w 689609"/>
                <a:gd name="connsiteY231" fmla="*/ 427863 h 454818"/>
                <a:gd name="connsiteX232" fmla="*/ 89440 w 689609"/>
                <a:gd name="connsiteY232" fmla="*/ 430149 h 454818"/>
                <a:gd name="connsiteX233" fmla="*/ 75724 w 689609"/>
                <a:gd name="connsiteY233" fmla="*/ 422910 h 454818"/>
                <a:gd name="connsiteX234" fmla="*/ 64675 w 689609"/>
                <a:gd name="connsiteY234" fmla="*/ 422529 h 454818"/>
                <a:gd name="connsiteX235" fmla="*/ 62960 w 689609"/>
                <a:gd name="connsiteY235" fmla="*/ 395573 h 454818"/>
                <a:gd name="connsiteX236" fmla="*/ 59817 w 689609"/>
                <a:gd name="connsiteY236" fmla="*/ 385096 h 454818"/>
                <a:gd name="connsiteX237" fmla="*/ 55245 w 689609"/>
                <a:gd name="connsiteY237" fmla="*/ 378428 h 454818"/>
                <a:gd name="connsiteX238" fmla="*/ 52769 w 689609"/>
                <a:gd name="connsiteY238" fmla="*/ 373380 h 454818"/>
                <a:gd name="connsiteX239" fmla="*/ 46387 w 689609"/>
                <a:gd name="connsiteY239" fmla="*/ 366903 h 454818"/>
                <a:gd name="connsiteX240" fmla="*/ 32861 w 689609"/>
                <a:gd name="connsiteY240" fmla="*/ 361474 h 454818"/>
                <a:gd name="connsiteX241" fmla="*/ 22288 w 689609"/>
                <a:gd name="connsiteY241" fmla="*/ 350234 h 454818"/>
                <a:gd name="connsiteX242" fmla="*/ 18383 w 689609"/>
                <a:gd name="connsiteY242" fmla="*/ 348901 h 454818"/>
                <a:gd name="connsiteX243" fmla="*/ 21336 w 689609"/>
                <a:gd name="connsiteY243" fmla="*/ 343090 h 454818"/>
                <a:gd name="connsiteX244" fmla="*/ 24670 w 689609"/>
                <a:gd name="connsiteY244" fmla="*/ 340805 h 454818"/>
                <a:gd name="connsiteX245" fmla="*/ 24575 w 689609"/>
                <a:gd name="connsiteY245" fmla="*/ 326326 h 454818"/>
                <a:gd name="connsiteX246" fmla="*/ 22098 w 689609"/>
                <a:gd name="connsiteY246" fmla="*/ 321183 h 454818"/>
                <a:gd name="connsiteX247" fmla="*/ 23622 w 689609"/>
                <a:gd name="connsiteY247" fmla="*/ 319183 h 454818"/>
                <a:gd name="connsiteX248" fmla="*/ 23146 w 689609"/>
                <a:gd name="connsiteY248" fmla="*/ 315658 h 454818"/>
                <a:gd name="connsiteX249" fmla="*/ 19526 w 689609"/>
                <a:gd name="connsiteY249" fmla="*/ 316135 h 454818"/>
                <a:gd name="connsiteX250" fmla="*/ 15050 w 689609"/>
                <a:gd name="connsiteY250" fmla="*/ 309467 h 454818"/>
                <a:gd name="connsiteX251" fmla="*/ 22003 w 689609"/>
                <a:gd name="connsiteY251" fmla="*/ 306705 h 454818"/>
                <a:gd name="connsiteX252" fmla="*/ 25051 w 689609"/>
                <a:gd name="connsiteY252" fmla="*/ 302705 h 454818"/>
                <a:gd name="connsiteX253" fmla="*/ 12002 w 689609"/>
                <a:gd name="connsiteY253" fmla="*/ 286321 h 454818"/>
                <a:gd name="connsiteX254" fmla="*/ 23336 w 689609"/>
                <a:gd name="connsiteY254" fmla="*/ 275749 h 454818"/>
                <a:gd name="connsiteX255" fmla="*/ 36386 w 689609"/>
                <a:gd name="connsiteY255" fmla="*/ 277654 h 454818"/>
                <a:gd name="connsiteX256" fmla="*/ 39529 w 689609"/>
                <a:gd name="connsiteY256" fmla="*/ 273558 h 454818"/>
                <a:gd name="connsiteX257" fmla="*/ 51721 w 689609"/>
                <a:gd name="connsiteY257" fmla="*/ 282797 h 454818"/>
                <a:gd name="connsiteX258" fmla="*/ 56864 w 689609"/>
                <a:gd name="connsiteY258" fmla="*/ 280321 h 454818"/>
                <a:gd name="connsiteX259" fmla="*/ 56388 w 689609"/>
                <a:gd name="connsiteY259" fmla="*/ 276796 h 454818"/>
                <a:gd name="connsiteX260" fmla="*/ 52578 w 689609"/>
                <a:gd name="connsiteY260" fmla="*/ 275463 h 454818"/>
                <a:gd name="connsiteX261" fmla="*/ 51054 w 689609"/>
                <a:gd name="connsiteY261" fmla="*/ 277463 h 454818"/>
                <a:gd name="connsiteX262" fmla="*/ 49244 w 689609"/>
                <a:gd name="connsiteY262" fmla="*/ 277749 h 454818"/>
                <a:gd name="connsiteX263" fmla="*/ 48959 w 689609"/>
                <a:gd name="connsiteY263" fmla="*/ 275939 h 454818"/>
                <a:gd name="connsiteX264" fmla="*/ 52292 w 689609"/>
                <a:gd name="connsiteY264" fmla="*/ 273653 h 454818"/>
                <a:gd name="connsiteX265" fmla="*/ 54102 w 689609"/>
                <a:gd name="connsiteY265" fmla="*/ 273463 h 454818"/>
                <a:gd name="connsiteX266" fmla="*/ 57721 w 689609"/>
                <a:gd name="connsiteY266" fmla="*/ 272987 h 454818"/>
                <a:gd name="connsiteX267" fmla="*/ 57721 w 689609"/>
                <a:gd name="connsiteY267" fmla="*/ 272987 h 454818"/>
                <a:gd name="connsiteX268" fmla="*/ 60865 w 689609"/>
                <a:gd name="connsiteY268" fmla="*/ 268891 h 454818"/>
                <a:gd name="connsiteX269" fmla="*/ 57055 w 689609"/>
                <a:gd name="connsiteY269" fmla="*/ 267653 h 454818"/>
                <a:gd name="connsiteX270" fmla="*/ 53626 w 689609"/>
                <a:gd name="connsiteY270" fmla="*/ 269843 h 454818"/>
                <a:gd name="connsiteX271" fmla="*/ 49625 w 689609"/>
                <a:gd name="connsiteY271" fmla="*/ 266795 h 454818"/>
                <a:gd name="connsiteX272" fmla="*/ 38767 w 689609"/>
                <a:gd name="connsiteY272" fmla="*/ 268224 h 454818"/>
                <a:gd name="connsiteX273" fmla="*/ 41720 w 689609"/>
                <a:gd name="connsiteY273" fmla="*/ 262414 h 454818"/>
                <a:gd name="connsiteX274" fmla="*/ 41243 w 689609"/>
                <a:gd name="connsiteY274" fmla="*/ 258889 h 454818"/>
                <a:gd name="connsiteX275" fmla="*/ 28194 w 689609"/>
                <a:gd name="connsiteY275" fmla="*/ 256889 h 454818"/>
                <a:gd name="connsiteX276" fmla="*/ 30861 w 689609"/>
                <a:gd name="connsiteY276" fmla="*/ 249364 h 454818"/>
                <a:gd name="connsiteX277" fmla="*/ 33052 w 689609"/>
                <a:gd name="connsiteY277" fmla="*/ 252698 h 454818"/>
                <a:gd name="connsiteX278" fmla="*/ 33909 w 689609"/>
                <a:gd name="connsiteY278" fmla="*/ 245269 h 454818"/>
                <a:gd name="connsiteX279" fmla="*/ 43815 w 689609"/>
                <a:gd name="connsiteY279" fmla="*/ 236696 h 454818"/>
                <a:gd name="connsiteX280" fmla="*/ 40862 w 689609"/>
                <a:gd name="connsiteY280" fmla="*/ 228029 h 454818"/>
                <a:gd name="connsiteX281" fmla="*/ 43910 w 689609"/>
                <a:gd name="connsiteY281" fmla="*/ 224028 h 454818"/>
                <a:gd name="connsiteX282" fmla="*/ 41434 w 689609"/>
                <a:gd name="connsiteY282" fmla="*/ 218884 h 454818"/>
                <a:gd name="connsiteX283" fmla="*/ 42958 w 689609"/>
                <a:gd name="connsiteY283" fmla="*/ 216884 h 454818"/>
                <a:gd name="connsiteX284" fmla="*/ 40291 w 689609"/>
                <a:gd name="connsiteY284" fmla="*/ 210026 h 454818"/>
                <a:gd name="connsiteX285" fmla="*/ 43815 w 689609"/>
                <a:gd name="connsiteY285" fmla="*/ 209550 h 454818"/>
                <a:gd name="connsiteX286" fmla="*/ 48578 w 689609"/>
                <a:gd name="connsiteY286" fmla="*/ 203454 h 454818"/>
                <a:gd name="connsiteX287" fmla="*/ 44196 w 689609"/>
                <a:gd name="connsiteY287" fmla="*/ 198596 h 454818"/>
                <a:gd name="connsiteX288" fmla="*/ 47339 w 689609"/>
                <a:gd name="connsiteY288" fmla="*/ 194596 h 454818"/>
                <a:gd name="connsiteX289" fmla="*/ 34957 w 689609"/>
                <a:gd name="connsiteY289" fmla="*/ 183547 h 454818"/>
                <a:gd name="connsiteX290" fmla="*/ 36290 w 689609"/>
                <a:gd name="connsiteY290" fmla="*/ 179737 h 454818"/>
                <a:gd name="connsiteX291" fmla="*/ 34004 w 689609"/>
                <a:gd name="connsiteY291" fmla="*/ 176403 h 454818"/>
                <a:gd name="connsiteX292" fmla="*/ 22479 w 689609"/>
                <a:gd name="connsiteY292" fmla="*/ 172498 h 454818"/>
                <a:gd name="connsiteX293" fmla="*/ 10668 w 689609"/>
                <a:gd name="connsiteY293" fmla="*/ 179451 h 454818"/>
                <a:gd name="connsiteX294" fmla="*/ 7620 w 689609"/>
                <a:gd name="connsiteY294" fmla="*/ 170783 h 454818"/>
                <a:gd name="connsiteX295" fmla="*/ 17526 w 689609"/>
                <a:gd name="connsiteY295" fmla="*/ 162211 h 454818"/>
                <a:gd name="connsiteX296" fmla="*/ 14764 w 689609"/>
                <a:gd name="connsiteY296" fmla="*/ 155353 h 454818"/>
                <a:gd name="connsiteX297" fmla="*/ 6668 w 689609"/>
                <a:gd name="connsiteY297" fmla="*/ 149162 h 454818"/>
                <a:gd name="connsiteX298" fmla="*/ 6953 w 689609"/>
                <a:gd name="connsiteY298" fmla="*/ 138303 h 454818"/>
                <a:gd name="connsiteX299" fmla="*/ 2191 w 689609"/>
                <a:gd name="connsiteY299" fmla="*/ 129826 h 454818"/>
                <a:gd name="connsiteX300" fmla="*/ 0 w 689609"/>
                <a:gd name="connsiteY300" fmla="*/ 126492 h 454818"/>
                <a:gd name="connsiteX301" fmla="*/ 2381 w 689609"/>
                <a:gd name="connsiteY301" fmla="*/ 117157 h 454818"/>
                <a:gd name="connsiteX302" fmla="*/ 8001 w 689609"/>
                <a:gd name="connsiteY302" fmla="*/ 118205 h 454818"/>
                <a:gd name="connsiteX303" fmla="*/ 9811 w 689609"/>
                <a:gd name="connsiteY303" fmla="*/ 118015 h 454818"/>
                <a:gd name="connsiteX304" fmla="*/ 9525 w 689609"/>
                <a:gd name="connsiteY304" fmla="*/ 116205 h 454818"/>
                <a:gd name="connsiteX305" fmla="*/ 9525 w 689609"/>
                <a:gd name="connsiteY305" fmla="*/ 116205 h 454818"/>
                <a:gd name="connsiteX306" fmla="*/ 5048 w 689609"/>
                <a:gd name="connsiteY306" fmla="*/ 109538 h 454818"/>
                <a:gd name="connsiteX307" fmla="*/ 3810 w 689609"/>
                <a:gd name="connsiteY307" fmla="*/ 100584 h 454818"/>
                <a:gd name="connsiteX308" fmla="*/ 4667 w 689609"/>
                <a:gd name="connsiteY308" fmla="*/ 93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689609" h="454818">
                  <a:moveTo>
                    <a:pt x="4667" y="93250"/>
                  </a:moveTo>
                  <a:lnTo>
                    <a:pt x="19907" y="84010"/>
                  </a:lnTo>
                  <a:lnTo>
                    <a:pt x="19240" y="78676"/>
                  </a:lnTo>
                  <a:lnTo>
                    <a:pt x="26384" y="77724"/>
                  </a:lnTo>
                  <a:lnTo>
                    <a:pt x="34004" y="65818"/>
                  </a:lnTo>
                  <a:lnTo>
                    <a:pt x="33719" y="64008"/>
                  </a:lnTo>
                  <a:lnTo>
                    <a:pt x="49625" y="60103"/>
                  </a:lnTo>
                  <a:lnTo>
                    <a:pt x="55721" y="64770"/>
                  </a:lnTo>
                  <a:lnTo>
                    <a:pt x="59055" y="62484"/>
                  </a:lnTo>
                  <a:lnTo>
                    <a:pt x="68104" y="61246"/>
                  </a:lnTo>
                  <a:lnTo>
                    <a:pt x="77914" y="52768"/>
                  </a:lnTo>
                  <a:lnTo>
                    <a:pt x="84011" y="57340"/>
                  </a:lnTo>
                  <a:lnTo>
                    <a:pt x="98870" y="59055"/>
                  </a:lnTo>
                  <a:lnTo>
                    <a:pt x="105346" y="52768"/>
                  </a:lnTo>
                  <a:lnTo>
                    <a:pt x="101155" y="62389"/>
                  </a:lnTo>
                  <a:lnTo>
                    <a:pt x="104965" y="63627"/>
                  </a:lnTo>
                  <a:lnTo>
                    <a:pt x="108109" y="59626"/>
                  </a:lnTo>
                  <a:lnTo>
                    <a:pt x="111919" y="60960"/>
                  </a:lnTo>
                  <a:lnTo>
                    <a:pt x="111347" y="42863"/>
                  </a:lnTo>
                  <a:lnTo>
                    <a:pt x="108585" y="36004"/>
                  </a:lnTo>
                  <a:lnTo>
                    <a:pt x="109442" y="28575"/>
                  </a:lnTo>
                  <a:lnTo>
                    <a:pt x="106489" y="19907"/>
                  </a:lnTo>
                  <a:lnTo>
                    <a:pt x="113824" y="6287"/>
                  </a:lnTo>
                  <a:lnTo>
                    <a:pt x="118967" y="3810"/>
                  </a:lnTo>
                  <a:lnTo>
                    <a:pt x="120301" y="0"/>
                  </a:lnTo>
                  <a:lnTo>
                    <a:pt x="125921" y="1048"/>
                  </a:lnTo>
                  <a:lnTo>
                    <a:pt x="126587" y="6382"/>
                  </a:lnTo>
                  <a:lnTo>
                    <a:pt x="132493" y="9239"/>
                  </a:lnTo>
                  <a:lnTo>
                    <a:pt x="134779" y="12573"/>
                  </a:lnTo>
                  <a:lnTo>
                    <a:pt x="141542" y="22574"/>
                  </a:lnTo>
                  <a:lnTo>
                    <a:pt x="144018" y="27622"/>
                  </a:lnTo>
                  <a:lnTo>
                    <a:pt x="141446" y="35242"/>
                  </a:lnTo>
                  <a:lnTo>
                    <a:pt x="152400" y="35623"/>
                  </a:lnTo>
                  <a:lnTo>
                    <a:pt x="158687" y="27527"/>
                  </a:lnTo>
                  <a:lnTo>
                    <a:pt x="165545" y="52006"/>
                  </a:lnTo>
                  <a:lnTo>
                    <a:pt x="169640" y="55054"/>
                  </a:lnTo>
                  <a:lnTo>
                    <a:pt x="170117" y="58674"/>
                  </a:lnTo>
                  <a:lnTo>
                    <a:pt x="175451" y="58007"/>
                  </a:lnTo>
                  <a:lnTo>
                    <a:pt x="185833" y="67532"/>
                  </a:lnTo>
                  <a:lnTo>
                    <a:pt x="189452" y="66961"/>
                  </a:lnTo>
                  <a:lnTo>
                    <a:pt x="202216" y="52578"/>
                  </a:lnTo>
                  <a:lnTo>
                    <a:pt x="201359" y="60007"/>
                  </a:lnTo>
                  <a:lnTo>
                    <a:pt x="194881" y="66294"/>
                  </a:lnTo>
                  <a:lnTo>
                    <a:pt x="215360" y="69056"/>
                  </a:lnTo>
                  <a:lnTo>
                    <a:pt x="220504" y="66484"/>
                  </a:lnTo>
                  <a:lnTo>
                    <a:pt x="226314" y="69342"/>
                  </a:lnTo>
                  <a:lnTo>
                    <a:pt x="230791" y="61531"/>
                  </a:lnTo>
                  <a:lnTo>
                    <a:pt x="236125" y="60865"/>
                  </a:lnTo>
                  <a:lnTo>
                    <a:pt x="237744" y="58769"/>
                  </a:lnTo>
                  <a:lnTo>
                    <a:pt x="243364" y="59817"/>
                  </a:lnTo>
                  <a:lnTo>
                    <a:pt x="248507" y="57340"/>
                  </a:lnTo>
                  <a:lnTo>
                    <a:pt x="262414" y="51911"/>
                  </a:lnTo>
                  <a:lnTo>
                    <a:pt x="275844" y="42863"/>
                  </a:lnTo>
                  <a:lnTo>
                    <a:pt x="286893" y="43243"/>
                  </a:lnTo>
                  <a:lnTo>
                    <a:pt x="288893" y="44767"/>
                  </a:lnTo>
                  <a:lnTo>
                    <a:pt x="293275" y="64103"/>
                  </a:lnTo>
                  <a:lnTo>
                    <a:pt x="298895" y="65246"/>
                  </a:lnTo>
                  <a:lnTo>
                    <a:pt x="302990" y="68294"/>
                  </a:lnTo>
                  <a:lnTo>
                    <a:pt x="302133" y="75629"/>
                  </a:lnTo>
                  <a:lnTo>
                    <a:pt x="304324" y="78962"/>
                  </a:lnTo>
                  <a:lnTo>
                    <a:pt x="306038" y="91440"/>
                  </a:lnTo>
                  <a:lnTo>
                    <a:pt x="303181" y="97250"/>
                  </a:lnTo>
                  <a:lnTo>
                    <a:pt x="298418" y="103346"/>
                  </a:lnTo>
                  <a:lnTo>
                    <a:pt x="298895" y="106871"/>
                  </a:lnTo>
                  <a:lnTo>
                    <a:pt x="294513" y="114776"/>
                  </a:lnTo>
                  <a:lnTo>
                    <a:pt x="294989" y="118300"/>
                  </a:lnTo>
                  <a:lnTo>
                    <a:pt x="297466" y="123444"/>
                  </a:lnTo>
                  <a:lnTo>
                    <a:pt x="300800" y="121158"/>
                  </a:lnTo>
                  <a:lnTo>
                    <a:pt x="303467" y="113538"/>
                  </a:lnTo>
                  <a:lnTo>
                    <a:pt x="323660" y="114490"/>
                  </a:lnTo>
                  <a:lnTo>
                    <a:pt x="324898" y="123444"/>
                  </a:lnTo>
                  <a:lnTo>
                    <a:pt x="333661" y="120396"/>
                  </a:lnTo>
                  <a:lnTo>
                    <a:pt x="338995" y="119729"/>
                  </a:lnTo>
                  <a:lnTo>
                    <a:pt x="341947" y="128397"/>
                  </a:lnTo>
                  <a:lnTo>
                    <a:pt x="346043" y="131445"/>
                  </a:lnTo>
                  <a:lnTo>
                    <a:pt x="346329" y="147733"/>
                  </a:lnTo>
                  <a:lnTo>
                    <a:pt x="351472" y="145256"/>
                  </a:lnTo>
                  <a:lnTo>
                    <a:pt x="351758" y="147066"/>
                  </a:lnTo>
                  <a:lnTo>
                    <a:pt x="354616" y="141256"/>
                  </a:lnTo>
                  <a:lnTo>
                    <a:pt x="360521" y="144018"/>
                  </a:lnTo>
                  <a:lnTo>
                    <a:pt x="360236" y="142304"/>
                  </a:lnTo>
                  <a:lnTo>
                    <a:pt x="367665" y="143065"/>
                  </a:lnTo>
                  <a:lnTo>
                    <a:pt x="372618" y="138874"/>
                  </a:lnTo>
                  <a:lnTo>
                    <a:pt x="378428" y="141732"/>
                  </a:lnTo>
                  <a:lnTo>
                    <a:pt x="381190" y="148590"/>
                  </a:lnTo>
                  <a:lnTo>
                    <a:pt x="386334" y="146113"/>
                  </a:lnTo>
                  <a:lnTo>
                    <a:pt x="390430" y="149162"/>
                  </a:lnTo>
                  <a:lnTo>
                    <a:pt x="400526" y="142399"/>
                  </a:lnTo>
                  <a:lnTo>
                    <a:pt x="408622" y="148590"/>
                  </a:lnTo>
                  <a:lnTo>
                    <a:pt x="407289" y="152400"/>
                  </a:lnTo>
                  <a:lnTo>
                    <a:pt x="413385" y="156972"/>
                  </a:lnTo>
                  <a:lnTo>
                    <a:pt x="416528" y="152971"/>
                  </a:lnTo>
                  <a:lnTo>
                    <a:pt x="424339" y="157353"/>
                  </a:lnTo>
                  <a:lnTo>
                    <a:pt x="421958" y="166783"/>
                  </a:lnTo>
                  <a:lnTo>
                    <a:pt x="422434" y="170307"/>
                  </a:lnTo>
                  <a:lnTo>
                    <a:pt x="421386" y="175927"/>
                  </a:lnTo>
                  <a:lnTo>
                    <a:pt x="421862" y="179451"/>
                  </a:lnTo>
                  <a:lnTo>
                    <a:pt x="417195" y="185547"/>
                  </a:lnTo>
                  <a:lnTo>
                    <a:pt x="419195" y="187071"/>
                  </a:lnTo>
                  <a:lnTo>
                    <a:pt x="417862" y="190881"/>
                  </a:lnTo>
                  <a:lnTo>
                    <a:pt x="418147" y="192691"/>
                  </a:lnTo>
                  <a:lnTo>
                    <a:pt x="420148" y="194215"/>
                  </a:lnTo>
                  <a:lnTo>
                    <a:pt x="428054" y="198596"/>
                  </a:lnTo>
                  <a:lnTo>
                    <a:pt x="431197" y="194596"/>
                  </a:lnTo>
                  <a:lnTo>
                    <a:pt x="435007" y="195834"/>
                  </a:lnTo>
                  <a:lnTo>
                    <a:pt x="438340" y="193643"/>
                  </a:lnTo>
                  <a:lnTo>
                    <a:pt x="439293" y="200692"/>
                  </a:lnTo>
                  <a:lnTo>
                    <a:pt x="443484" y="191071"/>
                  </a:lnTo>
                  <a:lnTo>
                    <a:pt x="455867" y="187642"/>
                  </a:lnTo>
                  <a:lnTo>
                    <a:pt x="459296" y="199930"/>
                  </a:lnTo>
                  <a:lnTo>
                    <a:pt x="467392" y="206121"/>
                  </a:lnTo>
                  <a:lnTo>
                    <a:pt x="478060" y="217360"/>
                  </a:lnTo>
                  <a:lnTo>
                    <a:pt x="481584" y="216884"/>
                  </a:lnTo>
                  <a:lnTo>
                    <a:pt x="492252" y="228219"/>
                  </a:lnTo>
                  <a:lnTo>
                    <a:pt x="507302" y="217170"/>
                  </a:lnTo>
                  <a:lnTo>
                    <a:pt x="509302" y="218694"/>
                  </a:lnTo>
                  <a:lnTo>
                    <a:pt x="514445" y="216217"/>
                  </a:lnTo>
                  <a:lnTo>
                    <a:pt x="516255" y="215932"/>
                  </a:lnTo>
                  <a:lnTo>
                    <a:pt x="521113" y="211646"/>
                  </a:lnTo>
                  <a:lnTo>
                    <a:pt x="523399" y="214979"/>
                  </a:lnTo>
                  <a:lnTo>
                    <a:pt x="526542" y="210979"/>
                  </a:lnTo>
                  <a:lnTo>
                    <a:pt x="534924" y="218884"/>
                  </a:lnTo>
                  <a:lnTo>
                    <a:pt x="550640" y="213170"/>
                  </a:lnTo>
                  <a:lnTo>
                    <a:pt x="551212" y="204025"/>
                  </a:lnTo>
                  <a:lnTo>
                    <a:pt x="558927" y="221171"/>
                  </a:lnTo>
                  <a:lnTo>
                    <a:pt x="561213" y="224504"/>
                  </a:lnTo>
                  <a:lnTo>
                    <a:pt x="573119" y="217456"/>
                  </a:lnTo>
                  <a:lnTo>
                    <a:pt x="592455" y="225742"/>
                  </a:lnTo>
                  <a:lnTo>
                    <a:pt x="600837" y="233743"/>
                  </a:lnTo>
                  <a:lnTo>
                    <a:pt x="597694" y="237839"/>
                  </a:lnTo>
                  <a:lnTo>
                    <a:pt x="596837" y="245173"/>
                  </a:lnTo>
                  <a:lnTo>
                    <a:pt x="588455" y="264414"/>
                  </a:lnTo>
                  <a:lnTo>
                    <a:pt x="598360" y="270320"/>
                  </a:lnTo>
                  <a:lnTo>
                    <a:pt x="606648" y="263842"/>
                  </a:lnTo>
                  <a:lnTo>
                    <a:pt x="611982" y="263080"/>
                  </a:lnTo>
                  <a:lnTo>
                    <a:pt x="632555" y="280321"/>
                  </a:lnTo>
                  <a:lnTo>
                    <a:pt x="646938" y="278416"/>
                  </a:lnTo>
                  <a:lnTo>
                    <a:pt x="661035" y="301942"/>
                  </a:lnTo>
                  <a:lnTo>
                    <a:pt x="670084" y="315182"/>
                  </a:lnTo>
                  <a:lnTo>
                    <a:pt x="668750" y="318992"/>
                  </a:lnTo>
                  <a:lnTo>
                    <a:pt x="672846" y="322135"/>
                  </a:lnTo>
                  <a:lnTo>
                    <a:pt x="681799" y="320992"/>
                  </a:lnTo>
                  <a:lnTo>
                    <a:pt x="680466" y="324707"/>
                  </a:lnTo>
                  <a:lnTo>
                    <a:pt x="680752" y="326517"/>
                  </a:lnTo>
                  <a:lnTo>
                    <a:pt x="678942" y="326707"/>
                  </a:lnTo>
                  <a:lnTo>
                    <a:pt x="679894" y="333851"/>
                  </a:lnTo>
                  <a:lnTo>
                    <a:pt x="689610" y="352520"/>
                  </a:lnTo>
                  <a:lnTo>
                    <a:pt x="680466" y="351949"/>
                  </a:lnTo>
                  <a:lnTo>
                    <a:pt x="675322" y="354425"/>
                  </a:lnTo>
                  <a:lnTo>
                    <a:pt x="667226" y="362712"/>
                  </a:lnTo>
                  <a:lnTo>
                    <a:pt x="668465" y="371665"/>
                  </a:lnTo>
                  <a:lnTo>
                    <a:pt x="650272" y="372237"/>
                  </a:lnTo>
                  <a:lnTo>
                    <a:pt x="645509" y="378333"/>
                  </a:lnTo>
                  <a:lnTo>
                    <a:pt x="645128" y="389191"/>
                  </a:lnTo>
                  <a:lnTo>
                    <a:pt x="638651" y="395573"/>
                  </a:lnTo>
                  <a:lnTo>
                    <a:pt x="629507" y="394906"/>
                  </a:lnTo>
                  <a:lnTo>
                    <a:pt x="622554" y="397669"/>
                  </a:lnTo>
                  <a:lnTo>
                    <a:pt x="618649" y="396335"/>
                  </a:lnTo>
                  <a:lnTo>
                    <a:pt x="608552" y="388620"/>
                  </a:lnTo>
                  <a:lnTo>
                    <a:pt x="601790" y="393192"/>
                  </a:lnTo>
                  <a:lnTo>
                    <a:pt x="608171" y="399574"/>
                  </a:lnTo>
                  <a:lnTo>
                    <a:pt x="606838" y="403384"/>
                  </a:lnTo>
                  <a:lnTo>
                    <a:pt x="601885" y="407670"/>
                  </a:lnTo>
                  <a:lnTo>
                    <a:pt x="594265" y="405003"/>
                  </a:lnTo>
                  <a:lnTo>
                    <a:pt x="584645" y="415385"/>
                  </a:lnTo>
                  <a:lnTo>
                    <a:pt x="577215" y="414528"/>
                  </a:lnTo>
                  <a:lnTo>
                    <a:pt x="574453" y="407670"/>
                  </a:lnTo>
                  <a:lnTo>
                    <a:pt x="576167" y="392906"/>
                  </a:lnTo>
                  <a:lnTo>
                    <a:pt x="573310" y="398716"/>
                  </a:lnTo>
                  <a:lnTo>
                    <a:pt x="571310" y="397192"/>
                  </a:lnTo>
                  <a:lnTo>
                    <a:pt x="568833" y="406622"/>
                  </a:lnTo>
                  <a:lnTo>
                    <a:pt x="568357" y="403003"/>
                  </a:lnTo>
                  <a:lnTo>
                    <a:pt x="566833" y="405003"/>
                  </a:lnTo>
                  <a:lnTo>
                    <a:pt x="562832" y="401955"/>
                  </a:lnTo>
                  <a:lnTo>
                    <a:pt x="541306" y="377571"/>
                  </a:lnTo>
                  <a:lnTo>
                    <a:pt x="537496" y="376333"/>
                  </a:lnTo>
                  <a:lnTo>
                    <a:pt x="514731" y="370237"/>
                  </a:lnTo>
                  <a:lnTo>
                    <a:pt x="506635" y="378523"/>
                  </a:lnTo>
                  <a:lnTo>
                    <a:pt x="507111" y="382143"/>
                  </a:lnTo>
                  <a:lnTo>
                    <a:pt x="499491" y="379476"/>
                  </a:lnTo>
                  <a:lnTo>
                    <a:pt x="495490" y="390906"/>
                  </a:lnTo>
                  <a:lnTo>
                    <a:pt x="492919" y="398526"/>
                  </a:lnTo>
                  <a:lnTo>
                    <a:pt x="485204" y="395859"/>
                  </a:lnTo>
                  <a:lnTo>
                    <a:pt x="480346" y="400145"/>
                  </a:lnTo>
                  <a:lnTo>
                    <a:pt x="470249" y="406908"/>
                  </a:lnTo>
                  <a:lnTo>
                    <a:pt x="464248" y="416814"/>
                  </a:lnTo>
                  <a:lnTo>
                    <a:pt x="460153" y="413671"/>
                  </a:lnTo>
                  <a:lnTo>
                    <a:pt x="454723" y="414433"/>
                  </a:lnTo>
                  <a:lnTo>
                    <a:pt x="448723" y="409765"/>
                  </a:lnTo>
                  <a:lnTo>
                    <a:pt x="433197" y="417290"/>
                  </a:lnTo>
                  <a:lnTo>
                    <a:pt x="426434" y="407289"/>
                  </a:lnTo>
                  <a:lnTo>
                    <a:pt x="422624" y="406051"/>
                  </a:lnTo>
                  <a:lnTo>
                    <a:pt x="420053" y="400907"/>
                  </a:lnTo>
                  <a:lnTo>
                    <a:pt x="404527" y="393859"/>
                  </a:lnTo>
                  <a:lnTo>
                    <a:pt x="397955" y="385667"/>
                  </a:lnTo>
                  <a:lnTo>
                    <a:pt x="396812" y="376809"/>
                  </a:lnTo>
                  <a:lnTo>
                    <a:pt x="394716" y="375285"/>
                  </a:lnTo>
                  <a:lnTo>
                    <a:pt x="386048" y="378238"/>
                  </a:lnTo>
                  <a:lnTo>
                    <a:pt x="378619" y="377380"/>
                  </a:lnTo>
                  <a:lnTo>
                    <a:pt x="374047" y="370713"/>
                  </a:lnTo>
                  <a:lnTo>
                    <a:pt x="358521" y="363760"/>
                  </a:lnTo>
                  <a:lnTo>
                    <a:pt x="355759" y="356806"/>
                  </a:lnTo>
                  <a:lnTo>
                    <a:pt x="348139" y="354235"/>
                  </a:lnTo>
                  <a:lnTo>
                    <a:pt x="339376" y="357188"/>
                  </a:lnTo>
                  <a:lnTo>
                    <a:pt x="333470" y="354330"/>
                  </a:lnTo>
                  <a:lnTo>
                    <a:pt x="323374" y="346615"/>
                  </a:lnTo>
                  <a:lnTo>
                    <a:pt x="316135" y="347567"/>
                  </a:lnTo>
                  <a:lnTo>
                    <a:pt x="308324" y="343186"/>
                  </a:lnTo>
                  <a:lnTo>
                    <a:pt x="301276" y="345853"/>
                  </a:lnTo>
                  <a:lnTo>
                    <a:pt x="291179" y="338138"/>
                  </a:lnTo>
                  <a:lnTo>
                    <a:pt x="285274" y="335375"/>
                  </a:lnTo>
                  <a:lnTo>
                    <a:pt x="278606" y="339852"/>
                  </a:lnTo>
                  <a:lnTo>
                    <a:pt x="264509" y="358045"/>
                  </a:lnTo>
                  <a:lnTo>
                    <a:pt x="259842" y="364046"/>
                  </a:lnTo>
                  <a:lnTo>
                    <a:pt x="249746" y="370808"/>
                  </a:lnTo>
                  <a:lnTo>
                    <a:pt x="244030" y="382524"/>
                  </a:lnTo>
                  <a:lnTo>
                    <a:pt x="235077" y="383667"/>
                  </a:lnTo>
                  <a:lnTo>
                    <a:pt x="204597" y="402241"/>
                  </a:lnTo>
                  <a:lnTo>
                    <a:pt x="200406" y="411766"/>
                  </a:lnTo>
                  <a:lnTo>
                    <a:pt x="201835" y="422529"/>
                  </a:lnTo>
                  <a:lnTo>
                    <a:pt x="200978" y="429863"/>
                  </a:lnTo>
                  <a:lnTo>
                    <a:pt x="193643" y="443579"/>
                  </a:lnTo>
                  <a:lnTo>
                    <a:pt x="188881" y="449580"/>
                  </a:lnTo>
                  <a:lnTo>
                    <a:pt x="176784" y="454819"/>
                  </a:lnTo>
                  <a:lnTo>
                    <a:pt x="166878" y="448913"/>
                  </a:lnTo>
                  <a:lnTo>
                    <a:pt x="163544" y="451104"/>
                  </a:lnTo>
                  <a:lnTo>
                    <a:pt x="152876" y="439864"/>
                  </a:lnTo>
                  <a:lnTo>
                    <a:pt x="138970" y="430816"/>
                  </a:lnTo>
                  <a:lnTo>
                    <a:pt x="142018" y="426815"/>
                  </a:lnTo>
                  <a:lnTo>
                    <a:pt x="122777" y="405765"/>
                  </a:lnTo>
                  <a:lnTo>
                    <a:pt x="110680" y="411004"/>
                  </a:lnTo>
                  <a:lnTo>
                    <a:pt x="92869" y="427863"/>
                  </a:lnTo>
                  <a:lnTo>
                    <a:pt x="89440" y="430149"/>
                  </a:lnTo>
                  <a:lnTo>
                    <a:pt x="75724" y="422910"/>
                  </a:lnTo>
                  <a:lnTo>
                    <a:pt x="64675" y="422529"/>
                  </a:lnTo>
                  <a:lnTo>
                    <a:pt x="62960" y="395573"/>
                  </a:lnTo>
                  <a:lnTo>
                    <a:pt x="59817" y="385096"/>
                  </a:lnTo>
                  <a:lnTo>
                    <a:pt x="55245" y="378428"/>
                  </a:lnTo>
                  <a:lnTo>
                    <a:pt x="52769" y="373380"/>
                  </a:lnTo>
                  <a:lnTo>
                    <a:pt x="46387" y="366903"/>
                  </a:lnTo>
                  <a:lnTo>
                    <a:pt x="32861" y="361474"/>
                  </a:lnTo>
                  <a:lnTo>
                    <a:pt x="22288" y="350234"/>
                  </a:lnTo>
                  <a:lnTo>
                    <a:pt x="18383" y="348901"/>
                  </a:lnTo>
                  <a:lnTo>
                    <a:pt x="21336" y="343090"/>
                  </a:lnTo>
                  <a:lnTo>
                    <a:pt x="24670" y="340805"/>
                  </a:lnTo>
                  <a:lnTo>
                    <a:pt x="24575" y="326326"/>
                  </a:lnTo>
                  <a:lnTo>
                    <a:pt x="22098" y="321183"/>
                  </a:lnTo>
                  <a:lnTo>
                    <a:pt x="23622" y="319183"/>
                  </a:lnTo>
                  <a:lnTo>
                    <a:pt x="23146" y="315658"/>
                  </a:lnTo>
                  <a:lnTo>
                    <a:pt x="19526" y="316135"/>
                  </a:lnTo>
                  <a:lnTo>
                    <a:pt x="15050" y="309467"/>
                  </a:lnTo>
                  <a:lnTo>
                    <a:pt x="22003" y="306705"/>
                  </a:lnTo>
                  <a:lnTo>
                    <a:pt x="25051" y="302705"/>
                  </a:lnTo>
                  <a:lnTo>
                    <a:pt x="12002" y="286321"/>
                  </a:lnTo>
                  <a:lnTo>
                    <a:pt x="23336" y="275749"/>
                  </a:lnTo>
                  <a:lnTo>
                    <a:pt x="36386" y="277654"/>
                  </a:lnTo>
                  <a:lnTo>
                    <a:pt x="39529" y="273558"/>
                  </a:lnTo>
                  <a:lnTo>
                    <a:pt x="51721" y="282797"/>
                  </a:lnTo>
                  <a:lnTo>
                    <a:pt x="56864" y="280321"/>
                  </a:lnTo>
                  <a:lnTo>
                    <a:pt x="56388" y="276796"/>
                  </a:lnTo>
                  <a:lnTo>
                    <a:pt x="52578" y="275463"/>
                  </a:lnTo>
                  <a:lnTo>
                    <a:pt x="51054" y="277463"/>
                  </a:lnTo>
                  <a:lnTo>
                    <a:pt x="49244" y="277749"/>
                  </a:lnTo>
                  <a:lnTo>
                    <a:pt x="48959" y="275939"/>
                  </a:lnTo>
                  <a:lnTo>
                    <a:pt x="52292" y="273653"/>
                  </a:lnTo>
                  <a:lnTo>
                    <a:pt x="54102" y="273463"/>
                  </a:lnTo>
                  <a:lnTo>
                    <a:pt x="57721" y="272987"/>
                  </a:lnTo>
                  <a:lnTo>
                    <a:pt x="57721" y="272987"/>
                  </a:lnTo>
                  <a:lnTo>
                    <a:pt x="60865" y="268891"/>
                  </a:lnTo>
                  <a:lnTo>
                    <a:pt x="57055" y="267653"/>
                  </a:lnTo>
                  <a:lnTo>
                    <a:pt x="53626" y="269843"/>
                  </a:lnTo>
                  <a:lnTo>
                    <a:pt x="49625" y="266795"/>
                  </a:lnTo>
                  <a:lnTo>
                    <a:pt x="38767" y="268224"/>
                  </a:lnTo>
                  <a:lnTo>
                    <a:pt x="41720" y="262414"/>
                  </a:lnTo>
                  <a:lnTo>
                    <a:pt x="41243" y="258889"/>
                  </a:lnTo>
                  <a:lnTo>
                    <a:pt x="28194" y="256889"/>
                  </a:lnTo>
                  <a:lnTo>
                    <a:pt x="30861" y="249364"/>
                  </a:lnTo>
                  <a:lnTo>
                    <a:pt x="33052" y="252698"/>
                  </a:lnTo>
                  <a:lnTo>
                    <a:pt x="33909" y="245269"/>
                  </a:lnTo>
                  <a:lnTo>
                    <a:pt x="43815" y="236696"/>
                  </a:lnTo>
                  <a:lnTo>
                    <a:pt x="40862" y="228029"/>
                  </a:lnTo>
                  <a:lnTo>
                    <a:pt x="43910" y="224028"/>
                  </a:lnTo>
                  <a:lnTo>
                    <a:pt x="41434" y="218884"/>
                  </a:lnTo>
                  <a:lnTo>
                    <a:pt x="42958" y="216884"/>
                  </a:lnTo>
                  <a:lnTo>
                    <a:pt x="40291" y="210026"/>
                  </a:lnTo>
                  <a:lnTo>
                    <a:pt x="43815" y="209550"/>
                  </a:lnTo>
                  <a:lnTo>
                    <a:pt x="48578" y="203454"/>
                  </a:lnTo>
                  <a:lnTo>
                    <a:pt x="44196" y="198596"/>
                  </a:lnTo>
                  <a:lnTo>
                    <a:pt x="47339" y="194596"/>
                  </a:lnTo>
                  <a:lnTo>
                    <a:pt x="34957" y="183547"/>
                  </a:lnTo>
                  <a:lnTo>
                    <a:pt x="36290" y="179737"/>
                  </a:lnTo>
                  <a:lnTo>
                    <a:pt x="34004" y="176403"/>
                  </a:lnTo>
                  <a:lnTo>
                    <a:pt x="22479" y="172498"/>
                  </a:lnTo>
                  <a:lnTo>
                    <a:pt x="10668" y="179451"/>
                  </a:lnTo>
                  <a:lnTo>
                    <a:pt x="7620" y="170783"/>
                  </a:lnTo>
                  <a:lnTo>
                    <a:pt x="17526" y="162211"/>
                  </a:lnTo>
                  <a:lnTo>
                    <a:pt x="14764" y="155353"/>
                  </a:lnTo>
                  <a:lnTo>
                    <a:pt x="6668" y="149162"/>
                  </a:lnTo>
                  <a:lnTo>
                    <a:pt x="6953" y="138303"/>
                  </a:lnTo>
                  <a:lnTo>
                    <a:pt x="2191" y="129826"/>
                  </a:lnTo>
                  <a:lnTo>
                    <a:pt x="0" y="126492"/>
                  </a:lnTo>
                  <a:lnTo>
                    <a:pt x="2381" y="117157"/>
                  </a:lnTo>
                  <a:lnTo>
                    <a:pt x="8001" y="118205"/>
                  </a:lnTo>
                  <a:lnTo>
                    <a:pt x="9811" y="118015"/>
                  </a:lnTo>
                  <a:lnTo>
                    <a:pt x="9525" y="116205"/>
                  </a:lnTo>
                  <a:lnTo>
                    <a:pt x="9525" y="116205"/>
                  </a:lnTo>
                  <a:lnTo>
                    <a:pt x="5048" y="109538"/>
                  </a:lnTo>
                  <a:lnTo>
                    <a:pt x="3810" y="100584"/>
                  </a:lnTo>
                  <a:lnTo>
                    <a:pt x="4667" y="9325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" name="Volný tvar: obrazec 57">
              <a:extLst>
                <a:ext uri="{FF2B5EF4-FFF2-40B4-BE49-F238E27FC236}">
                  <a16:creationId xmlns:a16="http://schemas.microsoft.com/office/drawing/2014/main" id="{D2A40F4E-E946-6049-A217-451E5B51D9E5}"/>
                </a:ext>
              </a:extLst>
            </p:cNvPr>
            <p:cNvSpPr/>
            <p:nvPr userDrawn="1"/>
          </p:nvSpPr>
          <p:spPr>
            <a:xfrm>
              <a:off x="6954344" y="4410169"/>
              <a:ext cx="610362" cy="606647"/>
            </a:xfrm>
            <a:custGeom>
              <a:avLst/>
              <a:gdLst>
                <a:gd name="connsiteX0" fmla="*/ 40291 w 610362"/>
                <a:gd name="connsiteY0" fmla="*/ 95441 h 606647"/>
                <a:gd name="connsiteX1" fmla="*/ 54864 w 610362"/>
                <a:gd name="connsiteY1" fmla="*/ 95345 h 606647"/>
                <a:gd name="connsiteX2" fmla="*/ 79820 w 610362"/>
                <a:gd name="connsiteY2" fmla="*/ 90202 h 606647"/>
                <a:gd name="connsiteX3" fmla="*/ 89630 w 610362"/>
                <a:gd name="connsiteY3" fmla="*/ 81629 h 606647"/>
                <a:gd name="connsiteX4" fmla="*/ 87630 w 610362"/>
                <a:gd name="connsiteY4" fmla="*/ 80105 h 606647"/>
                <a:gd name="connsiteX5" fmla="*/ 99917 w 610362"/>
                <a:gd name="connsiteY5" fmla="*/ 76676 h 606647"/>
                <a:gd name="connsiteX6" fmla="*/ 113062 w 610362"/>
                <a:gd name="connsiteY6" fmla="*/ 65818 h 606647"/>
                <a:gd name="connsiteX7" fmla="*/ 117158 w 610362"/>
                <a:gd name="connsiteY7" fmla="*/ 68961 h 606647"/>
                <a:gd name="connsiteX8" fmla="*/ 118301 w 610362"/>
                <a:gd name="connsiteY8" fmla="*/ 63341 h 606647"/>
                <a:gd name="connsiteX9" fmla="*/ 125921 w 610362"/>
                <a:gd name="connsiteY9" fmla="*/ 66008 h 606647"/>
                <a:gd name="connsiteX10" fmla="*/ 124873 w 610362"/>
                <a:gd name="connsiteY10" fmla="*/ 71533 h 606647"/>
                <a:gd name="connsiteX11" fmla="*/ 126873 w 610362"/>
                <a:gd name="connsiteY11" fmla="*/ 73057 h 606647"/>
                <a:gd name="connsiteX12" fmla="*/ 124015 w 610362"/>
                <a:gd name="connsiteY12" fmla="*/ 78867 h 606647"/>
                <a:gd name="connsiteX13" fmla="*/ 122872 w 610362"/>
                <a:gd name="connsiteY13" fmla="*/ 84487 h 606647"/>
                <a:gd name="connsiteX14" fmla="*/ 128111 w 610362"/>
                <a:gd name="connsiteY14" fmla="*/ 96488 h 606647"/>
                <a:gd name="connsiteX15" fmla="*/ 122968 w 610362"/>
                <a:gd name="connsiteY15" fmla="*/ 98965 h 606647"/>
                <a:gd name="connsiteX16" fmla="*/ 125730 w 610362"/>
                <a:gd name="connsiteY16" fmla="*/ 105918 h 606647"/>
                <a:gd name="connsiteX17" fmla="*/ 145256 w 610362"/>
                <a:gd name="connsiteY17" fmla="*/ 101537 h 606647"/>
                <a:gd name="connsiteX18" fmla="*/ 152400 w 610362"/>
                <a:gd name="connsiteY18" fmla="*/ 100489 h 606647"/>
                <a:gd name="connsiteX19" fmla="*/ 162878 w 610362"/>
                <a:gd name="connsiteY19" fmla="*/ 110014 h 606647"/>
                <a:gd name="connsiteX20" fmla="*/ 166402 w 610362"/>
                <a:gd name="connsiteY20" fmla="*/ 109538 h 606647"/>
                <a:gd name="connsiteX21" fmla="*/ 167164 w 610362"/>
                <a:gd name="connsiteY21" fmla="*/ 114871 h 606647"/>
                <a:gd name="connsiteX22" fmla="*/ 180213 w 610362"/>
                <a:gd name="connsiteY22" fmla="*/ 116777 h 606647"/>
                <a:gd name="connsiteX23" fmla="*/ 193929 w 610362"/>
                <a:gd name="connsiteY23" fmla="*/ 124016 h 606647"/>
                <a:gd name="connsiteX24" fmla="*/ 195263 w 610362"/>
                <a:gd name="connsiteY24" fmla="*/ 120205 h 606647"/>
                <a:gd name="connsiteX25" fmla="*/ 196787 w 610362"/>
                <a:gd name="connsiteY25" fmla="*/ 118205 h 606647"/>
                <a:gd name="connsiteX26" fmla="*/ 198120 w 610362"/>
                <a:gd name="connsiteY26" fmla="*/ 114395 h 606647"/>
                <a:gd name="connsiteX27" fmla="*/ 203740 w 610362"/>
                <a:gd name="connsiteY27" fmla="*/ 115538 h 606647"/>
                <a:gd name="connsiteX28" fmla="*/ 207073 w 610362"/>
                <a:gd name="connsiteY28" fmla="*/ 113252 h 606647"/>
                <a:gd name="connsiteX29" fmla="*/ 210503 w 610362"/>
                <a:gd name="connsiteY29" fmla="*/ 110966 h 606647"/>
                <a:gd name="connsiteX30" fmla="*/ 205169 w 610362"/>
                <a:gd name="connsiteY30" fmla="*/ 98965 h 606647"/>
                <a:gd name="connsiteX31" fmla="*/ 206597 w 610362"/>
                <a:gd name="connsiteY31" fmla="*/ 95155 h 606647"/>
                <a:gd name="connsiteX32" fmla="*/ 208597 w 610362"/>
                <a:gd name="connsiteY32" fmla="*/ 96679 h 606647"/>
                <a:gd name="connsiteX33" fmla="*/ 209455 w 610362"/>
                <a:gd name="connsiteY33" fmla="*/ 89345 h 606647"/>
                <a:gd name="connsiteX34" fmla="*/ 212788 w 610362"/>
                <a:gd name="connsiteY34" fmla="*/ 87154 h 606647"/>
                <a:gd name="connsiteX35" fmla="*/ 212312 w 610362"/>
                <a:gd name="connsiteY35" fmla="*/ 83534 h 606647"/>
                <a:gd name="connsiteX36" fmla="*/ 214122 w 610362"/>
                <a:gd name="connsiteY36" fmla="*/ 83344 h 606647"/>
                <a:gd name="connsiteX37" fmla="*/ 217456 w 610362"/>
                <a:gd name="connsiteY37" fmla="*/ 81058 h 606647"/>
                <a:gd name="connsiteX38" fmla="*/ 219742 w 610362"/>
                <a:gd name="connsiteY38" fmla="*/ 84392 h 606647"/>
                <a:gd name="connsiteX39" fmla="*/ 223076 w 610362"/>
                <a:gd name="connsiteY39" fmla="*/ 82105 h 606647"/>
                <a:gd name="connsiteX40" fmla="*/ 222409 w 610362"/>
                <a:gd name="connsiteY40" fmla="*/ 76771 h 606647"/>
                <a:gd name="connsiteX41" fmla="*/ 232220 w 610362"/>
                <a:gd name="connsiteY41" fmla="*/ 68199 h 606647"/>
                <a:gd name="connsiteX42" fmla="*/ 233077 w 610362"/>
                <a:gd name="connsiteY42" fmla="*/ 60865 h 606647"/>
                <a:gd name="connsiteX43" fmla="*/ 243364 w 610362"/>
                <a:gd name="connsiteY43" fmla="*/ 55912 h 606647"/>
                <a:gd name="connsiteX44" fmla="*/ 246317 w 610362"/>
                <a:gd name="connsiteY44" fmla="*/ 50102 h 606647"/>
                <a:gd name="connsiteX45" fmla="*/ 241935 w 610362"/>
                <a:gd name="connsiteY45" fmla="*/ 45149 h 606647"/>
                <a:gd name="connsiteX46" fmla="*/ 241745 w 610362"/>
                <a:gd name="connsiteY46" fmla="*/ 43434 h 606647"/>
                <a:gd name="connsiteX47" fmla="*/ 246888 w 610362"/>
                <a:gd name="connsiteY47" fmla="*/ 40862 h 606647"/>
                <a:gd name="connsiteX48" fmla="*/ 250984 w 610362"/>
                <a:gd name="connsiteY48" fmla="*/ 44005 h 606647"/>
                <a:gd name="connsiteX49" fmla="*/ 263652 w 610362"/>
                <a:gd name="connsiteY49" fmla="*/ 29623 h 606647"/>
                <a:gd name="connsiteX50" fmla="*/ 268414 w 610362"/>
                <a:gd name="connsiteY50" fmla="*/ 38005 h 606647"/>
                <a:gd name="connsiteX51" fmla="*/ 270034 w 610362"/>
                <a:gd name="connsiteY51" fmla="*/ 36004 h 606647"/>
                <a:gd name="connsiteX52" fmla="*/ 286036 w 610362"/>
                <a:gd name="connsiteY52" fmla="*/ 46577 h 606647"/>
                <a:gd name="connsiteX53" fmla="*/ 299752 w 610362"/>
                <a:gd name="connsiteY53" fmla="*/ 53816 h 606647"/>
                <a:gd name="connsiteX54" fmla="*/ 316992 w 610362"/>
                <a:gd name="connsiteY54" fmla="*/ 46101 h 606647"/>
                <a:gd name="connsiteX55" fmla="*/ 320612 w 610362"/>
                <a:gd name="connsiteY55" fmla="*/ 45625 h 606647"/>
                <a:gd name="connsiteX56" fmla="*/ 322897 w 610362"/>
                <a:gd name="connsiteY56" fmla="*/ 48959 h 606647"/>
                <a:gd name="connsiteX57" fmla="*/ 326231 w 610362"/>
                <a:gd name="connsiteY57" fmla="*/ 46673 h 606647"/>
                <a:gd name="connsiteX58" fmla="*/ 329375 w 610362"/>
                <a:gd name="connsiteY58" fmla="*/ 42672 h 606647"/>
                <a:gd name="connsiteX59" fmla="*/ 331184 w 610362"/>
                <a:gd name="connsiteY59" fmla="*/ 42482 h 606647"/>
                <a:gd name="connsiteX60" fmla="*/ 330898 w 610362"/>
                <a:gd name="connsiteY60" fmla="*/ 40672 h 606647"/>
                <a:gd name="connsiteX61" fmla="*/ 331756 w 610362"/>
                <a:gd name="connsiteY61" fmla="*/ 33338 h 606647"/>
                <a:gd name="connsiteX62" fmla="*/ 336899 w 610362"/>
                <a:gd name="connsiteY62" fmla="*/ 30766 h 606647"/>
                <a:gd name="connsiteX63" fmla="*/ 338614 w 610362"/>
                <a:gd name="connsiteY63" fmla="*/ 16097 h 606647"/>
                <a:gd name="connsiteX64" fmla="*/ 344234 w 610362"/>
                <a:gd name="connsiteY64" fmla="*/ 17145 h 606647"/>
                <a:gd name="connsiteX65" fmla="*/ 348805 w 610362"/>
                <a:gd name="connsiteY65" fmla="*/ 23813 h 606647"/>
                <a:gd name="connsiteX66" fmla="*/ 360712 w 610362"/>
                <a:gd name="connsiteY66" fmla="*/ 31242 h 606647"/>
                <a:gd name="connsiteX67" fmla="*/ 371570 w 610362"/>
                <a:gd name="connsiteY67" fmla="*/ 29813 h 606647"/>
                <a:gd name="connsiteX68" fmla="*/ 386334 w 610362"/>
                <a:gd name="connsiteY68" fmla="*/ 17050 h 606647"/>
                <a:gd name="connsiteX69" fmla="*/ 393954 w 610362"/>
                <a:gd name="connsiteY69" fmla="*/ 19621 h 606647"/>
                <a:gd name="connsiteX70" fmla="*/ 393478 w 610362"/>
                <a:gd name="connsiteY70" fmla="*/ 16097 h 606647"/>
                <a:gd name="connsiteX71" fmla="*/ 400907 w 610362"/>
                <a:gd name="connsiteY71" fmla="*/ 16859 h 606647"/>
                <a:gd name="connsiteX72" fmla="*/ 400621 w 610362"/>
                <a:gd name="connsiteY72" fmla="*/ 15145 h 606647"/>
                <a:gd name="connsiteX73" fmla="*/ 404431 w 610362"/>
                <a:gd name="connsiteY73" fmla="*/ 16383 h 606647"/>
                <a:gd name="connsiteX74" fmla="*/ 404241 w 610362"/>
                <a:gd name="connsiteY74" fmla="*/ 14669 h 606647"/>
                <a:gd name="connsiteX75" fmla="*/ 407861 w 610362"/>
                <a:gd name="connsiteY75" fmla="*/ 14192 h 606647"/>
                <a:gd name="connsiteX76" fmla="*/ 407098 w 610362"/>
                <a:gd name="connsiteY76" fmla="*/ 8763 h 606647"/>
                <a:gd name="connsiteX77" fmla="*/ 412052 w 610362"/>
                <a:gd name="connsiteY77" fmla="*/ 4572 h 606647"/>
                <a:gd name="connsiteX78" fmla="*/ 418719 w 610362"/>
                <a:gd name="connsiteY78" fmla="*/ 0 h 606647"/>
                <a:gd name="connsiteX79" fmla="*/ 426148 w 610362"/>
                <a:gd name="connsiteY79" fmla="*/ 857 h 606647"/>
                <a:gd name="connsiteX80" fmla="*/ 425291 w 610362"/>
                <a:gd name="connsiteY80" fmla="*/ 8192 h 606647"/>
                <a:gd name="connsiteX81" fmla="*/ 426530 w 610362"/>
                <a:gd name="connsiteY81" fmla="*/ 17145 h 606647"/>
                <a:gd name="connsiteX82" fmla="*/ 431006 w 610362"/>
                <a:gd name="connsiteY82" fmla="*/ 23813 h 606647"/>
                <a:gd name="connsiteX83" fmla="*/ 431006 w 610362"/>
                <a:gd name="connsiteY83" fmla="*/ 23813 h 606647"/>
                <a:gd name="connsiteX84" fmla="*/ 431292 w 610362"/>
                <a:gd name="connsiteY84" fmla="*/ 25622 h 606647"/>
                <a:gd name="connsiteX85" fmla="*/ 429482 w 610362"/>
                <a:gd name="connsiteY85" fmla="*/ 25813 h 606647"/>
                <a:gd name="connsiteX86" fmla="*/ 423863 w 610362"/>
                <a:gd name="connsiteY86" fmla="*/ 24765 h 606647"/>
                <a:gd name="connsiteX87" fmla="*/ 421481 w 610362"/>
                <a:gd name="connsiteY87" fmla="*/ 34100 h 606647"/>
                <a:gd name="connsiteX88" fmla="*/ 423672 w 610362"/>
                <a:gd name="connsiteY88" fmla="*/ 37433 h 606647"/>
                <a:gd name="connsiteX89" fmla="*/ 428435 w 610362"/>
                <a:gd name="connsiteY89" fmla="*/ 45911 h 606647"/>
                <a:gd name="connsiteX90" fmla="*/ 428149 w 610362"/>
                <a:gd name="connsiteY90" fmla="*/ 56769 h 606647"/>
                <a:gd name="connsiteX91" fmla="*/ 436245 w 610362"/>
                <a:gd name="connsiteY91" fmla="*/ 62960 h 606647"/>
                <a:gd name="connsiteX92" fmla="*/ 439007 w 610362"/>
                <a:gd name="connsiteY92" fmla="*/ 69818 h 606647"/>
                <a:gd name="connsiteX93" fmla="*/ 429101 w 610362"/>
                <a:gd name="connsiteY93" fmla="*/ 78391 h 606647"/>
                <a:gd name="connsiteX94" fmla="*/ 432149 w 610362"/>
                <a:gd name="connsiteY94" fmla="*/ 87059 h 606647"/>
                <a:gd name="connsiteX95" fmla="*/ 443960 w 610362"/>
                <a:gd name="connsiteY95" fmla="*/ 80105 h 606647"/>
                <a:gd name="connsiteX96" fmla="*/ 455486 w 610362"/>
                <a:gd name="connsiteY96" fmla="*/ 84011 h 606647"/>
                <a:gd name="connsiteX97" fmla="*/ 457771 w 610362"/>
                <a:gd name="connsiteY97" fmla="*/ 87344 h 606647"/>
                <a:gd name="connsiteX98" fmla="*/ 456438 w 610362"/>
                <a:gd name="connsiteY98" fmla="*/ 91154 h 606647"/>
                <a:gd name="connsiteX99" fmla="*/ 468821 w 610362"/>
                <a:gd name="connsiteY99" fmla="*/ 102203 h 606647"/>
                <a:gd name="connsiteX100" fmla="*/ 465677 w 610362"/>
                <a:gd name="connsiteY100" fmla="*/ 106204 h 606647"/>
                <a:gd name="connsiteX101" fmla="*/ 470059 w 610362"/>
                <a:gd name="connsiteY101" fmla="*/ 111062 h 606647"/>
                <a:gd name="connsiteX102" fmla="*/ 465296 w 610362"/>
                <a:gd name="connsiteY102" fmla="*/ 117158 h 606647"/>
                <a:gd name="connsiteX103" fmla="*/ 461772 w 610362"/>
                <a:gd name="connsiteY103" fmla="*/ 117634 h 606647"/>
                <a:gd name="connsiteX104" fmla="*/ 464439 w 610362"/>
                <a:gd name="connsiteY104" fmla="*/ 124492 h 606647"/>
                <a:gd name="connsiteX105" fmla="*/ 462915 w 610362"/>
                <a:gd name="connsiteY105" fmla="*/ 126492 h 606647"/>
                <a:gd name="connsiteX106" fmla="*/ 465392 w 610362"/>
                <a:gd name="connsiteY106" fmla="*/ 131636 h 606647"/>
                <a:gd name="connsiteX107" fmla="*/ 462344 w 610362"/>
                <a:gd name="connsiteY107" fmla="*/ 135636 h 606647"/>
                <a:gd name="connsiteX108" fmla="*/ 465296 w 610362"/>
                <a:gd name="connsiteY108" fmla="*/ 144304 h 606647"/>
                <a:gd name="connsiteX109" fmla="*/ 455390 w 610362"/>
                <a:gd name="connsiteY109" fmla="*/ 152876 h 606647"/>
                <a:gd name="connsiteX110" fmla="*/ 454533 w 610362"/>
                <a:gd name="connsiteY110" fmla="*/ 160306 h 606647"/>
                <a:gd name="connsiteX111" fmla="*/ 452342 w 610362"/>
                <a:gd name="connsiteY111" fmla="*/ 156972 h 606647"/>
                <a:gd name="connsiteX112" fmla="*/ 449675 w 610362"/>
                <a:gd name="connsiteY112" fmla="*/ 164497 h 606647"/>
                <a:gd name="connsiteX113" fmla="*/ 462725 w 610362"/>
                <a:gd name="connsiteY113" fmla="*/ 166497 h 606647"/>
                <a:gd name="connsiteX114" fmla="*/ 463201 w 610362"/>
                <a:gd name="connsiteY114" fmla="*/ 170021 h 606647"/>
                <a:gd name="connsiteX115" fmla="*/ 460248 w 610362"/>
                <a:gd name="connsiteY115" fmla="*/ 175832 h 606647"/>
                <a:gd name="connsiteX116" fmla="*/ 471106 w 610362"/>
                <a:gd name="connsiteY116" fmla="*/ 174403 h 606647"/>
                <a:gd name="connsiteX117" fmla="*/ 475107 w 610362"/>
                <a:gd name="connsiteY117" fmla="*/ 177451 h 606647"/>
                <a:gd name="connsiteX118" fmla="*/ 478536 w 610362"/>
                <a:gd name="connsiteY118" fmla="*/ 175260 h 606647"/>
                <a:gd name="connsiteX119" fmla="*/ 482346 w 610362"/>
                <a:gd name="connsiteY119" fmla="*/ 176498 h 606647"/>
                <a:gd name="connsiteX120" fmla="*/ 479203 w 610362"/>
                <a:gd name="connsiteY120" fmla="*/ 180594 h 606647"/>
                <a:gd name="connsiteX121" fmla="*/ 479203 w 610362"/>
                <a:gd name="connsiteY121" fmla="*/ 180594 h 606647"/>
                <a:gd name="connsiteX122" fmla="*/ 475583 w 610362"/>
                <a:gd name="connsiteY122" fmla="*/ 181070 h 606647"/>
                <a:gd name="connsiteX123" fmla="*/ 473773 w 610362"/>
                <a:gd name="connsiteY123" fmla="*/ 181261 h 606647"/>
                <a:gd name="connsiteX124" fmla="*/ 470440 w 610362"/>
                <a:gd name="connsiteY124" fmla="*/ 183547 h 606647"/>
                <a:gd name="connsiteX125" fmla="*/ 470726 w 610362"/>
                <a:gd name="connsiteY125" fmla="*/ 185357 h 606647"/>
                <a:gd name="connsiteX126" fmla="*/ 472535 w 610362"/>
                <a:gd name="connsiteY126" fmla="*/ 185071 h 606647"/>
                <a:gd name="connsiteX127" fmla="*/ 474059 w 610362"/>
                <a:gd name="connsiteY127" fmla="*/ 183071 h 606647"/>
                <a:gd name="connsiteX128" fmla="*/ 477869 w 610362"/>
                <a:gd name="connsiteY128" fmla="*/ 184404 h 606647"/>
                <a:gd name="connsiteX129" fmla="*/ 478346 w 610362"/>
                <a:gd name="connsiteY129" fmla="*/ 187928 h 606647"/>
                <a:gd name="connsiteX130" fmla="*/ 473202 w 610362"/>
                <a:gd name="connsiteY130" fmla="*/ 190405 h 606647"/>
                <a:gd name="connsiteX131" fmla="*/ 461010 w 610362"/>
                <a:gd name="connsiteY131" fmla="*/ 181166 h 606647"/>
                <a:gd name="connsiteX132" fmla="*/ 457867 w 610362"/>
                <a:gd name="connsiteY132" fmla="*/ 185261 h 606647"/>
                <a:gd name="connsiteX133" fmla="*/ 444818 w 610362"/>
                <a:gd name="connsiteY133" fmla="*/ 183356 h 606647"/>
                <a:gd name="connsiteX134" fmla="*/ 433483 w 610362"/>
                <a:gd name="connsiteY134" fmla="*/ 193929 h 606647"/>
                <a:gd name="connsiteX135" fmla="*/ 446532 w 610362"/>
                <a:gd name="connsiteY135" fmla="*/ 210312 h 606647"/>
                <a:gd name="connsiteX136" fmla="*/ 443484 w 610362"/>
                <a:gd name="connsiteY136" fmla="*/ 214313 h 606647"/>
                <a:gd name="connsiteX137" fmla="*/ 436531 w 610362"/>
                <a:gd name="connsiteY137" fmla="*/ 217075 h 606647"/>
                <a:gd name="connsiteX138" fmla="*/ 441008 w 610362"/>
                <a:gd name="connsiteY138" fmla="*/ 223742 h 606647"/>
                <a:gd name="connsiteX139" fmla="*/ 444627 w 610362"/>
                <a:gd name="connsiteY139" fmla="*/ 223266 h 606647"/>
                <a:gd name="connsiteX140" fmla="*/ 445103 w 610362"/>
                <a:gd name="connsiteY140" fmla="*/ 226790 h 606647"/>
                <a:gd name="connsiteX141" fmla="*/ 443579 w 610362"/>
                <a:gd name="connsiteY141" fmla="*/ 228791 h 606647"/>
                <a:gd name="connsiteX142" fmla="*/ 446056 w 610362"/>
                <a:gd name="connsiteY142" fmla="*/ 233934 h 606647"/>
                <a:gd name="connsiteX143" fmla="*/ 446151 w 610362"/>
                <a:gd name="connsiteY143" fmla="*/ 248412 h 606647"/>
                <a:gd name="connsiteX144" fmla="*/ 442817 w 610362"/>
                <a:gd name="connsiteY144" fmla="*/ 250698 h 606647"/>
                <a:gd name="connsiteX145" fmla="*/ 439864 w 610362"/>
                <a:gd name="connsiteY145" fmla="*/ 256508 h 606647"/>
                <a:gd name="connsiteX146" fmla="*/ 443770 w 610362"/>
                <a:gd name="connsiteY146" fmla="*/ 257842 h 606647"/>
                <a:gd name="connsiteX147" fmla="*/ 454343 w 610362"/>
                <a:gd name="connsiteY147" fmla="*/ 269081 h 606647"/>
                <a:gd name="connsiteX148" fmla="*/ 467868 w 610362"/>
                <a:gd name="connsiteY148" fmla="*/ 274511 h 606647"/>
                <a:gd name="connsiteX149" fmla="*/ 474250 w 610362"/>
                <a:gd name="connsiteY149" fmla="*/ 280988 h 606647"/>
                <a:gd name="connsiteX150" fmla="*/ 476726 w 610362"/>
                <a:gd name="connsiteY150" fmla="*/ 286036 h 606647"/>
                <a:gd name="connsiteX151" fmla="*/ 481298 w 610362"/>
                <a:gd name="connsiteY151" fmla="*/ 292703 h 606647"/>
                <a:gd name="connsiteX152" fmla="*/ 484442 w 610362"/>
                <a:gd name="connsiteY152" fmla="*/ 303181 h 606647"/>
                <a:gd name="connsiteX153" fmla="*/ 486156 w 610362"/>
                <a:gd name="connsiteY153" fmla="*/ 330137 h 606647"/>
                <a:gd name="connsiteX154" fmla="*/ 497205 w 610362"/>
                <a:gd name="connsiteY154" fmla="*/ 330518 h 606647"/>
                <a:gd name="connsiteX155" fmla="*/ 510921 w 610362"/>
                <a:gd name="connsiteY155" fmla="*/ 337757 h 606647"/>
                <a:gd name="connsiteX156" fmla="*/ 514350 w 610362"/>
                <a:gd name="connsiteY156" fmla="*/ 335471 h 606647"/>
                <a:gd name="connsiteX157" fmla="*/ 532162 w 610362"/>
                <a:gd name="connsiteY157" fmla="*/ 318611 h 606647"/>
                <a:gd name="connsiteX158" fmla="*/ 544259 w 610362"/>
                <a:gd name="connsiteY158" fmla="*/ 313373 h 606647"/>
                <a:gd name="connsiteX159" fmla="*/ 563499 w 610362"/>
                <a:gd name="connsiteY159" fmla="*/ 334423 h 606647"/>
                <a:gd name="connsiteX160" fmla="*/ 560451 w 610362"/>
                <a:gd name="connsiteY160" fmla="*/ 338423 h 606647"/>
                <a:gd name="connsiteX161" fmla="*/ 574358 w 610362"/>
                <a:gd name="connsiteY161" fmla="*/ 347472 h 606647"/>
                <a:gd name="connsiteX162" fmla="*/ 585026 w 610362"/>
                <a:gd name="connsiteY162" fmla="*/ 358712 h 606647"/>
                <a:gd name="connsiteX163" fmla="*/ 588359 w 610362"/>
                <a:gd name="connsiteY163" fmla="*/ 356521 h 606647"/>
                <a:gd name="connsiteX164" fmla="*/ 598265 w 610362"/>
                <a:gd name="connsiteY164" fmla="*/ 362426 h 606647"/>
                <a:gd name="connsiteX165" fmla="*/ 610362 w 610362"/>
                <a:gd name="connsiteY165" fmla="*/ 357188 h 606647"/>
                <a:gd name="connsiteX166" fmla="*/ 608743 w 610362"/>
                <a:gd name="connsiteY166" fmla="*/ 371951 h 606647"/>
                <a:gd name="connsiteX167" fmla="*/ 593217 w 610362"/>
                <a:gd name="connsiteY167" fmla="*/ 379476 h 606647"/>
                <a:gd name="connsiteX168" fmla="*/ 580263 w 610362"/>
                <a:gd name="connsiteY168" fmla="*/ 392049 h 606647"/>
                <a:gd name="connsiteX169" fmla="*/ 568643 w 610362"/>
                <a:gd name="connsiteY169" fmla="*/ 400812 h 606647"/>
                <a:gd name="connsiteX170" fmla="*/ 564928 w 610362"/>
                <a:gd name="connsiteY170" fmla="*/ 413957 h 606647"/>
                <a:gd name="connsiteX171" fmla="*/ 543973 w 610362"/>
                <a:gd name="connsiteY171" fmla="*/ 449390 h 606647"/>
                <a:gd name="connsiteX172" fmla="*/ 540544 w 610362"/>
                <a:gd name="connsiteY172" fmla="*/ 464344 h 606647"/>
                <a:gd name="connsiteX173" fmla="*/ 539210 w 610362"/>
                <a:gd name="connsiteY173" fmla="*/ 468154 h 606647"/>
                <a:gd name="connsiteX174" fmla="*/ 529590 w 610362"/>
                <a:gd name="connsiteY174" fmla="*/ 478536 h 606647"/>
                <a:gd name="connsiteX175" fmla="*/ 529114 w 610362"/>
                <a:gd name="connsiteY175" fmla="*/ 502158 h 606647"/>
                <a:gd name="connsiteX176" fmla="*/ 517684 w 610362"/>
                <a:gd name="connsiteY176" fmla="*/ 512731 h 606647"/>
                <a:gd name="connsiteX177" fmla="*/ 504539 w 610362"/>
                <a:gd name="connsiteY177" fmla="*/ 537972 h 606647"/>
                <a:gd name="connsiteX178" fmla="*/ 503396 w 610362"/>
                <a:gd name="connsiteY178" fmla="*/ 570834 h 606647"/>
                <a:gd name="connsiteX179" fmla="*/ 500539 w 610362"/>
                <a:gd name="connsiteY179" fmla="*/ 576644 h 606647"/>
                <a:gd name="connsiteX180" fmla="*/ 499681 w 610362"/>
                <a:gd name="connsiteY180" fmla="*/ 583978 h 606647"/>
                <a:gd name="connsiteX181" fmla="*/ 495014 w 610362"/>
                <a:gd name="connsiteY181" fmla="*/ 590074 h 606647"/>
                <a:gd name="connsiteX182" fmla="*/ 494157 w 610362"/>
                <a:gd name="connsiteY182" fmla="*/ 597408 h 606647"/>
                <a:gd name="connsiteX183" fmla="*/ 487204 w 610362"/>
                <a:gd name="connsiteY183" fmla="*/ 600170 h 606647"/>
                <a:gd name="connsiteX184" fmla="*/ 478917 w 610362"/>
                <a:gd name="connsiteY184" fmla="*/ 606647 h 606647"/>
                <a:gd name="connsiteX185" fmla="*/ 476631 w 610362"/>
                <a:gd name="connsiteY185" fmla="*/ 603313 h 606647"/>
                <a:gd name="connsiteX186" fmla="*/ 467392 w 610362"/>
                <a:gd name="connsiteY186" fmla="*/ 602742 h 606647"/>
                <a:gd name="connsiteX187" fmla="*/ 459581 w 610362"/>
                <a:gd name="connsiteY187" fmla="*/ 598361 h 606647"/>
                <a:gd name="connsiteX188" fmla="*/ 460915 w 610362"/>
                <a:gd name="connsiteY188" fmla="*/ 594551 h 606647"/>
                <a:gd name="connsiteX189" fmla="*/ 466915 w 610362"/>
                <a:gd name="connsiteY189" fmla="*/ 584740 h 606647"/>
                <a:gd name="connsiteX190" fmla="*/ 465963 w 610362"/>
                <a:gd name="connsiteY190" fmla="*/ 577596 h 606647"/>
                <a:gd name="connsiteX191" fmla="*/ 467487 w 610362"/>
                <a:gd name="connsiteY191" fmla="*/ 575596 h 606647"/>
                <a:gd name="connsiteX192" fmla="*/ 467011 w 610362"/>
                <a:gd name="connsiteY192" fmla="*/ 571976 h 606647"/>
                <a:gd name="connsiteX193" fmla="*/ 463201 w 610362"/>
                <a:gd name="connsiteY193" fmla="*/ 570643 h 606647"/>
                <a:gd name="connsiteX194" fmla="*/ 460915 w 610362"/>
                <a:gd name="connsiteY194" fmla="*/ 567404 h 606647"/>
                <a:gd name="connsiteX195" fmla="*/ 462248 w 610362"/>
                <a:gd name="connsiteY195" fmla="*/ 563594 h 606647"/>
                <a:gd name="connsiteX196" fmla="*/ 459296 w 610362"/>
                <a:gd name="connsiteY196" fmla="*/ 554927 h 606647"/>
                <a:gd name="connsiteX197" fmla="*/ 462915 w 610362"/>
                <a:gd name="connsiteY197" fmla="*/ 554355 h 606647"/>
                <a:gd name="connsiteX198" fmla="*/ 462153 w 610362"/>
                <a:gd name="connsiteY198" fmla="*/ 549117 h 606647"/>
                <a:gd name="connsiteX199" fmla="*/ 459391 w 610362"/>
                <a:gd name="connsiteY199" fmla="*/ 542163 h 606647"/>
                <a:gd name="connsiteX200" fmla="*/ 462820 w 610362"/>
                <a:gd name="connsiteY200" fmla="*/ 539877 h 606647"/>
                <a:gd name="connsiteX201" fmla="*/ 458914 w 610362"/>
                <a:gd name="connsiteY201" fmla="*/ 538639 h 606647"/>
                <a:gd name="connsiteX202" fmla="*/ 462344 w 610362"/>
                <a:gd name="connsiteY202" fmla="*/ 536353 h 606647"/>
                <a:gd name="connsiteX203" fmla="*/ 459867 w 610362"/>
                <a:gd name="connsiteY203" fmla="*/ 531209 h 606647"/>
                <a:gd name="connsiteX204" fmla="*/ 450342 w 610362"/>
                <a:gd name="connsiteY204" fmla="*/ 528923 h 606647"/>
                <a:gd name="connsiteX205" fmla="*/ 449675 w 610362"/>
                <a:gd name="connsiteY205" fmla="*/ 523589 h 606647"/>
                <a:gd name="connsiteX206" fmla="*/ 452533 w 610362"/>
                <a:gd name="connsiteY206" fmla="*/ 517684 h 606647"/>
                <a:gd name="connsiteX207" fmla="*/ 452056 w 610362"/>
                <a:gd name="connsiteY207" fmla="*/ 514160 h 606647"/>
                <a:gd name="connsiteX208" fmla="*/ 455676 w 610362"/>
                <a:gd name="connsiteY208" fmla="*/ 513683 h 606647"/>
                <a:gd name="connsiteX209" fmla="*/ 453580 w 610362"/>
                <a:gd name="connsiteY209" fmla="*/ 512159 h 606647"/>
                <a:gd name="connsiteX210" fmla="*/ 457010 w 610362"/>
                <a:gd name="connsiteY210" fmla="*/ 509873 h 606647"/>
                <a:gd name="connsiteX211" fmla="*/ 454914 w 610362"/>
                <a:gd name="connsiteY211" fmla="*/ 508349 h 606647"/>
                <a:gd name="connsiteX212" fmla="*/ 456057 w 610362"/>
                <a:gd name="connsiteY212" fmla="*/ 502730 h 606647"/>
                <a:gd name="connsiteX213" fmla="*/ 453580 w 610362"/>
                <a:gd name="connsiteY213" fmla="*/ 497681 h 606647"/>
                <a:gd name="connsiteX214" fmla="*/ 454628 w 610362"/>
                <a:gd name="connsiteY214" fmla="*/ 492062 h 606647"/>
                <a:gd name="connsiteX215" fmla="*/ 446532 w 610362"/>
                <a:gd name="connsiteY215" fmla="*/ 485870 h 606647"/>
                <a:gd name="connsiteX216" fmla="*/ 449866 w 610362"/>
                <a:gd name="connsiteY216" fmla="*/ 483584 h 606647"/>
                <a:gd name="connsiteX217" fmla="*/ 443770 w 610362"/>
                <a:gd name="connsiteY217" fmla="*/ 479012 h 606647"/>
                <a:gd name="connsiteX218" fmla="*/ 441484 w 610362"/>
                <a:gd name="connsiteY218" fmla="*/ 475679 h 606647"/>
                <a:gd name="connsiteX219" fmla="*/ 444818 w 610362"/>
                <a:gd name="connsiteY219" fmla="*/ 473393 h 606647"/>
                <a:gd name="connsiteX220" fmla="*/ 440817 w 610362"/>
                <a:gd name="connsiteY220" fmla="*/ 470345 h 606647"/>
                <a:gd name="connsiteX221" fmla="*/ 437388 w 610362"/>
                <a:gd name="connsiteY221" fmla="*/ 472630 h 606647"/>
                <a:gd name="connsiteX222" fmla="*/ 426434 w 610362"/>
                <a:gd name="connsiteY222" fmla="*/ 472250 h 606647"/>
                <a:gd name="connsiteX223" fmla="*/ 419862 w 610362"/>
                <a:gd name="connsiteY223" fmla="*/ 464058 h 606647"/>
                <a:gd name="connsiteX224" fmla="*/ 410718 w 610362"/>
                <a:gd name="connsiteY224" fmla="*/ 477965 h 606647"/>
                <a:gd name="connsiteX225" fmla="*/ 385381 w 610362"/>
                <a:gd name="connsiteY225" fmla="*/ 479488 h 606647"/>
                <a:gd name="connsiteX226" fmla="*/ 379000 w 610362"/>
                <a:gd name="connsiteY226" fmla="*/ 473012 h 606647"/>
                <a:gd name="connsiteX227" fmla="*/ 372713 w 610362"/>
                <a:gd name="connsiteY227" fmla="*/ 481108 h 606647"/>
                <a:gd name="connsiteX228" fmla="*/ 359950 w 610362"/>
                <a:gd name="connsiteY228" fmla="*/ 481013 h 606647"/>
                <a:gd name="connsiteX229" fmla="*/ 354330 w 610362"/>
                <a:gd name="connsiteY229" fmla="*/ 479965 h 606647"/>
                <a:gd name="connsiteX230" fmla="*/ 348044 w 610362"/>
                <a:gd name="connsiteY230" fmla="*/ 487966 h 606647"/>
                <a:gd name="connsiteX231" fmla="*/ 347377 w 610362"/>
                <a:gd name="connsiteY231" fmla="*/ 482632 h 606647"/>
                <a:gd name="connsiteX232" fmla="*/ 339471 w 610362"/>
                <a:gd name="connsiteY232" fmla="*/ 478250 h 606647"/>
                <a:gd name="connsiteX233" fmla="*/ 332327 w 610362"/>
                <a:gd name="connsiteY233" fmla="*/ 479203 h 606647"/>
                <a:gd name="connsiteX234" fmla="*/ 328422 w 610362"/>
                <a:gd name="connsiteY234" fmla="*/ 477965 h 606647"/>
                <a:gd name="connsiteX235" fmla="*/ 327184 w 610362"/>
                <a:gd name="connsiteY235" fmla="*/ 481679 h 606647"/>
                <a:gd name="connsiteX236" fmla="*/ 325088 w 610362"/>
                <a:gd name="connsiteY236" fmla="*/ 480155 h 606647"/>
                <a:gd name="connsiteX237" fmla="*/ 314992 w 610362"/>
                <a:gd name="connsiteY237" fmla="*/ 472440 h 606647"/>
                <a:gd name="connsiteX238" fmla="*/ 309848 w 610362"/>
                <a:gd name="connsiteY238" fmla="*/ 474917 h 606647"/>
                <a:gd name="connsiteX239" fmla="*/ 309277 w 610362"/>
                <a:gd name="connsiteY239" fmla="*/ 471392 h 606647"/>
                <a:gd name="connsiteX240" fmla="*/ 305562 w 610362"/>
                <a:gd name="connsiteY240" fmla="*/ 470059 h 606647"/>
                <a:gd name="connsiteX241" fmla="*/ 304610 w 610362"/>
                <a:gd name="connsiteY241" fmla="*/ 462915 h 606647"/>
                <a:gd name="connsiteX242" fmla="*/ 299752 w 610362"/>
                <a:gd name="connsiteY242" fmla="*/ 454533 h 606647"/>
                <a:gd name="connsiteX243" fmla="*/ 289274 w 610362"/>
                <a:gd name="connsiteY243" fmla="*/ 457771 h 606647"/>
                <a:gd name="connsiteX244" fmla="*/ 288798 w 610362"/>
                <a:gd name="connsiteY244" fmla="*/ 454152 h 606647"/>
                <a:gd name="connsiteX245" fmla="*/ 286798 w 610362"/>
                <a:gd name="connsiteY245" fmla="*/ 452628 h 606647"/>
                <a:gd name="connsiteX246" fmla="*/ 283178 w 610362"/>
                <a:gd name="connsiteY246" fmla="*/ 453104 h 606647"/>
                <a:gd name="connsiteX247" fmla="*/ 281083 w 610362"/>
                <a:gd name="connsiteY247" fmla="*/ 451580 h 606647"/>
                <a:gd name="connsiteX248" fmla="*/ 284512 w 610362"/>
                <a:gd name="connsiteY248" fmla="*/ 449294 h 606647"/>
                <a:gd name="connsiteX249" fmla="*/ 280892 w 610362"/>
                <a:gd name="connsiteY249" fmla="*/ 449771 h 606647"/>
                <a:gd name="connsiteX250" fmla="*/ 278606 w 610362"/>
                <a:gd name="connsiteY250" fmla="*/ 446437 h 606647"/>
                <a:gd name="connsiteX251" fmla="*/ 271463 w 610362"/>
                <a:gd name="connsiteY251" fmla="*/ 447389 h 606647"/>
                <a:gd name="connsiteX252" fmla="*/ 262414 w 610362"/>
                <a:gd name="connsiteY252" fmla="*/ 448628 h 606647"/>
                <a:gd name="connsiteX253" fmla="*/ 260890 w 610362"/>
                <a:gd name="connsiteY253" fmla="*/ 450628 h 606647"/>
                <a:gd name="connsiteX254" fmla="*/ 257080 w 610362"/>
                <a:gd name="connsiteY254" fmla="*/ 449294 h 606647"/>
                <a:gd name="connsiteX255" fmla="*/ 245650 w 610362"/>
                <a:gd name="connsiteY255" fmla="*/ 459867 h 606647"/>
                <a:gd name="connsiteX256" fmla="*/ 242316 w 610362"/>
                <a:gd name="connsiteY256" fmla="*/ 462153 h 606647"/>
                <a:gd name="connsiteX257" fmla="*/ 237554 w 610362"/>
                <a:gd name="connsiteY257" fmla="*/ 453676 h 606647"/>
                <a:gd name="connsiteX258" fmla="*/ 232791 w 610362"/>
                <a:gd name="connsiteY258" fmla="*/ 445294 h 606647"/>
                <a:gd name="connsiteX259" fmla="*/ 233839 w 610362"/>
                <a:gd name="connsiteY259" fmla="*/ 439674 h 606647"/>
                <a:gd name="connsiteX260" fmla="*/ 238315 w 610362"/>
                <a:gd name="connsiteY260" fmla="*/ 431863 h 606647"/>
                <a:gd name="connsiteX261" fmla="*/ 236887 w 610362"/>
                <a:gd name="connsiteY261" fmla="*/ 421100 h 606647"/>
                <a:gd name="connsiteX262" fmla="*/ 234505 w 610362"/>
                <a:gd name="connsiteY262" fmla="*/ 403384 h 606647"/>
                <a:gd name="connsiteX263" fmla="*/ 224600 w 610362"/>
                <a:gd name="connsiteY263" fmla="*/ 397383 h 606647"/>
                <a:gd name="connsiteX264" fmla="*/ 219837 w 610362"/>
                <a:gd name="connsiteY264" fmla="*/ 389001 h 606647"/>
                <a:gd name="connsiteX265" fmla="*/ 211931 w 610362"/>
                <a:gd name="connsiteY265" fmla="*/ 384524 h 606647"/>
                <a:gd name="connsiteX266" fmla="*/ 204502 w 610362"/>
                <a:gd name="connsiteY266" fmla="*/ 383762 h 606647"/>
                <a:gd name="connsiteX267" fmla="*/ 204311 w 610362"/>
                <a:gd name="connsiteY267" fmla="*/ 381953 h 606647"/>
                <a:gd name="connsiteX268" fmla="*/ 195548 w 610362"/>
                <a:gd name="connsiteY268" fmla="*/ 384905 h 606647"/>
                <a:gd name="connsiteX269" fmla="*/ 192691 w 610362"/>
                <a:gd name="connsiteY269" fmla="*/ 390716 h 606647"/>
                <a:gd name="connsiteX270" fmla="*/ 190881 w 610362"/>
                <a:gd name="connsiteY270" fmla="*/ 391001 h 606647"/>
                <a:gd name="connsiteX271" fmla="*/ 179642 w 610362"/>
                <a:gd name="connsiteY271" fmla="*/ 388811 h 606647"/>
                <a:gd name="connsiteX272" fmla="*/ 172688 w 610362"/>
                <a:gd name="connsiteY272" fmla="*/ 391573 h 606647"/>
                <a:gd name="connsiteX273" fmla="*/ 157829 w 610362"/>
                <a:gd name="connsiteY273" fmla="*/ 389954 h 606647"/>
                <a:gd name="connsiteX274" fmla="*/ 158687 w 610362"/>
                <a:gd name="connsiteY274" fmla="*/ 382524 h 606647"/>
                <a:gd name="connsiteX275" fmla="*/ 146971 w 610362"/>
                <a:gd name="connsiteY275" fmla="*/ 376809 h 606647"/>
                <a:gd name="connsiteX276" fmla="*/ 133731 w 610362"/>
                <a:gd name="connsiteY276" fmla="*/ 373190 h 606647"/>
                <a:gd name="connsiteX277" fmla="*/ 125349 w 610362"/>
                <a:gd name="connsiteY277" fmla="*/ 365188 h 606647"/>
                <a:gd name="connsiteX278" fmla="*/ 122777 w 610362"/>
                <a:gd name="connsiteY278" fmla="*/ 360140 h 606647"/>
                <a:gd name="connsiteX279" fmla="*/ 108299 w 610362"/>
                <a:gd name="connsiteY279" fmla="*/ 347472 h 606647"/>
                <a:gd name="connsiteX280" fmla="*/ 101918 w 610362"/>
                <a:gd name="connsiteY280" fmla="*/ 353759 h 606647"/>
                <a:gd name="connsiteX281" fmla="*/ 96107 w 610362"/>
                <a:gd name="connsiteY281" fmla="*/ 365474 h 606647"/>
                <a:gd name="connsiteX282" fmla="*/ 89345 w 610362"/>
                <a:gd name="connsiteY282" fmla="*/ 369951 h 606647"/>
                <a:gd name="connsiteX283" fmla="*/ 86678 w 610362"/>
                <a:gd name="connsiteY283" fmla="*/ 363093 h 606647"/>
                <a:gd name="connsiteX284" fmla="*/ 72295 w 610362"/>
                <a:gd name="connsiteY284" fmla="*/ 364998 h 606647"/>
                <a:gd name="connsiteX285" fmla="*/ 54102 w 610362"/>
                <a:gd name="connsiteY285" fmla="*/ 365570 h 606647"/>
                <a:gd name="connsiteX286" fmla="*/ 39910 w 610362"/>
                <a:gd name="connsiteY286" fmla="*/ 354711 h 606647"/>
                <a:gd name="connsiteX287" fmla="*/ 35528 w 610362"/>
                <a:gd name="connsiteY287" fmla="*/ 349853 h 606647"/>
                <a:gd name="connsiteX288" fmla="*/ 23813 w 610362"/>
                <a:gd name="connsiteY288" fmla="*/ 344138 h 606647"/>
                <a:gd name="connsiteX289" fmla="*/ 6953 w 610362"/>
                <a:gd name="connsiteY289" fmla="*/ 340995 h 606647"/>
                <a:gd name="connsiteX290" fmla="*/ 6477 w 610362"/>
                <a:gd name="connsiteY290" fmla="*/ 337376 h 606647"/>
                <a:gd name="connsiteX291" fmla="*/ 9144 w 610362"/>
                <a:gd name="connsiteY291" fmla="*/ 329755 h 606647"/>
                <a:gd name="connsiteX292" fmla="*/ 9811 w 610362"/>
                <a:gd name="connsiteY292" fmla="*/ 320612 h 606647"/>
                <a:gd name="connsiteX293" fmla="*/ 4096 w 610362"/>
                <a:gd name="connsiteY293" fmla="*/ 305086 h 606647"/>
                <a:gd name="connsiteX294" fmla="*/ 0 w 610362"/>
                <a:gd name="connsiteY294" fmla="*/ 302038 h 606647"/>
                <a:gd name="connsiteX295" fmla="*/ 3143 w 610362"/>
                <a:gd name="connsiteY295" fmla="*/ 297942 h 606647"/>
                <a:gd name="connsiteX296" fmla="*/ 10478 w 610362"/>
                <a:gd name="connsiteY296" fmla="*/ 284321 h 606647"/>
                <a:gd name="connsiteX297" fmla="*/ 7906 w 610362"/>
                <a:gd name="connsiteY297" fmla="*/ 279178 h 606647"/>
                <a:gd name="connsiteX298" fmla="*/ 11716 w 610362"/>
                <a:gd name="connsiteY298" fmla="*/ 280511 h 606647"/>
                <a:gd name="connsiteX299" fmla="*/ 17050 w 610362"/>
                <a:gd name="connsiteY299" fmla="*/ 265271 h 606647"/>
                <a:gd name="connsiteX300" fmla="*/ 10954 w 610362"/>
                <a:gd name="connsiteY300" fmla="*/ 260699 h 606647"/>
                <a:gd name="connsiteX301" fmla="*/ 19812 w 610362"/>
                <a:gd name="connsiteY301" fmla="*/ 244983 h 606647"/>
                <a:gd name="connsiteX302" fmla="*/ 25813 w 610362"/>
                <a:gd name="connsiteY302" fmla="*/ 235172 h 606647"/>
                <a:gd name="connsiteX303" fmla="*/ 48006 w 610362"/>
                <a:gd name="connsiteY303" fmla="*/ 223171 h 606647"/>
                <a:gd name="connsiteX304" fmla="*/ 46768 w 610362"/>
                <a:gd name="connsiteY304" fmla="*/ 199739 h 606647"/>
                <a:gd name="connsiteX305" fmla="*/ 40672 w 610362"/>
                <a:gd name="connsiteY305" fmla="*/ 195072 h 606647"/>
                <a:gd name="connsiteX306" fmla="*/ 36386 w 610362"/>
                <a:gd name="connsiteY306" fmla="*/ 190214 h 606647"/>
                <a:gd name="connsiteX307" fmla="*/ 13621 w 610362"/>
                <a:gd name="connsiteY307" fmla="*/ 184213 h 606647"/>
                <a:gd name="connsiteX308" fmla="*/ 17336 w 610362"/>
                <a:gd name="connsiteY308" fmla="*/ 170974 h 606647"/>
                <a:gd name="connsiteX309" fmla="*/ 24955 w 610362"/>
                <a:gd name="connsiteY309" fmla="*/ 159068 h 606647"/>
                <a:gd name="connsiteX310" fmla="*/ 31052 w 610362"/>
                <a:gd name="connsiteY310" fmla="*/ 163735 h 606647"/>
                <a:gd name="connsiteX311" fmla="*/ 40196 w 610362"/>
                <a:gd name="connsiteY311" fmla="*/ 149828 h 606647"/>
                <a:gd name="connsiteX312" fmla="*/ 30766 w 610362"/>
                <a:gd name="connsiteY312" fmla="*/ 147447 h 606647"/>
                <a:gd name="connsiteX313" fmla="*/ 27718 w 610362"/>
                <a:gd name="connsiteY313" fmla="*/ 138779 h 606647"/>
                <a:gd name="connsiteX314" fmla="*/ 40291 w 610362"/>
                <a:gd name="connsiteY314" fmla="*/ 137160 h 606647"/>
                <a:gd name="connsiteX315" fmla="*/ 39814 w 610362"/>
                <a:gd name="connsiteY315" fmla="*/ 133541 h 606647"/>
                <a:gd name="connsiteX316" fmla="*/ 44958 w 610362"/>
                <a:gd name="connsiteY316" fmla="*/ 131064 h 606647"/>
                <a:gd name="connsiteX317" fmla="*/ 50959 w 610362"/>
                <a:gd name="connsiteY317" fmla="*/ 121253 h 606647"/>
                <a:gd name="connsiteX318" fmla="*/ 43148 w 610362"/>
                <a:gd name="connsiteY318" fmla="*/ 116777 h 606647"/>
                <a:gd name="connsiteX319" fmla="*/ 46006 w 610362"/>
                <a:gd name="connsiteY319" fmla="*/ 110966 h 606647"/>
                <a:gd name="connsiteX320" fmla="*/ 32195 w 610362"/>
                <a:gd name="connsiteY320" fmla="*/ 103727 h 606647"/>
                <a:gd name="connsiteX321" fmla="*/ 40291 w 610362"/>
                <a:gd name="connsiteY321" fmla="*/ 95441 h 60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10362" h="606647">
                  <a:moveTo>
                    <a:pt x="40291" y="95441"/>
                  </a:moveTo>
                  <a:lnTo>
                    <a:pt x="54864" y="95345"/>
                  </a:lnTo>
                  <a:lnTo>
                    <a:pt x="79820" y="90202"/>
                  </a:lnTo>
                  <a:lnTo>
                    <a:pt x="89630" y="81629"/>
                  </a:lnTo>
                  <a:lnTo>
                    <a:pt x="87630" y="80105"/>
                  </a:lnTo>
                  <a:lnTo>
                    <a:pt x="99917" y="76676"/>
                  </a:lnTo>
                  <a:lnTo>
                    <a:pt x="113062" y="65818"/>
                  </a:lnTo>
                  <a:lnTo>
                    <a:pt x="117158" y="68961"/>
                  </a:lnTo>
                  <a:lnTo>
                    <a:pt x="118301" y="63341"/>
                  </a:lnTo>
                  <a:lnTo>
                    <a:pt x="125921" y="66008"/>
                  </a:lnTo>
                  <a:lnTo>
                    <a:pt x="124873" y="71533"/>
                  </a:lnTo>
                  <a:lnTo>
                    <a:pt x="126873" y="73057"/>
                  </a:lnTo>
                  <a:lnTo>
                    <a:pt x="124015" y="78867"/>
                  </a:lnTo>
                  <a:lnTo>
                    <a:pt x="122872" y="84487"/>
                  </a:lnTo>
                  <a:lnTo>
                    <a:pt x="128111" y="96488"/>
                  </a:lnTo>
                  <a:lnTo>
                    <a:pt x="122968" y="98965"/>
                  </a:lnTo>
                  <a:lnTo>
                    <a:pt x="125730" y="105918"/>
                  </a:lnTo>
                  <a:lnTo>
                    <a:pt x="145256" y="101537"/>
                  </a:lnTo>
                  <a:lnTo>
                    <a:pt x="152400" y="100489"/>
                  </a:lnTo>
                  <a:lnTo>
                    <a:pt x="162878" y="110014"/>
                  </a:lnTo>
                  <a:lnTo>
                    <a:pt x="166402" y="109538"/>
                  </a:lnTo>
                  <a:lnTo>
                    <a:pt x="167164" y="114871"/>
                  </a:lnTo>
                  <a:lnTo>
                    <a:pt x="180213" y="116777"/>
                  </a:lnTo>
                  <a:lnTo>
                    <a:pt x="193929" y="124016"/>
                  </a:lnTo>
                  <a:lnTo>
                    <a:pt x="195263" y="120205"/>
                  </a:lnTo>
                  <a:lnTo>
                    <a:pt x="196787" y="118205"/>
                  </a:lnTo>
                  <a:lnTo>
                    <a:pt x="198120" y="114395"/>
                  </a:lnTo>
                  <a:lnTo>
                    <a:pt x="203740" y="115538"/>
                  </a:lnTo>
                  <a:lnTo>
                    <a:pt x="207073" y="113252"/>
                  </a:lnTo>
                  <a:lnTo>
                    <a:pt x="210503" y="110966"/>
                  </a:lnTo>
                  <a:lnTo>
                    <a:pt x="205169" y="98965"/>
                  </a:lnTo>
                  <a:lnTo>
                    <a:pt x="206597" y="95155"/>
                  </a:lnTo>
                  <a:lnTo>
                    <a:pt x="208597" y="96679"/>
                  </a:lnTo>
                  <a:lnTo>
                    <a:pt x="209455" y="89345"/>
                  </a:lnTo>
                  <a:lnTo>
                    <a:pt x="212788" y="87154"/>
                  </a:lnTo>
                  <a:lnTo>
                    <a:pt x="212312" y="83534"/>
                  </a:lnTo>
                  <a:lnTo>
                    <a:pt x="214122" y="83344"/>
                  </a:lnTo>
                  <a:lnTo>
                    <a:pt x="217456" y="81058"/>
                  </a:lnTo>
                  <a:lnTo>
                    <a:pt x="219742" y="84392"/>
                  </a:lnTo>
                  <a:lnTo>
                    <a:pt x="223076" y="82105"/>
                  </a:lnTo>
                  <a:lnTo>
                    <a:pt x="222409" y="76771"/>
                  </a:lnTo>
                  <a:lnTo>
                    <a:pt x="232220" y="68199"/>
                  </a:lnTo>
                  <a:lnTo>
                    <a:pt x="233077" y="60865"/>
                  </a:lnTo>
                  <a:lnTo>
                    <a:pt x="243364" y="55912"/>
                  </a:lnTo>
                  <a:lnTo>
                    <a:pt x="246317" y="50102"/>
                  </a:lnTo>
                  <a:lnTo>
                    <a:pt x="241935" y="45149"/>
                  </a:lnTo>
                  <a:lnTo>
                    <a:pt x="241745" y="43434"/>
                  </a:lnTo>
                  <a:lnTo>
                    <a:pt x="246888" y="40862"/>
                  </a:lnTo>
                  <a:lnTo>
                    <a:pt x="250984" y="44005"/>
                  </a:lnTo>
                  <a:lnTo>
                    <a:pt x="263652" y="29623"/>
                  </a:lnTo>
                  <a:lnTo>
                    <a:pt x="268414" y="38005"/>
                  </a:lnTo>
                  <a:lnTo>
                    <a:pt x="270034" y="36004"/>
                  </a:lnTo>
                  <a:lnTo>
                    <a:pt x="286036" y="46577"/>
                  </a:lnTo>
                  <a:lnTo>
                    <a:pt x="299752" y="53816"/>
                  </a:lnTo>
                  <a:lnTo>
                    <a:pt x="316992" y="46101"/>
                  </a:lnTo>
                  <a:lnTo>
                    <a:pt x="320612" y="45625"/>
                  </a:lnTo>
                  <a:lnTo>
                    <a:pt x="322897" y="48959"/>
                  </a:lnTo>
                  <a:lnTo>
                    <a:pt x="326231" y="46673"/>
                  </a:lnTo>
                  <a:lnTo>
                    <a:pt x="329375" y="42672"/>
                  </a:lnTo>
                  <a:lnTo>
                    <a:pt x="331184" y="42482"/>
                  </a:lnTo>
                  <a:lnTo>
                    <a:pt x="330898" y="40672"/>
                  </a:lnTo>
                  <a:lnTo>
                    <a:pt x="331756" y="33338"/>
                  </a:lnTo>
                  <a:lnTo>
                    <a:pt x="336899" y="30766"/>
                  </a:lnTo>
                  <a:lnTo>
                    <a:pt x="338614" y="16097"/>
                  </a:lnTo>
                  <a:lnTo>
                    <a:pt x="344234" y="17145"/>
                  </a:lnTo>
                  <a:lnTo>
                    <a:pt x="348805" y="23813"/>
                  </a:lnTo>
                  <a:lnTo>
                    <a:pt x="360712" y="31242"/>
                  </a:lnTo>
                  <a:lnTo>
                    <a:pt x="371570" y="29813"/>
                  </a:lnTo>
                  <a:lnTo>
                    <a:pt x="386334" y="17050"/>
                  </a:lnTo>
                  <a:lnTo>
                    <a:pt x="393954" y="19621"/>
                  </a:lnTo>
                  <a:lnTo>
                    <a:pt x="393478" y="16097"/>
                  </a:lnTo>
                  <a:lnTo>
                    <a:pt x="400907" y="16859"/>
                  </a:lnTo>
                  <a:lnTo>
                    <a:pt x="400621" y="15145"/>
                  </a:lnTo>
                  <a:lnTo>
                    <a:pt x="404431" y="16383"/>
                  </a:lnTo>
                  <a:lnTo>
                    <a:pt x="404241" y="14669"/>
                  </a:lnTo>
                  <a:lnTo>
                    <a:pt x="407861" y="14192"/>
                  </a:lnTo>
                  <a:lnTo>
                    <a:pt x="407098" y="8763"/>
                  </a:lnTo>
                  <a:lnTo>
                    <a:pt x="412052" y="4572"/>
                  </a:lnTo>
                  <a:lnTo>
                    <a:pt x="418719" y="0"/>
                  </a:lnTo>
                  <a:lnTo>
                    <a:pt x="426148" y="857"/>
                  </a:lnTo>
                  <a:lnTo>
                    <a:pt x="425291" y="8192"/>
                  </a:lnTo>
                  <a:lnTo>
                    <a:pt x="426530" y="17145"/>
                  </a:lnTo>
                  <a:lnTo>
                    <a:pt x="431006" y="23813"/>
                  </a:lnTo>
                  <a:lnTo>
                    <a:pt x="431006" y="23813"/>
                  </a:lnTo>
                  <a:lnTo>
                    <a:pt x="431292" y="25622"/>
                  </a:lnTo>
                  <a:lnTo>
                    <a:pt x="429482" y="25813"/>
                  </a:lnTo>
                  <a:lnTo>
                    <a:pt x="423863" y="24765"/>
                  </a:lnTo>
                  <a:lnTo>
                    <a:pt x="421481" y="34100"/>
                  </a:lnTo>
                  <a:lnTo>
                    <a:pt x="423672" y="37433"/>
                  </a:lnTo>
                  <a:lnTo>
                    <a:pt x="428435" y="45911"/>
                  </a:lnTo>
                  <a:lnTo>
                    <a:pt x="428149" y="56769"/>
                  </a:lnTo>
                  <a:lnTo>
                    <a:pt x="436245" y="62960"/>
                  </a:lnTo>
                  <a:lnTo>
                    <a:pt x="439007" y="69818"/>
                  </a:lnTo>
                  <a:lnTo>
                    <a:pt x="429101" y="78391"/>
                  </a:lnTo>
                  <a:lnTo>
                    <a:pt x="432149" y="87059"/>
                  </a:lnTo>
                  <a:lnTo>
                    <a:pt x="443960" y="80105"/>
                  </a:lnTo>
                  <a:lnTo>
                    <a:pt x="455486" y="84011"/>
                  </a:lnTo>
                  <a:lnTo>
                    <a:pt x="457771" y="87344"/>
                  </a:lnTo>
                  <a:lnTo>
                    <a:pt x="456438" y="91154"/>
                  </a:lnTo>
                  <a:lnTo>
                    <a:pt x="468821" y="102203"/>
                  </a:lnTo>
                  <a:lnTo>
                    <a:pt x="465677" y="106204"/>
                  </a:lnTo>
                  <a:lnTo>
                    <a:pt x="470059" y="111062"/>
                  </a:lnTo>
                  <a:lnTo>
                    <a:pt x="465296" y="117158"/>
                  </a:lnTo>
                  <a:lnTo>
                    <a:pt x="461772" y="117634"/>
                  </a:lnTo>
                  <a:lnTo>
                    <a:pt x="464439" y="124492"/>
                  </a:lnTo>
                  <a:lnTo>
                    <a:pt x="462915" y="126492"/>
                  </a:lnTo>
                  <a:lnTo>
                    <a:pt x="465392" y="131636"/>
                  </a:lnTo>
                  <a:lnTo>
                    <a:pt x="462344" y="135636"/>
                  </a:lnTo>
                  <a:lnTo>
                    <a:pt x="465296" y="144304"/>
                  </a:lnTo>
                  <a:lnTo>
                    <a:pt x="455390" y="152876"/>
                  </a:lnTo>
                  <a:lnTo>
                    <a:pt x="454533" y="160306"/>
                  </a:lnTo>
                  <a:lnTo>
                    <a:pt x="452342" y="156972"/>
                  </a:lnTo>
                  <a:lnTo>
                    <a:pt x="449675" y="164497"/>
                  </a:lnTo>
                  <a:lnTo>
                    <a:pt x="462725" y="166497"/>
                  </a:lnTo>
                  <a:lnTo>
                    <a:pt x="463201" y="170021"/>
                  </a:lnTo>
                  <a:lnTo>
                    <a:pt x="460248" y="175832"/>
                  </a:lnTo>
                  <a:lnTo>
                    <a:pt x="471106" y="174403"/>
                  </a:lnTo>
                  <a:lnTo>
                    <a:pt x="475107" y="177451"/>
                  </a:lnTo>
                  <a:lnTo>
                    <a:pt x="478536" y="175260"/>
                  </a:lnTo>
                  <a:lnTo>
                    <a:pt x="482346" y="176498"/>
                  </a:lnTo>
                  <a:lnTo>
                    <a:pt x="479203" y="180594"/>
                  </a:lnTo>
                  <a:lnTo>
                    <a:pt x="479203" y="180594"/>
                  </a:lnTo>
                  <a:lnTo>
                    <a:pt x="475583" y="181070"/>
                  </a:lnTo>
                  <a:lnTo>
                    <a:pt x="473773" y="181261"/>
                  </a:lnTo>
                  <a:lnTo>
                    <a:pt x="470440" y="183547"/>
                  </a:lnTo>
                  <a:lnTo>
                    <a:pt x="470726" y="185357"/>
                  </a:lnTo>
                  <a:lnTo>
                    <a:pt x="472535" y="185071"/>
                  </a:lnTo>
                  <a:lnTo>
                    <a:pt x="474059" y="183071"/>
                  </a:lnTo>
                  <a:lnTo>
                    <a:pt x="477869" y="184404"/>
                  </a:lnTo>
                  <a:lnTo>
                    <a:pt x="478346" y="187928"/>
                  </a:lnTo>
                  <a:lnTo>
                    <a:pt x="473202" y="190405"/>
                  </a:lnTo>
                  <a:lnTo>
                    <a:pt x="461010" y="181166"/>
                  </a:lnTo>
                  <a:lnTo>
                    <a:pt x="457867" y="185261"/>
                  </a:lnTo>
                  <a:lnTo>
                    <a:pt x="444818" y="183356"/>
                  </a:lnTo>
                  <a:lnTo>
                    <a:pt x="433483" y="193929"/>
                  </a:lnTo>
                  <a:lnTo>
                    <a:pt x="446532" y="210312"/>
                  </a:lnTo>
                  <a:lnTo>
                    <a:pt x="443484" y="214313"/>
                  </a:lnTo>
                  <a:lnTo>
                    <a:pt x="436531" y="217075"/>
                  </a:lnTo>
                  <a:lnTo>
                    <a:pt x="441008" y="223742"/>
                  </a:lnTo>
                  <a:lnTo>
                    <a:pt x="444627" y="223266"/>
                  </a:lnTo>
                  <a:lnTo>
                    <a:pt x="445103" y="226790"/>
                  </a:lnTo>
                  <a:lnTo>
                    <a:pt x="443579" y="228791"/>
                  </a:lnTo>
                  <a:lnTo>
                    <a:pt x="446056" y="233934"/>
                  </a:lnTo>
                  <a:lnTo>
                    <a:pt x="446151" y="248412"/>
                  </a:lnTo>
                  <a:lnTo>
                    <a:pt x="442817" y="250698"/>
                  </a:lnTo>
                  <a:lnTo>
                    <a:pt x="439864" y="256508"/>
                  </a:lnTo>
                  <a:lnTo>
                    <a:pt x="443770" y="257842"/>
                  </a:lnTo>
                  <a:lnTo>
                    <a:pt x="454343" y="269081"/>
                  </a:lnTo>
                  <a:lnTo>
                    <a:pt x="467868" y="274511"/>
                  </a:lnTo>
                  <a:lnTo>
                    <a:pt x="474250" y="280988"/>
                  </a:lnTo>
                  <a:lnTo>
                    <a:pt x="476726" y="286036"/>
                  </a:lnTo>
                  <a:lnTo>
                    <a:pt x="481298" y="292703"/>
                  </a:lnTo>
                  <a:lnTo>
                    <a:pt x="484442" y="303181"/>
                  </a:lnTo>
                  <a:lnTo>
                    <a:pt x="486156" y="330137"/>
                  </a:lnTo>
                  <a:lnTo>
                    <a:pt x="497205" y="330518"/>
                  </a:lnTo>
                  <a:lnTo>
                    <a:pt x="510921" y="337757"/>
                  </a:lnTo>
                  <a:lnTo>
                    <a:pt x="514350" y="335471"/>
                  </a:lnTo>
                  <a:lnTo>
                    <a:pt x="532162" y="318611"/>
                  </a:lnTo>
                  <a:lnTo>
                    <a:pt x="544259" y="313373"/>
                  </a:lnTo>
                  <a:lnTo>
                    <a:pt x="563499" y="334423"/>
                  </a:lnTo>
                  <a:lnTo>
                    <a:pt x="560451" y="338423"/>
                  </a:lnTo>
                  <a:lnTo>
                    <a:pt x="574358" y="347472"/>
                  </a:lnTo>
                  <a:lnTo>
                    <a:pt x="585026" y="358712"/>
                  </a:lnTo>
                  <a:lnTo>
                    <a:pt x="588359" y="356521"/>
                  </a:lnTo>
                  <a:lnTo>
                    <a:pt x="598265" y="362426"/>
                  </a:lnTo>
                  <a:lnTo>
                    <a:pt x="610362" y="357188"/>
                  </a:lnTo>
                  <a:lnTo>
                    <a:pt x="608743" y="371951"/>
                  </a:lnTo>
                  <a:lnTo>
                    <a:pt x="593217" y="379476"/>
                  </a:lnTo>
                  <a:lnTo>
                    <a:pt x="580263" y="392049"/>
                  </a:lnTo>
                  <a:lnTo>
                    <a:pt x="568643" y="400812"/>
                  </a:lnTo>
                  <a:lnTo>
                    <a:pt x="564928" y="413957"/>
                  </a:lnTo>
                  <a:lnTo>
                    <a:pt x="543973" y="449390"/>
                  </a:lnTo>
                  <a:lnTo>
                    <a:pt x="540544" y="464344"/>
                  </a:lnTo>
                  <a:lnTo>
                    <a:pt x="539210" y="468154"/>
                  </a:lnTo>
                  <a:lnTo>
                    <a:pt x="529590" y="478536"/>
                  </a:lnTo>
                  <a:lnTo>
                    <a:pt x="529114" y="502158"/>
                  </a:lnTo>
                  <a:lnTo>
                    <a:pt x="517684" y="512731"/>
                  </a:lnTo>
                  <a:lnTo>
                    <a:pt x="504539" y="537972"/>
                  </a:lnTo>
                  <a:lnTo>
                    <a:pt x="503396" y="570834"/>
                  </a:lnTo>
                  <a:lnTo>
                    <a:pt x="500539" y="576644"/>
                  </a:lnTo>
                  <a:lnTo>
                    <a:pt x="499681" y="583978"/>
                  </a:lnTo>
                  <a:lnTo>
                    <a:pt x="495014" y="590074"/>
                  </a:lnTo>
                  <a:lnTo>
                    <a:pt x="494157" y="597408"/>
                  </a:lnTo>
                  <a:lnTo>
                    <a:pt x="487204" y="600170"/>
                  </a:lnTo>
                  <a:lnTo>
                    <a:pt x="478917" y="606647"/>
                  </a:lnTo>
                  <a:lnTo>
                    <a:pt x="476631" y="603313"/>
                  </a:lnTo>
                  <a:lnTo>
                    <a:pt x="467392" y="602742"/>
                  </a:lnTo>
                  <a:lnTo>
                    <a:pt x="459581" y="598361"/>
                  </a:lnTo>
                  <a:lnTo>
                    <a:pt x="460915" y="594551"/>
                  </a:lnTo>
                  <a:lnTo>
                    <a:pt x="466915" y="584740"/>
                  </a:lnTo>
                  <a:lnTo>
                    <a:pt x="465963" y="577596"/>
                  </a:lnTo>
                  <a:lnTo>
                    <a:pt x="467487" y="575596"/>
                  </a:lnTo>
                  <a:lnTo>
                    <a:pt x="467011" y="571976"/>
                  </a:lnTo>
                  <a:lnTo>
                    <a:pt x="463201" y="570643"/>
                  </a:lnTo>
                  <a:lnTo>
                    <a:pt x="460915" y="567404"/>
                  </a:lnTo>
                  <a:lnTo>
                    <a:pt x="462248" y="563594"/>
                  </a:lnTo>
                  <a:lnTo>
                    <a:pt x="459296" y="554927"/>
                  </a:lnTo>
                  <a:lnTo>
                    <a:pt x="462915" y="554355"/>
                  </a:lnTo>
                  <a:lnTo>
                    <a:pt x="462153" y="549117"/>
                  </a:lnTo>
                  <a:lnTo>
                    <a:pt x="459391" y="542163"/>
                  </a:lnTo>
                  <a:lnTo>
                    <a:pt x="462820" y="539877"/>
                  </a:lnTo>
                  <a:lnTo>
                    <a:pt x="458914" y="538639"/>
                  </a:lnTo>
                  <a:lnTo>
                    <a:pt x="462344" y="536353"/>
                  </a:lnTo>
                  <a:lnTo>
                    <a:pt x="459867" y="531209"/>
                  </a:lnTo>
                  <a:lnTo>
                    <a:pt x="450342" y="528923"/>
                  </a:lnTo>
                  <a:lnTo>
                    <a:pt x="449675" y="523589"/>
                  </a:lnTo>
                  <a:lnTo>
                    <a:pt x="452533" y="517684"/>
                  </a:lnTo>
                  <a:lnTo>
                    <a:pt x="452056" y="514160"/>
                  </a:lnTo>
                  <a:lnTo>
                    <a:pt x="455676" y="513683"/>
                  </a:lnTo>
                  <a:lnTo>
                    <a:pt x="453580" y="512159"/>
                  </a:lnTo>
                  <a:lnTo>
                    <a:pt x="457010" y="509873"/>
                  </a:lnTo>
                  <a:lnTo>
                    <a:pt x="454914" y="508349"/>
                  </a:lnTo>
                  <a:lnTo>
                    <a:pt x="456057" y="502730"/>
                  </a:lnTo>
                  <a:lnTo>
                    <a:pt x="453580" y="497681"/>
                  </a:lnTo>
                  <a:lnTo>
                    <a:pt x="454628" y="492062"/>
                  </a:lnTo>
                  <a:lnTo>
                    <a:pt x="446532" y="485870"/>
                  </a:lnTo>
                  <a:lnTo>
                    <a:pt x="449866" y="483584"/>
                  </a:lnTo>
                  <a:lnTo>
                    <a:pt x="443770" y="479012"/>
                  </a:lnTo>
                  <a:lnTo>
                    <a:pt x="441484" y="475679"/>
                  </a:lnTo>
                  <a:lnTo>
                    <a:pt x="444818" y="473393"/>
                  </a:lnTo>
                  <a:lnTo>
                    <a:pt x="440817" y="470345"/>
                  </a:lnTo>
                  <a:lnTo>
                    <a:pt x="437388" y="472630"/>
                  </a:lnTo>
                  <a:lnTo>
                    <a:pt x="426434" y="472250"/>
                  </a:lnTo>
                  <a:lnTo>
                    <a:pt x="419862" y="464058"/>
                  </a:lnTo>
                  <a:lnTo>
                    <a:pt x="410718" y="477965"/>
                  </a:lnTo>
                  <a:lnTo>
                    <a:pt x="385381" y="479488"/>
                  </a:lnTo>
                  <a:lnTo>
                    <a:pt x="379000" y="473012"/>
                  </a:lnTo>
                  <a:lnTo>
                    <a:pt x="372713" y="481108"/>
                  </a:lnTo>
                  <a:lnTo>
                    <a:pt x="359950" y="481013"/>
                  </a:lnTo>
                  <a:lnTo>
                    <a:pt x="354330" y="479965"/>
                  </a:lnTo>
                  <a:lnTo>
                    <a:pt x="348044" y="487966"/>
                  </a:lnTo>
                  <a:lnTo>
                    <a:pt x="347377" y="482632"/>
                  </a:lnTo>
                  <a:lnTo>
                    <a:pt x="339471" y="478250"/>
                  </a:lnTo>
                  <a:lnTo>
                    <a:pt x="332327" y="479203"/>
                  </a:lnTo>
                  <a:lnTo>
                    <a:pt x="328422" y="477965"/>
                  </a:lnTo>
                  <a:lnTo>
                    <a:pt x="327184" y="481679"/>
                  </a:lnTo>
                  <a:lnTo>
                    <a:pt x="325088" y="480155"/>
                  </a:lnTo>
                  <a:lnTo>
                    <a:pt x="314992" y="472440"/>
                  </a:lnTo>
                  <a:lnTo>
                    <a:pt x="309848" y="474917"/>
                  </a:lnTo>
                  <a:lnTo>
                    <a:pt x="309277" y="471392"/>
                  </a:lnTo>
                  <a:lnTo>
                    <a:pt x="305562" y="470059"/>
                  </a:lnTo>
                  <a:lnTo>
                    <a:pt x="304610" y="462915"/>
                  </a:lnTo>
                  <a:lnTo>
                    <a:pt x="299752" y="454533"/>
                  </a:lnTo>
                  <a:lnTo>
                    <a:pt x="289274" y="457771"/>
                  </a:lnTo>
                  <a:lnTo>
                    <a:pt x="288798" y="454152"/>
                  </a:lnTo>
                  <a:lnTo>
                    <a:pt x="286798" y="452628"/>
                  </a:lnTo>
                  <a:lnTo>
                    <a:pt x="283178" y="453104"/>
                  </a:lnTo>
                  <a:lnTo>
                    <a:pt x="281083" y="451580"/>
                  </a:lnTo>
                  <a:lnTo>
                    <a:pt x="284512" y="449294"/>
                  </a:lnTo>
                  <a:lnTo>
                    <a:pt x="280892" y="449771"/>
                  </a:lnTo>
                  <a:lnTo>
                    <a:pt x="278606" y="446437"/>
                  </a:lnTo>
                  <a:lnTo>
                    <a:pt x="271463" y="447389"/>
                  </a:lnTo>
                  <a:lnTo>
                    <a:pt x="262414" y="448628"/>
                  </a:lnTo>
                  <a:lnTo>
                    <a:pt x="260890" y="450628"/>
                  </a:lnTo>
                  <a:lnTo>
                    <a:pt x="257080" y="449294"/>
                  </a:lnTo>
                  <a:lnTo>
                    <a:pt x="245650" y="459867"/>
                  </a:lnTo>
                  <a:lnTo>
                    <a:pt x="242316" y="462153"/>
                  </a:lnTo>
                  <a:lnTo>
                    <a:pt x="237554" y="453676"/>
                  </a:lnTo>
                  <a:lnTo>
                    <a:pt x="232791" y="445294"/>
                  </a:lnTo>
                  <a:lnTo>
                    <a:pt x="233839" y="439674"/>
                  </a:lnTo>
                  <a:lnTo>
                    <a:pt x="238315" y="431863"/>
                  </a:lnTo>
                  <a:lnTo>
                    <a:pt x="236887" y="421100"/>
                  </a:lnTo>
                  <a:lnTo>
                    <a:pt x="234505" y="403384"/>
                  </a:lnTo>
                  <a:lnTo>
                    <a:pt x="224600" y="397383"/>
                  </a:lnTo>
                  <a:lnTo>
                    <a:pt x="219837" y="389001"/>
                  </a:lnTo>
                  <a:lnTo>
                    <a:pt x="211931" y="384524"/>
                  </a:lnTo>
                  <a:lnTo>
                    <a:pt x="204502" y="383762"/>
                  </a:lnTo>
                  <a:lnTo>
                    <a:pt x="204311" y="381953"/>
                  </a:lnTo>
                  <a:lnTo>
                    <a:pt x="195548" y="384905"/>
                  </a:lnTo>
                  <a:lnTo>
                    <a:pt x="192691" y="390716"/>
                  </a:lnTo>
                  <a:lnTo>
                    <a:pt x="190881" y="391001"/>
                  </a:lnTo>
                  <a:lnTo>
                    <a:pt x="179642" y="388811"/>
                  </a:lnTo>
                  <a:lnTo>
                    <a:pt x="172688" y="391573"/>
                  </a:lnTo>
                  <a:lnTo>
                    <a:pt x="157829" y="389954"/>
                  </a:lnTo>
                  <a:lnTo>
                    <a:pt x="158687" y="382524"/>
                  </a:lnTo>
                  <a:lnTo>
                    <a:pt x="146971" y="376809"/>
                  </a:lnTo>
                  <a:lnTo>
                    <a:pt x="133731" y="373190"/>
                  </a:lnTo>
                  <a:lnTo>
                    <a:pt x="125349" y="365188"/>
                  </a:lnTo>
                  <a:lnTo>
                    <a:pt x="122777" y="360140"/>
                  </a:lnTo>
                  <a:lnTo>
                    <a:pt x="108299" y="347472"/>
                  </a:lnTo>
                  <a:lnTo>
                    <a:pt x="101918" y="353759"/>
                  </a:lnTo>
                  <a:lnTo>
                    <a:pt x="96107" y="365474"/>
                  </a:lnTo>
                  <a:lnTo>
                    <a:pt x="89345" y="369951"/>
                  </a:lnTo>
                  <a:lnTo>
                    <a:pt x="86678" y="363093"/>
                  </a:lnTo>
                  <a:lnTo>
                    <a:pt x="72295" y="364998"/>
                  </a:lnTo>
                  <a:lnTo>
                    <a:pt x="54102" y="365570"/>
                  </a:lnTo>
                  <a:lnTo>
                    <a:pt x="39910" y="354711"/>
                  </a:lnTo>
                  <a:lnTo>
                    <a:pt x="35528" y="349853"/>
                  </a:lnTo>
                  <a:lnTo>
                    <a:pt x="23813" y="344138"/>
                  </a:lnTo>
                  <a:lnTo>
                    <a:pt x="6953" y="340995"/>
                  </a:lnTo>
                  <a:lnTo>
                    <a:pt x="6477" y="337376"/>
                  </a:lnTo>
                  <a:lnTo>
                    <a:pt x="9144" y="329755"/>
                  </a:lnTo>
                  <a:lnTo>
                    <a:pt x="9811" y="320612"/>
                  </a:lnTo>
                  <a:lnTo>
                    <a:pt x="4096" y="305086"/>
                  </a:lnTo>
                  <a:lnTo>
                    <a:pt x="0" y="302038"/>
                  </a:lnTo>
                  <a:lnTo>
                    <a:pt x="3143" y="297942"/>
                  </a:lnTo>
                  <a:lnTo>
                    <a:pt x="10478" y="284321"/>
                  </a:lnTo>
                  <a:lnTo>
                    <a:pt x="7906" y="279178"/>
                  </a:lnTo>
                  <a:lnTo>
                    <a:pt x="11716" y="280511"/>
                  </a:lnTo>
                  <a:lnTo>
                    <a:pt x="17050" y="265271"/>
                  </a:lnTo>
                  <a:lnTo>
                    <a:pt x="10954" y="260699"/>
                  </a:lnTo>
                  <a:lnTo>
                    <a:pt x="19812" y="244983"/>
                  </a:lnTo>
                  <a:lnTo>
                    <a:pt x="25813" y="235172"/>
                  </a:lnTo>
                  <a:lnTo>
                    <a:pt x="48006" y="223171"/>
                  </a:lnTo>
                  <a:lnTo>
                    <a:pt x="46768" y="199739"/>
                  </a:lnTo>
                  <a:lnTo>
                    <a:pt x="40672" y="195072"/>
                  </a:lnTo>
                  <a:lnTo>
                    <a:pt x="36386" y="190214"/>
                  </a:lnTo>
                  <a:lnTo>
                    <a:pt x="13621" y="184213"/>
                  </a:lnTo>
                  <a:lnTo>
                    <a:pt x="17336" y="170974"/>
                  </a:lnTo>
                  <a:lnTo>
                    <a:pt x="24955" y="159068"/>
                  </a:lnTo>
                  <a:lnTo>
                    <a:pt x="31052" y="163735"/>
                  </a:lnTo>
                  <a:lnTo>
                    <a:pt x="40196" y="149828"/>
                  </a:lnTo>
                  <a:lnTo>
                    <a:pt x="30766" y="147447"/>
                  </a:lnTo>
                  <a:lnTo>
                    <a:pt x="27718" y="138779"/>
                  </a:lnTo>
                  <a:lnTo>
                    <a:pt x="40291" y="137160"/>
                  </a:lnTo>
                  <a:lnTo>
                    <a:pt x="39814" y="133541"/>
                  </a:lnTo>
                  <a:lnTo>
                    <a:pt x="44958" y="131064"/>
                  </a:lnTo>
                  <a:lnTo>
                    <a:pt x="50959" y="121253"/>
                  </a:lnTo>
                  <a:lnTo>
                    <a:pt x="43148" y="116777"/>
                  </a:lnTo>
                  <a:lnTo>
                    <a:pt x="46006" y="110966"/>
                  </a:lnTo>
                  <a:lnTo>
                    <a:pt x="32195" y="103727"/>
                  </a:lnTo>
                  <a:lnTo>
                    <a:pt x="40291" y="95441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11583917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3395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5849707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5493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9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7397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4001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7" name="Nadpis 1">
            <a:extLst>
              <a:ext uri="{FF2B5EF4-FFF2-40B4-BE49-F238E27FC236}">
                <a16:creationId xmlns:a16="http://schemas.microsoft.com/office/drawing/2014/main" id="{CF276C58-AD7A-1982-817B-ECF389FFC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8813" y="4102873"/>
            <a:ext cx="10795606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</p:spTree>
    <p:extLst>
      <p:ext uri="{BB962C8B-B14F-4D97-AF65-F5344CB8AC3E}">
        <p14:creationId xmlns:p14="http://schemas.microsoft.com/office/powerpoint/2010/main" val="2799028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15050024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35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710974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9305828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CA14C61-2793-4917-88DD-5CD5C82E53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2419" y="136525"/>
            <a:ext cx="10515600" cy="1325563"/>
          </a:xfrm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normAutofit/>
          </a:bodyPr>
          <a:lstStyle>
            <a:lvl1pPr>
              <a:defRPr sz="3200" b="1">
                <a:solidFill>
                  <a:srgbClr val="308297"/>
                </a:solidFill>
              </a:defRPr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1977F3AE-8EFE-4486-A3CD-CCE34B32D9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F53B24-F7DF-4006-BC3B-7282789923AD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76347C51-18A4-4805-9CBF-C3B721C5AF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352435F-934C-4AD5-89DD-70A45E7E83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5C928-8E11-4BEA-8628-EA31CD02D37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658698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B568BAED-9959-EA2E-29EC-1A0B33CE9746}"/>
              </a:ext>
            </a:extLst>
          </p:cNvPr>
          <p:cNvSpPr>
            <a:spLocks noGrp="1"/>
          </p:cNvSpPr>
          <p:nvPr userDrawn="1">
            <p:ph sz="quarter" idx="12"/>
          </p:nvPr>
        </p:nvSpPr>
        <p:spPr>
          <a:xfrm>
            <a:off x="731838" y="1663700"/>
            <a:ext cx="5364162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1" name="Zástupný obsah 10">
            <a:extLst>
              <a:ext uri="{FF2B5EF4-FFF2-40B4-BE49-F238E27FC236}">
                <a16:creationId xmlns:a16="http://schemas.microsoft.com/office/drawing/2014/main" id="{163C6B4F-771B-F4FA-C177-55BA3C6FDAD6}"/>
              </a:ext>
            </a:extLst>
          </p:cNvPr>
          <p:cNvSpPr>
            <a:spLocks noGrp="1"/>
          </p:cNvSpPr>
          <p:nvPr userDrawn="1">
            <p:ph sz="quarter" idx="13"/>
          </p:nvPr>
        </p:nvSpPr>
        <p:spPr>
          <a:xfrm>
            <a:off x="6096000" y="1663700"/>
            <a:ext cx="5364163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01533529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72396946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endParaRPr lang="cs-CZ"/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65814650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317307094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endParaRPr lang="cs-CZ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64322067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02409906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endParaRPr lang="cs-CZ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708114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3012762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425510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4456" y="1967816"/>
            <a:ext cx="7176029" cy="2922364"/>
          </a:xfrm>
          <a:prstGeom prst="rect">
            <a:avLst/>
          </a:prstGeom>
        </p:spPr>
      </p:pic>
      <p:pic>
        <p:nvPicPr>
          <p:cNvPr id="3" name="Grafický objekt 2">
            <a:extLst>
              <a:ext uri="{FF2B5EF4-FFF2-40B4-BE49-F238E27FC236}">
                <a16:creationId xmlns:a16="http://schemas.microsoft.com/office/drawing/2014/main" id="{6625C024-02BF-241F-EC69-FD9658C2B6D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455858" y="2755482"/>
            <a:ext cx="2049208" cy="134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1361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606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Úvodní sníme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Obrázek 22">
            <a:extLst>
              <a:ext uri="{FF2B5EF4-FFF2-40B4-BE49-F238E27FC236}">
                <a16:creationId xmlns:a16="http://schemas.microsoft.com/office/drawing/2014/main" id="{BF98E95A-825F-49DE-B35C-874CA66CDE7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7728" y="1599687"/>
            <a:ext cx="5336537" cy="3060000"/>
          </a:xfrm>
          <a:prstGeom prst="rect">
            <a:avLst/>
          </a:prstGeom>
        </p:spPr>
      </p:pic>
      <p:sp>
        <p:nvSpPr>
          <p:cNvPr id="16" name="Obdélník 15"/>
          <p:cNvSpPr/>
          <p:nvPr userDrawn="1"/>
        </p:nvSpPr>
        <p:spPr>
          <a:xfrm>
            <a:off x="-3" y="-38466"/>
            <a:ext cx="12192000" cy="6858000"/>
          </a:xfrm>
          <a:prstGeom prst="rect">
            <a:avLst/>
          </a:prstGeom>
          <a:gradFill flip="none" rotWithShape="1">
            <a:gsLst>
              <a:gs pos="49000">
                <a:schemeClr val="bg1"/>
              </a:gs>
              <a:gs pos="0">
                <a:schemeClr val="accent5">
                  <a:lumMod val="52000"/>
                  <a:lumOff val="48000"/>
                  <a:alpha val="67000"/>
                </a:schemeClr>
              </a:gs>
              <a:gs pos="100000">
                <a:schemeClr val="accent4">
                  <a:alpha val="6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rgbClr val="274073"/>
              </a:solidFill>
            </a:endParaRPr>
          </a:p>
        </p:txBody>
      </p:sp>
      <p:sp>
        <p:nvSpPr>
          <p:cNvPr id="24" name="Obdélník 23"/>
          <p:cNvSpPr/>
          <p:nvPr userDrawn="1"/>
        </p:nvSpPr>
        <p:spPr>
          <a:xfrm>
            <a:off x="13436" y="5922000"/>
            <a:ext cx="12191997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" name="Nadpis 1"/>
          <p:cNvSpPr>
            <a:spLocks noGrp="1"/>
          </p:cNvSpPr>
          <p:nvPr>
            <p:ph type="ctrTitle" hasCustomPrompt="1"/>
          </p:nvPr>
        </p:nvSpPr>
        <p:spPr>
          <a:xfrm>
            <a:off x="914400" y="2720943"/>
            <a:ext cx="10363200" cy="89153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 hasCustomPrompt="1"/>
          </p:nvPr>
        </p:nvSpPr>
        <p:spPr>
          <a:xfrm>
            <a:off x="1828800" y="4887218"/>
            <a:ext cx="8534400" cy="694928"/>
          </a:xfrm>
        </p:spPr>
        <p:txBody>
          <a:bodyPr>
            <a:normAutofit/>
          </a:bodyPr>
          <a:lstStyle>
            <a:lvl1pPr marL="0" indent="0" algn="ctr">
              <a:buNone/>
              <a:defRPr sz="2800" b="1">
                <a:solidFill>
                  <a:schemeClr val="accent4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dirty="0"/>
              <a:t>KLIKNUTÍM LZE UPRAVIT STYL PŘEDLOHY.</a:t>
            </a:r>
          </a:p>
        </p:txBody>
      </p:sp>
      <p:sp>
        <p:nvSpPr>
          <p:cNvPr id="9" name="Obdélník 8"/>
          <p:cNvSpPr/>
          <p:nvPr userDrawn="1"/>
        </p:nvSpPr>
        <p:spPr>
          <a:xfrm>
            <a:off x="-3" y="689910"/>
            <a:ext cx="12192000" cy="108012"/>
          </a:xfrm>
          <a:prstGeom prst="rect">
            <a:avLst/>
          </a:prstGeom>
          <a:solidFill>
            <a:srgbClr val="724F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13" name="Obdélník 12"/>
          <p:cNvSpPr/>
          <p:nvPr userDrawn="1"/>
        </p:nvSpPr>
        <p:spPr>
          <a:xfrm>
            <a:off x="-3" y="0"/>
            <a:ext cx="12192000" cy="68991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5" name="Obdélník 24"/>
          <p:cNvSpPr/>
          <p:nvPr userDrawn="1"/>
        </p:nvSpPr>
        <p:spPr>
          <a:xfrm>
            <a:off x="0" y="5879930"/>
            <a:ext cx="12192000" cy="45719"/>
          </a:xfrm>
          <a:prstGeom prst="rect">
            <a:avLst/>
          </a:prstGeom>
          <a:solidFill>
            <a:srgbClr val="004E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chemeClr val="accent2"/>
              </a:solidFill>
            </a:endParaRPr>
          </a:p>
        </p:txBody>
      </p:sp>
      <p:sp>
        <p:nvSpPr>
          <p:cNvPr id="34" name="TextovéPole 33"/>
          <p:cNvSpPr txBox="1"/>
          <p:nvPr userDrawn="1"/>
        </p:nvSpPr>
        <p:spPr>
          <a:xfrm>
            <a:off x="1658606" y="6269165"/>
            <a:ext cx="5184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900" dirty="0">
                <a:solidFill>
                  <a:schemeClr val="accent2"/>
                </a:solidFill>
              </a:rPr>
              <a:t>Ústav zdravotnických informací a statistiky České republiky</a:t>
            </a:r>
          </a:p>
          <a:p>
            <a:r>
              <a:rPr lang="cs-CZ" sz="900" i="1" dirty="0">
                <a:solidFill>
                  <a:schemeClr val="accent2"/>
                </a:solidFill>
              </a:rPr>
              <a:t>Institute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Health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Information</a:t>
            </a:r>
            <a:r>
              <a:rPr lang="cs-CZ" sz="900" i="1" dirty="0">
                <a:solidFill>
                  <a:schemeClr val="accent2"/>
                </a:solidFill>
              </a:rPr>
              <a:t> and </a:t>
            </a:r>
            <a:r>
              <a:rPr lang="cs-CZ" sz="900" i="1" dirty="0" err="1">
                <a:solidFill>
                  <a:schemeClr val="accent2"/>
                </a:solidFill>
              </a:rPr>
              <a:t>Statistics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the</a:t>
            </a:r>
            <a:r>
              <a:rPr lang="cs-CZ" sz="900" i="1" dirty="0">
                <a:solidFill>
                  <a:schemeClr val="accent2"/>
                </a:solidFill>
              </a:rPr>
              <a:t> Czech Republic</a:t>
            </a:r>
          </a:p>
        </p:txBody>
      </p:sp>
      <p:sp>
        <p:nvSpPr>
          <p:cNvPr id="26" name="TextovéPole 25"/>
          <p:cNvSpPr txBox="1"/>
          <p:nvPr userDrawn="1"/>
        </p:nvSpPr>
        <p:spPr>
          <a:xfrm>
            <a:off x="5781501" y="151329"/>
            <a:ext cx="563170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Datová základna realizace screeningových programů</a:t>
            </a:r>
          </a:p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CZ.03.2.63/0.0/0.0/15_039/0007216</a:t>
            </a:r>
            <a:endParaRPr lang="cs-CZ" sz="1050" b="1" dirty="0">
              <a:solidFill>
                <a:srgbClr val="274073"/>
              </a:solidFill>
              <a:effectLst/>
            </a:endParaRPr>
          </a:p>
        </p:txBody>
      </p:sp>
      <p:sp>
        <p:nvSpPr>
          <p:cNvPr id="4" name="Obdélník 3"/>
          <p:cNvSpPr/>
          <p:nvPr userDrawn="1"/>
        </p:nvSpPr>
        <p:spPr>
          <a:xfrm>
            <a:off x="10127275" y="6229898"/>
            <a:ext cx="12859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000" b="1" u="none" dirty="0">
                <a:solidFill>
                  <a:srgbClr val="DA2B46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nsc.uzis.cz</a:t>
            </a:r>
            <a:endParaRPr lang="cs-CZ" sz="2000" b="1" u="none" dirty="0">
              <a:solidFill>
                <a:srgbClr val="DA2B46"/>
              </a:solidFill>
            </a:endParaRPr>
          </a:p>
        </p:txBody>
      </p:sp>
      <p:grpSp>
        <p:nvGrpSpPr>
          <p:cNvPr id="17" name="Skupina 16">
            <a:extLst>
              <a:ext uri="{FF2B5EF4-FFF2-40B4-BE49-F238E27FC236}">
                <a16:creationId xmlns:a16="http://schemas.microsoft.com/office/drawing/2014/main" id="{4A600299-36FF-4880-809A-3B53106E65E2}"/>
              </a:ext>
            </a:extLst>
          </p:cNvPr>
          <p:cNvGrpSpPr/>
          <p:nvPr userDrawn="1"/>
        </p:nvGrpSpPr>
        <p:grpSpPr>
          <a:xfrm>
            <a:off x="977527" y="99403"/>
            <a:ext cx="2394526" cy="521285"/>
            <a:chOff x="-3635511" y="3808741"/>
            <a:chExt cx="2394526" cy="521285"/>
          </a:xfrm>
        </p:grpSpPr>
        <p:pic>
          <p:nvPicPr>
            <p:cNvPr id="20" name="Obrázek 19">
              <a:extLst>
                <a:ext uri="{FF2B5EF4-FFF2-40B4-BE49-F238E27FC236}">
                  <a16:creationId xmlns:a16="http://schemas.microsoft.com/office/drawing/2014/main" id="{1EEB21A1-63BE-4C27-AC1C-7C0ED736FF0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9077"/>
            <a:stretch/>
          </p:blipFill>
          <p:spPr>
            <a:xfrm>
              <a:off x="-3635511" y="3808741"/>
              <a:ext cx="754652" cy="505853"/>
            </a:xfrm>
            <a:prstGeom prst="rect">
              <a:avLst/>
            </a:prstGeom>
          </p:spPr>
        </p:pic>
        <p:sp>
          <p:nvSpPr>
            <p:cNvPr id="21" name="TextovéPole 20">
              <a:extLst>
                <a:ext uri="{FF2B5EF4-FFF2-40B4-BE49-F238E27FC236}">
                  <a16:creationId xmlns:a16="http://schemas.microsoft.com/office/drawing/2014/main" id="{5F85FAA7-4B5E-4124-8503-9019B35E4E98}"/>
                </a:ext>
              </a:extLst>
            </p:cNvPr>
            <p:cNvSpPr txBox="1"/>
            <p:nvPr userDrawn="1"/>
          </p:nvSpPr>
          <p:spPr>
            <a:xfrm>
              <a:off x="-2954432" y="3822195"/>
              <a:ext cx="1713447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i="0" dirty="0">
                  <a:solidFill>
                    <a:schemeClr val="bg2">
                      <a:lumMod val="10000"/>
                    </a:schemeClr>
                  </a:solidFill>
                </a:rPr>
                <a:t>Evropská</a:t>
              </a:r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 unie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Evropský sociální fond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Operační program Zaměstnanost</a:t>
              </a:r>
              <a:endParaRPr lang="cs-CZ" sz="900" i="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pic>
        <p:nvPicPr>
          <p:cNvPr id="22" name="Obrázek 21">
            <a:extLst>
              <a:ext uri="{FF2B5EF4-FFF2-40B4-BE49-F238E27FC236}">
                <a16:creationId xmlns:a16="http://schemas.microsoft.com/office/drawing/2014/main" id="{3AADB460-D02C-4410-A107-36A71631A2A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00" y="6195600"/>
            <a:ext cx="654994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3086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4178">
          <p15:clr>
            <a:srgbClr val="FBAE40"/>
          </p15:clr>
        </p15:guide>
        <p15:guide id="2" pos="7317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13.05.2025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51990425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13.05.2025</a:t>
            </a:fld>
            <a:endParaRPr lang="cs-CZ" dirty="0"/>
          </a:p>
        </p:txBody>
      </p:sp>
      <p:sp>
        <p:nvSpPr>
          <p:cNvPr id="11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2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  <p:sp>
        <p:nvSpPr>
          <p:cNvPr id="6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42656680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17">
            <a:extLst>
              <a:ext uri="{FF2B5EF4-FFF2-40B4-BE49-F238E27FC236}">
                <a16:creationId xmlns:a16="http://schemas.microsoft.com/office/drawing/2014/main" id="{B42F8AF5-7075-4AC9-A51A-F53562380854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D6B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19">
            <a:extLst>
              <a:ext uri="{FF2B5EF4-FFF2-40B4-BE49-F238E27FC236}">
                <a16:creationId xmlns:a16="http://schemas.microsoft.com/office/drawing/2014/main" id="{88510B0B-2636-4608-8A60-A8C602334907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5A8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675D763-49E1-452B-AA85-9BB0D08B0E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BA20973E-26C0-431A-A232-9510D4B9BD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0776" y="6517857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B6ACD16E-9E10-4D43-8654-3EA979D59C2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0511" y="6392175"/>
            <a:ext cx="493475" cy="324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643EE121-5784-4BC8-B04C-32C2B7938BEB}"/>
              </a:ext>
            </a:extLst>
          </p:cNvPr>
          <p:cNvCxnSpPr>
            <a:cxnSpLocks/>
          </p:cNvCxnSpPr>
          <p:nvPr userDrawn="1"/>
        </p:nvCxnSpPr>
        <p:spPr>
          <a:xfrm>
            <a:off x="1112575" y="6523200"/>
            <a:ext cx="7560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3DFEA239-789A-4960-B696-9734B44248E7}"/>
              </a:ext>
            </a:extLst>
          </p:cNvPr>
          <p:cNvSpPr/>
          <p:nvPr userDrawn="1"/>
        </p:nvSpPr>
        <p:spPr>
          <a:xfrm>
            <a:off x="1483625" y="6539370"/>
            <a:ext cx="6817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epidemiologie nádorů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771978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2" name="Skupina 1">
            <a:extLst>
              <a:ext uri="{FF2B5EF4-FFF2-40B4-BE49-F238E27FC236}">
                <a16:creationId xmlns:a16="http://schemas.microsoft.com/office/drawing/2014/main" id="{01769977-EAC1-0A1A-0320-5D231AEEDB3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3" name="Volný tvar: obrazec 2">
              <a:extLst>
                <a:ext uri="{FF2B5EF4-FFF2-40B4-BE49-F238E27FC236}">
                  <a16:creationId xmlns:a16="http://schemas.microsoft.com/office/drawing/2014/main" id="{3F866420-7F59-37B1-7966-B66BFF64A8F8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" name="Volný tvar: obrazec 4">
              <a:extLst>
                <a:ext uri="{FF2B5EF4-FFF2-40B4-BE49-F238E27FC236}">
                  <a16:creationId xmlns:a16="http://schemas.microsoft.com/office/drawing/2014/main" id="{CEB3EDC2-8C07-521C-4474-9E72939B20B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" name="Volný tvar: obrazec 5">
              <a:extLst>
                <a:ext uri="{FF2B5EF4-FFF2-40B4-BE49-F238E27FC236}">
                  <a16:creationId xmlns:a16="http://schemas.microsoft.com/office/drawing/2014/main" id="{0A07D671-1D20-9995-C5EF-15DFFDBC6E5D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" name="Volný tvar: obrazec 9">
              <a:extLst>
                <a:ext uri="{FF2B5EF4-FFF2-40B4-BE49-F238E27FC236}">
                  <a16:creationId xmlns:a16="http://schemas.microsoft.com/office/drawing/2014/main" id="{AFECD3F8-1415-3955-B8A2-655BB42AF3DA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4" name="Volný tvar: obrazec 13">
              <a:extLst>
                <a:ext uri="{FF2B5EF4-FFF2-40B4-BE49-F238E27FC236}">
                  <a16:creationId xmlns:a16="http://schemas.microsoft.com/office/drawing/2014/main" id="{599E658A-DFCA-93E1-E387-4863816139E3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5" name="Volný tvar: obrazec 14">
              <a:extLst>
                <a:ext uri="{FF2B5EF4-FFF2-40B4-BE49-F238E27FC236}">
                  <a16:creationId xmlns:a16="http://schemas.microsoft.com/office/drawing/2014/main" id="{D9DC0987-6537-AB5E-31EB-CBB0B79643D0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6" name="Volný tvar: obrazec 15">
              <a:extLst>
                <a:ext uri="{FF2B5EF4-FFF2-40B4-BE49-F238E27FC236}">
                  <a16:creationId xmlns:a16="http://schemas.microsoft.com/office/drawing/2014/main" id="{8BB1C7CB-F5AB-301C-4B3F-F6DE77CAFFB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7" name="Volný tvar: obrazec 16">
              <a:extLst>
                <a:ext uri="{FF2B5EF4-FFF2-40B4-BE49-F238E27FC236}">
                  <a16:creationId xmlns:a16="http://schemas.microsoft.com/office/drawing/2014/main" id="{D8154373-51A0-97BC-3493-B9DDE463CA3D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18" name="Volný tvar: obrazec 17">
              <a:extLst>
                <a:ext uri="{FF2B5EF4-FFF2-40B4-BE49-F238E27FC236}">
                  <a16:creationId xmlns:a16="http://schemas.microsoft.com/office/drawing/2014/main" id="{A7626A28-5919-4E32-FC55-D13155C6BCE1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9" name="Volný tvar: obrazec 18">
              <a:extLst>
                <a:ext uri="{FF2B5EF4-FFF2-40B4-BE49-F238E27FC236}">
                  <a16:creationId xmlns:a16="http://schemas.microsoft.com/office/drawing/2014/main" id="{BAD8960E-EA18-A6E4-1368-CA1093E0D53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0" name="Volný tvar: obrazec 19">
              <a:extLst>
                <a:ext uri="{FF2B5EF4-FFF2-40B4-BE49-F238E27FC236}">
                  <a16:creationId xmlns:a16="http://schemas.microsoft.com/office/drawing/2014/main" id="{90BD359B-3D47-C6CC-1723-73EA731F69DB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1" name="Volný tvar: obrazec 20">
              <a:extLst>
                <a:ext uri="{FF2B5EF4-FFF2-40B4-BE49-F238E27FC236}">
                  <a16:creationId xmlns:a16="http://schemas.microsoft.com/office/drawing/2014/main" id="{F7E88035-DF8D-315F-9750-83B960E062C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2" name="Volný tvar: obrazec 21">
              <a:extLst>
                <a:ext uri="{FF2B5EF4-FFF2-40B4-BE49-F238E27FC236}">
                  <a16:creationId xmlns:a16="http://schemas.microsoft.com/office/drawing/2014/main" id="{5D0CAC26-0469-D056-662C-8AD653260E10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3" name="Volný tvar: obrazec 22">
              <a:extLst>
                <a:ext uri="{FF2B5EF4-FFF2-40B4-BE49-F238E27FC236}">
                  <a16:creationId xmlns:a16="http://schemas.microsoft.com/office/drawing/2014/main" id="{4CD14E1F-FEEE-ABBE-CA6A-2D16C49986D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1224430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BA5EBB89-E91C-BB10-15CB-7C7941BFFD6E}"/>
              </a:ext>
            </a:extLst>
          </p:cNvPr>
          <p:cNvGrpSpPr/>
          <p:nvPr userDrawn="1"/>
        </p:nvGrpSpPr>
        <p:grpSpPr>
          <a:xfrm>
            <a:off x="9573906" y="3898066"/>
            <a:ext cx="1261305" cy="1958631"/>
            <a:chOff x="9573906" y="3898066"/>
            <a:chExt cx="1261305" cy="1958631"/>
          </a:xfrm>
        </p:grpSpPr>
        <p:sp>
          <p:nvSpPr>
            <p:cNvPr id="41" name="Rovnoramenný trojúhelník 4">
              <a:extLst>
                <a:ext uri="{FF2B5EF4-FFF2-40B4-BE49-F238E27FC236}">
                  <a16:creationId xmlns:a16="http://schemas.microsoft.com/office/drawing/2014/main" id="{D1640524-7777-AD0D-FBF2-06457FEC5E76}"/>
                </a:ext>
              </a:extLst>
            </p:cNvPr>
            <p:cNvSpPr/>
            <p:nvPr userDrawn="1"/>
          </p:nvSpPr>
          <p:spPr>
            <a:xfrm rot="1106797">
              <a:off x="9872751" y="3898066"/>
              <a:ext cx="962460" cy="1309487"/>
            </a:xfrm>
            <a:prstGeom prst="triangle">
              <a:avLst>
                <a:gd name="adj" fmla="val 39846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8" name="Skupina 7">
              <a:extLst>
                <a:ext uri="{FF2B5EF4-FFF2-40B4-BE49-F238E27FC236}">
                  <a16:creationId xmlns:a16="http://schemas.microsoft.com/office/drawing/2014/main" id="{AF34A1B2-C591-290E-6B22-0B239091FEA4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2" name="Ovál 22">
                <a:extLst>
                  <a:ext uri="{FF2B5EF4-FFF2-40B4-BE49-F238E27FC236}">
                    <a16:creationId xmlns:a16="http://schemas.microsoft.com/office/drawing/2014/main" id="{3108DAF1-0649-F266-BACC-D1666C80EDCE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3" name="Ovál 23">
                <a:extLst>
                  <a:ext uri="{FF2B5EF4-FFF2-40B4-BE49-F238E27FC236}">
                    <a16:creationId xmlns:a16="http://schemas.microsoft.com/office/drawing/2014/main" id="{2B669EB3-862A-F447-12A2-4D4A2AFB0675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pic>
        <p:nvPicPr>
          <p:cNvPr id="3" name="Obrázek 2">
            <a:extLst>
              <a:ext uri="{FF2B5EF4-FFF2-40B4-BE49-F238E27FC236}">
                <a16:creationId xmlns:a16="http://schemas.microsoft.com/office/drawing/2014/main" id="{077CC051-B0BF-47EF-89D4-99C57DF7645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/>
          <a:srcRect l="2760" t="24183" b="15901"/>
          <a:stretch/>
        </p:blipFill>
        <p:spPr>
          <a:xfrm>
            <a:off x="10754448" y="43399"/>
            <a:ext cx="1164961" cy="538364"/>
          </a:xfrm>
          <a:prstGeom prst="rect">
            <a:avLst/>
          </a:prstGeom>
        </p:spPr>
      </p:pic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21CF2AE-CA96-1DA2-851C-26E29D2DCA1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31297" y="5069921"/>
            <a:ext cx="699318" cy="543336"/>
            <a:chOff x="3350574" y="2547401"/>
            <a:chExt cx="2989263" cy="2322513"/>
          </a:xfrm>
        </p:grpSpPr>
        <p:sp>
          <p:nvSpPr>
            <p:cNvPr id="24" name="Freeform 97">
              <a:extLst>
                <a:ext uri="{FF2B5EF4-FFF2-40B4-BE49-F238E27FC236}">
                  <a16:creationId xmlns:a16="http://schemas.microsoft.com/office/drawing/2014/main" id="{96B3F6D7-88E6-17F9-23DF-25D77218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061" y="3169701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5" name="Freeform 98">
              <a:extLst>
                <a:ext uri="{FF2B5EF4-FFF2-40B4-BE49-F238E27FC236}">
                  <a16:creationId xmlns:a16="http://schemas.microsoft.com/office/drawing/2014/main" id="{1B4C91DA-3581-D611-D52F-4AEE788D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561" y="3893601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" name="Freeform 99">
              <a:extLst>
                <a:ext uri="{FF2B5EF4-FFF2-40B4-BE49-F238E27FC236}">
                  <a16:creationId xmlns:a16="http://schemas.microsoft.com/office/drawing/2014/main" id="{F424BD99-A041-D3D5-F077-1F29B60F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249" y="3215739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" name="Freeform 100">
              <a:extLst>
                <a:ext uri="{FF2B5EF4-FFF2-40B4-BE49-F238E27FC236}">
                  <a16:creationId xmlns:a16="http://schemas.microsoft.com/office/drawing/2014/main" id="{81408CBC-8FC0-7D82-560D-DD6AB8BAF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186" y="2650589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" name="Freeform 101">
              <a:extLst>
                <a:ext uri="{FF2B5EF4-FFF2-40B4-BE49-F238E27FC236}">
                  <a16:creationId xmlns:a16="http://schemas.microsoft.com/office/drawing/2014/main" id="{7CBEE1AF-7741-ECE1-9DAE-660190E10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574" y="3522126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" name="Freeform 102">
              <a:extLst>
                <a:ext uri="{FF2B5EF4-FFF2-40B4-BE49-F238E27FC236}">
                  <a16:creationId xmlns:a16="http://schemas.microsoft.com/office/drawing/2014/main" id="{B7B676D4-8685-F225-D892-B447CDDD7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824" y="2725201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" name="Freeform 103">
              <a:extLst>
                <a:ext uri="{FF2B5EF4-FFF2-40B4-BE49-F238E27FC236}">
                  <a16:creationId xmlns:a16="http://schemas.microsoft.com/office/drawing/2014/main" id="{9F1FA0EE-1FBB-DCA7-9296-C558A6DA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349" y="2547401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D71440"/>
            </a:solidFill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>
                <a:ln w="9525">
                  <a:solidFill>
                    <a:schemeClr val="tx1"/>
                  </a:solidFill>
                </a:ln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8936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Obdélník 2">
            <a:extLst>
              <a:ext uri="{FF2B5EF4-FFF2-40B4-BE49-F238E27FC236}">
                <a16:creationId xmlns:a16="http://schemas.microsoft.com/office/drawing/2014/main" id="{D51D8113-868B-23EE-5B54-BD2D149F78D0}"/>
              </a:ext>
            </a:extLst>
          </p:cNvPr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2C88A9E8-4301-7482-7BAA-FC4BB7DB67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/>
          <a:srcRect l="2760" t="24183" b="15901"/>
          <a:stretch/>
        </p:blipFill>
        <p:spPr>
          <a:xfrm>
            <a:off x="10754448" y="160258"/>
            <a:ext cx="1164961" cy="538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73050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BB4D3228-15CC-AFED-D2D1-C18083C5C0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760" t="24183" b="15901"/>
          <a:stretch/>
        </p:blipFill>
        <p:spPr>
          <a:xfrm>
            <a:off x="10754448" y="160258"/>
            <a:ext cx="1164961" cy="5383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741747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79A67F-5DE8-F2B4-3423-2F232835C53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24" name="Volný tvar: obrazec 23">
              <a:extLst>
                <a:ext uri="{FF2B5EF4-FFF2-40B4-BE49-F238E27FC236}">
                  <a16:creationId xmlns:a16="http://schemas.microsoft.com/office/drawing/2014/main" id="{D2F943EE-94F2-FEAE-751F-68C16F8C70E6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5" name="Volný tvar: obrazec 24">
              <a:extLst>
                <a:ext uri="{FF2B5EF4-FFF2-40B4-BE49-F238E27FC236}">
                  <a16:creationId xmlns:a16="http://schemas.microsoft.com/office/drawing/2014/main" id="{7432A541-4ECE-B9BA-D289-5EA65630F5E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6" name="Volný tvar: obrazec 25">
              <a:extLst>
                <a:ext uri="{FF2B5EF4-FFF2-40B4-BE49-F238E27FC236}">
                  <a16:creationId xmlns:a16="http://schemas.microsoft.com/office/drawing/2014/main" id="{93082A9C-BB53-3AF7-4878-4160FF2E5D63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B535F71C-1701-6A94-B8BF-016E74F3926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8" name="Volný tvar: obrazec 27">
              <a:extLst>
                <a:ext uri="{FF2B5EF4-FFF2-40B4-BE49-F238E27FC236}">
                  <a16:creationId xmlns:a16="http://schemas.microsoft.com/office/drawing/2014/main" id="{A6E92542-F8EC-D18B-A503-67876A64BF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1" name="Volný tvar: obrazec 30">
              <a:extLst>
                <a:ext uri="{FF2B5EF4-FFF2-40B4-BE49-F238E27FC236}">
                  <a16:creationId xmlns:a16="http://schemas.microsoft.com/office/drawing/2014/main" id="{07BC0644-A972-EAFF-AE26-66E2C69366FE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2" name="Volný tvar: obrazec 31">
              <a:extLst>
                <a:ext uri="{FF2B5EF4-FFF2-40B4-BE49-F238E27FC236}">
                  <a16:creationId xmlns:a16="http://schemas.microsoft.com/office/drawing/2014/main" id="{B579A35E-4B4C-FF39-71FD-5B55CEAFF22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" name="Volný tvar: obrazec 32">
              <a:extLst>
                <a:ext uri="{FF2B5EF4-FFF2-40B4-BE49-F238E27FC236}">
                  <a16:creationId xmlns:a16="http://schemas.microsoft.com/office/drawing/2014/main" id="{6023EBE9-9C75-C316-CD8F-FC5634A25149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34" name="Volný tvar: obrazec 33">
              <a:extLst>
                <a:ext uri="{FF2B5EF4-FFF2-40B4-BE49-F238E27FC236}">
                  <a16:creationId xmlns:a16="http://schemas.microsoft.com/office/drawing/2014/main" id="{76DDDEC6-4717-3386-B44F-052148E5632E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" name="Volný tvar: obrazec 34">
              <a:extLst>
                <a:ext uri="{FF2B5EF4-FFF2-40B4-BE49-F238E27FC236}">
                  <a16:creationId xmlns:a16="http://schemas.microsoft.com/office/drawing/2014/main" id="{7A1C3BBC-A7B8-7383-F39C-ABAC8308B8A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" name="Volný tvar: obrazec 35">
              <a:extLst>
                <a:ext uri="{FF2B5EF4-FFF2-40B4-BE49-F238E27FC236}">
                  <a16:creationId xmlns:a16="http://schemas.microsoft.com/office/drawing/2014/main" id="{564403E3-AA92-CE9C-EB8E-AAF2CDED94C9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" name="Volný tvar: obrazec 36">
              <a:extLst>
                <a:ext uri="{FF2B5EF4-FFF2-40B4-BE49-F238E27FC236}">
                  <a16:creationId xmlns:a16="http://schemas.microsoft.com/office/drawing/2014/main" id="{0659051C-D7EF-9CA4-575F-8528903006A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" name="Volný tvar: obrazec 37">
              <a:extLst>
                <a:ext uri="{FF2B5EF4-FFF2-40B4-BE49-F238E27FC236}">
                  <a16:creationId xmlns:a16="http://schemas.microsoft.com/office/drawing/2014/main" id="{3F32326D-2E96-13FE-D6D5-C38611B3667D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" name="Volný tvar: obrazec 38">
              <a:extLst>
                <a:ext uri="{FF2B5EF4-FFF2-40B4-BE49-F238E27FC236}">
                  <a16:creationId xmlns:a16="http://schemas.microsoft.com/office/drawing/2014/main" id="{C794D5CC-4D6D-5A7F-1BE0-FF055D2354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18835978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2" name="Skupina 41">
            <a:extLst>
              <a:ext uri="{FF2B5EF4-FFF2-40B4-BE49-F238E27FC236}">
                <a16:creationId xmlns:a16="http://schemas.microsoft.com/office/drawing/2014/main" id="{FEB1E23A-0024-B587-0B72-158528B13B0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43" name="Volný tvar: obrazec 42">
              <a:extLst>
                <a:ext uri="{FF2B5EF4-FFF2-40B4-BE49-F238E27FC236}">
                  <a16:creationId xmlns:a16="http://schemas.microsoft.com/office/drawing/2014/main" id="{81A9FEB9-7433-7819-BE4D-325CF621721B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" name="Volný tvar: obrazec 43">
              <a:extLst>
                <a:ext uri="{FF2B5EF4-FFF2-40B4-BE49-F238E27FC236}">
                  <a16:creationId xmlns:a16="http://schemas.microsoft.com/office/drawing/2014/main" id="{8F8D1EFC-2C1B-CEB1-69FB-2BC52EF0CCC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" name="Volný tvar: obrazec 44">
              <a:extLst>
                <a:ext uri="{FF2B5EF4-FFF2-40B4-BE49-F238E27FC236}">
                  <a16:creationId xmlns:a16="http://schemas.microsoft.com/office/drawing/2014/main" id="{3B20F967-A941-F7BE-6772-68455EE7CF32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" name="Volný tvar: obrazec 45">
              <a:extLst>
                <a:ext uri="{FF2B5EF4-FFF2-40B4-BE49-F238E27FC236}">
                  <a16:creationId xmlns:a16="http://schemas.microsoft.com/office/drawing/2014/main" id="{AE54A723-7958-C4F8-9867-257FBE7389F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" name="Volný tvar: obrazec 46">
              <a:extLst>
                <a:ext uri="{FF2B5EF4-FFF2-40B4-BE49-F238E27FC236}">
                  <a16:creationId xmlns:a16="http://schemas.microsoft.com/office/drawing/2014/main" id="{9E0AA44F-9A94-AC26-62B2-A118D8D14D52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" name="Volný tvar: obrazec 47">
              <a:extLst>
                <a:ext uri="{FF2B5EF4-FFF2-40B4-BE49-F238E27FC236}">
                  <a16:creationId xmlns:a16="http://schemas.microsoft.com/office/drawing/2014/main" id="{ABB25034-EBFB-CCB7-9982-9B3B1A760A95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" name="Volný tvar: obrazec 48">
              <a:extLst>
                <a:ext uri="{FF2B5EF4-FFF2-40B4-BE49-F238E27FC236}">
                  <a16:creationId xmlns:a16="http://schemas.microsoft.com/office/drawing/2014/main" id="{FD605F0F-A210-95DB-DA4A-1422DA15FD7A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" name="Volný tvar: obrazec 49">
              <a:extLst>
                <a:ext uri="{FF2B5EF4-FFF2-40B4-BE49-F238E27FC236}">
                  <a16:creationId xmlns:a16="http://schemas.microsoft.com/office/drawing/2014/main" id="{B29776D2-6F9A-CD72-4B21-02DFDA4B0688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51" name="Volný tvar: obrazec 50">
              <a:extLst>
                <a:ext uri="{FF2B5EF4-FFF2-40B4-BE49-F238E27FC236}">
                  <a16:creationId xmlns:a16="http://schemas.microsoft.com/office/drawing/2014/main" id="{3F9240FC-9580-7EBB-623A-18638EB4D447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" name="Volný tvar: obrazec 51">
              <a:extLst>
                <a:ext uri="{FF2B5EF4-FFF2-40B4-BE49-F238E27FC236}">
                  <a16:creationId xmlns:a16="http://schemas.microsoft.com/office/drawing/2014/main" id="{F29A38F6-1C4E-4D48-3E06-7955DD1A4B0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" name="Volný tvar: obrazec 52">
              <a:extLst>
                <a:ext uri="{FF2B5EF4-FFF2-40B4-BE49-F238E27FC236}">
                  <a16:creationId xmlns:a16="http://schemas.microsoft.com/office/drawing/2014/main" id="{D06AE9F6-D034-34A0-D96F-CED27840DFEC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" name="Volný tvar: obrazec 53">
              <a:extLst>
                <a:ext uri="{FF2B5EF4-FFF2-40B4-BE49-F238E27FC236}">
                  <a16:creationId xmlns:a16="http://schemas.microsoft.com/office/drawing/2014/main" id="{01CFFE71-C596-68B3-E553-10C5FDDBDDC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" name="Volný tvar: obrazec 54">
              <a:extLst>
                <a:ext uri="{FF2B5EF4-FFF2-40B4-BE49-F238E27FC236}">
                  <a16:creationId xmlns:a16="http://schemas.microsoft.com/office/drawing/2014/main" id="{196483BD-5A6A-6F5A-23D1-0C54023A2144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" name="Volný tvar: obrazec 55">
              <a:extLst>
                <a:ext uri="{FF2B5EF4-FFF2-40B4-BE49-F238E27FC236}">
                  <a16:creationId xmlns:a16="http://schemas.microsoft.com/office/drawing/2014/main" id="{1044A615-17AD-4B0A-E370-A80CE97A3B2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2873157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9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8853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4001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7" name="Nadpis 1">
            <a:extLst>
              <a:ext uri="{FF2B5EF4-FFF2-40B4-BE49-F238E27FC236}">
                <a16:creationId xmlns:a16="http://schemas.microsoft.com/office/drawing/2014/main" id="{CF276C58-AD7A-1982-817B-ECF389FFC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8813" y="4102873"/>
            <a:ext cx="10795606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</p:spTree>
    <p:extLst>
      <p:ext uri="{BB962C8B-B14F-4D97-AF65-F5344CB8AC3E}">
        <p14:creationId xmlns:p14="http://schemas.microsoft.com/office/powerpoint/2010/main" val="23961261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9.xml"/><Relationship Id="rId21" Type="http://schemas.openxmlformats.org/officeDocument/2006/relationships/slideLayout" Target="../slideLayouts/slideLayout27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23.xml"/><Relationship Id="rId2" Type="http://schemas.openxmlformats.org/officeDocument/2006/relationships/slideLayout" Target="../slideLayouts/slideLayout8.xml"/><Relationship Id="rId16" Type="http://schemas.openxmlformats.org/officeDocument/2006/relationships/slideLayout" Target="../slideLayouts/slideLayout22.xml"/><Relationship Id="rId20" Type="http://schemas.openxmlformats.org/officeDocument/2006/relationships/slideLayout" Target="../slideLayouts/slideLayout26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20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1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6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22082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708" r:id="rId5"/>
    <p:sldLayoutId id="2147483709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7313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63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86743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17465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3" r:id="rId18"/>
    <p:sldLayoutId id="2147483734" r:id="rId19"/>
    <p:sldLayoutId id="2147483735" r:id="rId20"/>
    <p:sldLayoutId id="2147483736" r:id="rId21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13.05.2025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12140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g"/><Relationship Id="rId3" Type="http://schemas.openxmlformats.org/officeDocument/2006/relationships/tags" Target="../tags/tag44.xml"/><Relationship Id="rId7" Type="http://schemas.openxmlformats.org/officeDocument/2006/relationships/image" Target="../media/image35.svg"/><Relationship Id="rId2" Type="http://schemas.openxmlformats.org/officeDocument/2006/relationships/tags" Target="../tags/tag43.xml"/><Relationship Id="rId1" Type="http://schemas.openxmlformats.org/officeDocument/2006/relationships/tags" Target="../tags/tag42.xml"/><Relationship Id="rId6" Type="http://schemas.openxmlformats.org/officeDocument/2006/relationships/image" Target="../media/image34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122.xml"/><Relationship Id="rId7" Type="http://schemas.openxmlformats.org/officeDocument/2006/relationships/chart" Target="../charts/chart11.xml"/><Relationship Id="rId2" Type="http://schemas.openxmlformats.org/officeDocument/2006/relationships/tags" Target="../tags/tag121.xml"/><Relationship Id="rId1" Type="http://schemas.openxmlformats.org/officeDocument/2006/relationships/tags" Target="../tags/tag120.x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76.xml"/><Relationship Id="rId4" Type="http://schemas.openxmlformats.org/officeDocument/2006/relationships/tags" Target="../tags/tag12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31.xml"/><Relationship Id="rId3" Type="http://schemas.openxmlformats.org/officeDocument/2006/relationships/tags" Target="../tags/tag126.xml"/><Relationship Id="rId7" Type="http://schemas.openxmlformats.org/officeDocument/2006/relationships/tags" Target="../tags/tag130.xml"/><Relationship Id="rId12" Type="http://schemas.openxmlformats.org/officeDocument/2006/relationships/chart" Target="../charts/chart13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6" Type="http://schemas.openxmlformats.org/officeDocument/2006/relationships/tags" Target="../tags/tag129.xml"/><Relationship Id="rId11" Type="http://schemas.openxmlformats.org/officeDocument/2006/relationships/chart" Target="../charts/chart12.xml"/><Relationship Id="rId5" Type="http://schemas.openxmlformats.org/officeDocument/2006/relationships/tags" Target="../tags/tag128.xml"/><Relationship Id="rId10" Type="http://schemas.openxmlformats.org/officeDocument/2006/relationships/notesSlide" Target="../notesSlides/notesSlide10.xml"/><Relationship Id="rId4" Type="http://schemas.openxmlformats.org/officeDocument/2006/relationships/tags" Target="../tags/tag127.xml"/><Relationship Id="rId9" Type="http://schemas.openxmlformats.org/officeDocument/2006/relationships/slideLayout" Target="../slideLayouts/slideLayout7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3" Type="http://schemas.openxmlformats.org/officeDocument/2006/relationships/tags" Target="../tags/tag134.xml"/><Relationship Id="rId7" Type="http://schemas.openxmlformats.org/officeDocument/2006/relationships/notesSlide" Target="../notesSlides/notesSlide11.xml"/><Relationship Id="rId2" Type="http://schemas.openxmlformats.org/officeDocument/2006/relationships/tags" Target="../tags/tag133.xml"/><Relationship Id="rId1" Type="http://schemas.openxmlformats.org/officeDocument/2006/relationships/tags" Target="../tags/tag132.xml"/><Relationship Id="rId6" Type="http://schemas.openxmlformats.org/officeDocument/2006/relationships/slideLayout" Target="../slideLayouts/slideLayout76.xml"/><Relationship Id="rId5" Type="http://schemas.openxmlformats.org/officeDocument/2006/relationships/tags" Target="../tags/tag136.xml"/><Relationship Id="rId4" Type="http://schemas.openxmlformats.org/officeDocument/2006/relationships/tags" Target="../tags/tag13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44.xml"/><Relationship Id="rId13" Type="http://schemas.openxmlformats.org/officeDocument/2006/relationships/chart" Target="../charts/chart16.xml"/><Relationship Id="rId3" Type="http://schemas.openxmlformats.org/officeDocument/2006/relationships/tags" Target="../tags/tag139.xml"/><Relationship Id="rId7" Type="http://schemas.openxmlformats.org/officeDocument/2006/relationships/tags" Target="../tags/tag143.xml"/><Relationship Id="rId12" Type="http://schemas.openxmlformats.org/officeDocument/2006/relationships/chart" Target="../charts/chart15.xml"/><Relationship Id="rId2" Type="http://schemas.openxmlformats.org/officeDocument/2006/relationships/tags" Target="../tags/tag138.xml"/><Relationship Id="rId16" Type="http://schemas.openxmlformats.org/officeDocument/2006/relationships/chart" Target="../charts/chart19.xml"/><Relationship Id="rId1" Type="http://schemas.openxmlformats.org/officeDocument/2006/relationships/tags" Target="../tags/tag137.xml"/><Relationship Id="rId6" Type="http://schemas.openxmlformats.org/officeDocument/2006/relationships/tags" Target="../tags/tag142.xml"/><Relationship Id="rId11" Type="http://schemas.openxmlformats.org/officeDocument/2006/relationships/notesSlide" Target="../notesSlides/notesSlide12.xml"/><Relationship Id="rId5" Type="http://schemas.openxmlformats.org/officeDocument/2006/relationships/tags" Target="../tags/tag141.xml"/><Relationship Id="rId15" Type="http://schemas.openxmlformats.org/officeDocument/2006/relationships/chart" Target="../charts/chart18.xml"/><Relationship Id="rId10" Type="http://schemas.openxmlformats.org/officeDocument/2006/relationships/slideLayout" Target="../slideLayouts/slideLayout76.xml"/><Relationship Id="rId4" Type="http://schemas.openxmlformats.org/officeDocument/2006/relationships/tags" Target="../tags/tag140.xml"/><Relationship Id="rId9" Type="http://schemas.openxmlformats.org/officeDocument/2006/relationships/tags" Target="../tags/tag145.xml"/><Relationship Id="rId14" Type="http://schemas.openxmlformats.org/officeDocument/2006/relationships/chart" Target="../charts/char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148.xml"/><Relationship Id="rId4" Type="http://schemas.openxmlformats.org/officeDocument/2006/relationships/chart" Target="../charts/chart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2" Type="http://schemas.openxmlformats.org/officeDocument/2006/relationships/tags" Target="../tags/tag150.xml"/><Relationship Id="rId1" Type="http://schemas.openxmlformats.org/officeDocument/2006/relationships/tags" Target="../tags/tag149.xml"/><Relationship Id="rId6" Type="http://schemas.openxmlformats.org/officeDocument/2006/relationships/chart" Target="../charts/chart23.xml"/><Relationship Id="rId5" Type="http://schemas.openxmlformats.org/officeDocument/2006/relationships/chart" Target="../charts/chart22.xml"/><Relationship Id="rId4" Type="http://schemas.openxmlformats.org/officeDocument/2006/relationships/notesSlide" Target="../notesSlides/notesSlide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15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15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153.xml"/><Relationship Id="rId4" Type="http://schemas.openxmlformats.org/officeDocument/2006/relationships/chart" Target="../charts/chart2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154.xml"/><Relationship Id="rId4" Type="http://schemas.openxmlformats.org/officeDocument/2006/relationships/chart" Target="../charts/chart2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62.xml"/><Relationship Id="rId3" Type="http://schemas.openxmlformats.org/officeDocument/2006/relationships/tags" Target="../tags/tag157.xml"/><Relationship Id="rId7" Type="http://schemas.openxmlformats.org/officeDocument/2006/relationships/tags" Target="../tags/tag161.xml"/><Relationship Id="rId2" Type="http://schemas.openxmlformats.org/officeDocument/2006/relationships/tags" Target="../tags/tag156.xml"/><Relationship Id="rId1" Type="http://schemas.openxmlformats.org/officeDocument/2006/relationships/tags" Target="../tags/tag155.xml"/><Relationship Id="rId6" Type="http://schemas.openxmlformats.org/officeDocument/2006/relationships/tags" Target="../tags/tag160.xml"/><Relationship Id="rId11" Type="http://schemas.openxmlformats.org/officeDocument/2006/relationships/chart" Target="../charts/chart26.xml"/><Relationship Id="rId5" Type="http://schemas.openxmlformats.org/officeDocument/2006/relationships/tags" Target="../tags/tag159.xml"/><Relationship Id="rId10" Type="http://schemas.openxmlformats.org/officeDocument/2006/relationships/notesSlide" Target="../notesSlides/notesSlide24.xml"/><Relationship Id="rId4" Type="http://schemas.openxmlformats.org/officeDocument/2006/relationships/tags" Target="../tags/tag158.xml"/><Relationship Id="rId9" Type="http://schemas.openxmlformats.org/officeDocument/2006/relationships/slideLayout" Target="../slideLayouts/slideLayout7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70.xml"/><Relationship Id="rId13" Type="http://schemas.openxmlformats.org/officeDocument/2006/relationships/tags" Target="../tags/tag175.xml"/><Relationship Id="rId18" Type="http://schemas.openxmlformats.org/officeDocument/2006/relationships/tags" Target="../tags/tag180.xml"/><Relationship Id="rId26" Type="http://schemas.openxmlformats.org/officeDocument/2006/relationships/chart" Target="../charts/chart28.xml"/><Relationship Id="rId3" Type="http://schemas.openxmlformats.org/officeDocument/2006/relationships/tags" Target="../tags/tag165.xml"/><Relationship Id="rId21" Type="http://schemas.openxmlformats.org/officeDocument/2006/relationships/tags" Target="../tags/tag183.xml"/><Relationship Id="rId7" Type="http://schemas.openxmlformats.org/officeDocument/2006/relationships/tags" Target="../tags/tag169.xml"/><Relationship Id="rId12" Type="http://schemas.openxmlformats.org/officeDocument/2006/relationships/tags" Target="../tags/tag174.xml"/><Relationship Id="rId17" Type="http://schemas.openxmlformats.org/officeDocument/2006/relationships/tags" Target="../tags/tag179.xml"/><Relationship Id="rId25" Type="http://schemas.openxmlformats.org/officeDocument/2006/relationships/chart" Target="../charts/chart27.xml"/><Relationship Id="rId2" Type="http://schemas.openxmlformats.org/officeDocument/2006/relationships/tags" Target="../tags/tag164.xml"/><Relationship Id="rId16" Type="http://schemas.openxmlformats.org/officeDocument/2006/relationships/tags" Target="../tags/tag178.xml"/><Relationship Id="rId20" Type="http://schemas.openxmlformats.org/officeDocument/2006/relationships/tags" Target="../tags/tag182.xml"/><Relationship Id="rId1" Type="http://schemas.openxmlformats.org/officeDocument/2006/relationships/tags" Target="../tags/tag163.xml"/><Relationship Id="rId6" Type="http://schemas.openxmlformats.org/officeDocument/2006/relationships/tags" Target="../tags/tag168.xml"/><Relationship Id="rId11" Type="http://schemas.openxmlformats.org/officeDocument/2006/relationships/tags" Target="../tags/tag173.xml"/><Relationship Id="rId24" Type="http://schemas.openxmlformats.org/officeDocument/2006/relationships/notesSlide" Target="../notesSlides/notesSlide25.xml"/><Relationship Id="rId5" Type="http://schemas.openxmlformats.org/officeDocument/2006/relationships/tags" Target="../tags/tag167.xml"/><Relationship Id="rId15" Type="http://schemas.openxmlformats.org/officeDocument/2006/relationships/tags" Target="../tags/tag177.xml"/><Relationship Id="rId23" Type="http://schemas.openxmlformats.org/officeDocument/2006/relationships/slideLayout" Target="../slideLayouts/slideLayout76.xml"/><Relationship Id="rId10" Type="http://schemas.openxmlformats.org/officeDocument/2006/relationships/tags" Target="../tags/tag172.xml"/><Relationship Id="rId19" Type="http://schemas.openxmlformats.org/officeDocument/2006/relationships/tags" Target="../tags/tag181.xml"/><Relationship Id="rId4" Type="http://schemas.openxmlformats.org/officeDocument/2006/relationships/tags" Target="../tags/tag166.xml"/><Relationship Id="rId9" Type="http://schemas.openxmlformats.org/officeDocument/2006/relationships/tags" Target="../tags/tag171.xml"/><Relationship Id="rId14" Type="http://schemas.openxmlformats.org/officeDocument/2006/relationships/tags" Target="../tags/tag176.xml"/><Relationship Id="rId22" Type="http://schemas.openxmlformats.org/officeDocument/2006/relationships/tags" Target="../tags/tag184.xml"/><Relationship Id="rId27" Type="http://schemas.openxmlformats.org/officeDocument/2006/relationships/chart" Target="../charts/chart2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192.xml"/><Relationship Id="rId3" Type="http://schemas.openxmlformats.org/officeDocument/2006/relationships/tags" Target="../tags/tag187.xml"/><Relationship Id="rId7" Type="http://schemas.openxmlformats.org/officeDocument/2006/relationships/tags" Target="../tags/tag191.xml"/><Relationship Id="rId2" Type="http://schemas.openxmlformats.org/officeDocument/2006/relationships/tags" Target="../tags/tag186.xml"/><Relationship Id="rId1" Type="http://schemas.openxmlformats.org/officeDocument/2006/relationships/tags" Target="../tags/tag185.xml"/><Relationship Id="rId6" Type="http://schemas.openxmlformats.org/officeDocument/2006/relationships/tags" Target="../tags/tag190.xml"/><Relationship Id="rId11" Type="http://schemas.openxmlformats.org/officeDocument/2006/relationships/chart" Target="../charts/chart30.xml"/><Relationship Id="rId5" Type="http://schemas.openxmlformats.org/officeDocument/2006/relationships/tags" Target="../tags/tag189.xml"/><Relationship Id="rId10" Type="http://schemas.openxmlformats.org/officeDocument/2006/relationships/notesSlide" Target="../notesSlides/notesSlide26.xml"/><Relationship Id="rId4" Type="http://schemas.openxmlformats.org/officeDocument/2006/relationships/tags" Target="../tags/tag188.xml"/><Relationship Id="rId9" Type="http://schemas.openxmlformats.org/officeDocument/2006/relationships/slideLayout" Target="../slideLayouts/slideLayout7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200.xml"/><Relationship Id="rId13" Type="http://schemas.openxmlformats.org/officeDocument/2006/relationships/tags" Target="../tags/tag205.xml"/><Relationship Id="rId18" Type="http://schemas.openxmlformats.org/officeDocument/2006/relationships/tags" Target="../tags/tag210.xml"/><Relationship Id="rId26" Type="http://schemas.openxmlformats.org/officeDocument/2006/relationships/chart" Target="../charts/chart32.xml"/><Relationship Id="rId3" Type="http://schemas.openxmlformats.org/officeDocument/2006/relationships/tags" Target="../tags/tag195.xml"/><Relationship Id="rId21" Type="http://schemas.openxmlformats.org/officeDocument/2006/relationships/tags" Target="../tags/tag213.xml"/><Relationship Id="rId7" Type="http://schemas.openxmlformats.org/officeDocument/2006/relationships/tags" Target="../tags/tag199.xml"/><Relationship Id="rId12" Type="http://schemas.openxmlformats.org/officeDocument/2006/relationships/tags" Target="../tags/tag204.xml"/><Relationship Id="rId17" Type="http://schemas.openxmlformats.org/officeDocument/2006/relationships/tags" Target="../tags/tag209.xml"/><Relationship Id="rId25" Type="http://schemas.openxmlformats.org/officeDocument/2006/relationships/chart" Target="../charts/chart31.xml"/><Relationship Id="rId2" Type="http://schemas.openxmlformats.org/officeDocument/2006/relationships/tags" Target="../tags/tag194.xml"/><Relationship Id="rId16" Type="http://schemas.openxmlformats.org/officeDocument/2006/relationships/tags" Target="../tags/tag208.xml"/><Relationship Id="rId20" Type="http://schemas.openxmlformats.org/officeDocument/2006/relationships/tags" Target="../tags/tag212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11" Type="http://schemas.openxmlformats.org/officeDocument/2006/relationships/tags" Target="../tags/tag203.xml"/><Relationship Id="rId24" Type="http://schemas.openxmlformats.org/officeDocument/2006/relationships/notesSlide" Target="../notesSlides/notesSlide27.xml"/><Relationship Id="rId5" Type="http://schemas.openxmlformats.org/officeDocument/2006/relationships/tags" Target="../tags/tag197.xml"/><Relationship Id="rId15" Type="http://schemas.openxmlformats.org/officeDocument/2006/relationships/tags" Target="../tags/tag207.xml"/><Relationship Id="rId23" Type="http://schemas.openxmlformats.org/officeDocument/2006/relationships/slideLayout" Target="../slideLayouts/slideLayout76.xml"/><Relationship Id="rId10" Type="http://schemas.openxmlformats.org/officeDocument/2006/relationships/tags" Target="../tags/tag202.xml"/><Relationship Id="rId19" Type="http://schemas.openxmlformats.org/officeDocument/2006/relationships/tags" Target="../tags/tag211.xml"/><Relationship Id="rId4" Type="http://schemas.openxmlformats.org/officeDocument/2006/relationships/tags" Target="../tags/tag196.xml"/><Relationship Id="rId9" Type="http://schemas.openxmlformats.org/officeDocument/2006/relationships/tags" Target="../tags/tag201.xml"/><Relationship Id="rId14" Type="http://schemas.openxmlformats.org/officeDocument/2006/relationships/tags" Target="../tags/tag206.xml"/><Relationship Id="rId22" Type="http://schemas.openxmlformats.org/officeDocument/2006/relationships/tags" Target="../tags/tag214.xml"/><Relationship Id="rId27" Type="http://schemas.openxmlformats.org/officeDocument/2006/relationships/chart" Target="../charts/chart3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217.xml"/><Relationship Id="rId2" Type="http://schemas.openxmlformats.org/officeDocument/2006/relationships/tags" Target="../tags/tag216.xml"/><Relationship Id="rId1" Type="http://schemas.openxmlformats.org/officeDocument/2006/relationships/tags" Target="../tags/tag215.xml"/><Relationship Id="rId6" Type="http://schemas.openxmlformats.org/officeDocument/2006/relationships/chart" Target="../charts/chart34.xml"/><Relationship Id="rId5" Type="http://schemas.openxmlformats.org/officeDocument/2006/relationships/notesSlide" Target="../notesSlides/notesSlide28.xml"/><Relationship Id="rId4" Type="http://schemas.openxmlformats.org/officeDocument/2006/relationships/slideLayout" Target="../slideLayouts/slideLayout76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225.xml"/><Relationship Id="rId13" Type="http://schemas.openxmlformats.org/officeDocument/2006/relationships/chart" Target="../charts/chart35.xml"/><Relationship Id="rId3" Type="http://schemas.openxmlformats.org/officeDocument/2006/relationships/tags" Target="../tags/tag220.xml"/><Relationship Id="rId7" Type="http://schemas.openxmlformats.org/officeDocument/2006/relationships/tags" Target="../tags/tag224.xml"/><Relationship Id="rId12" Type="http://schemas.openxmlformats.org/officeDocument/2006/relationships/notesSlide" Target="../notesSlides/notesSlide29.xml"/><Relationship Id="rId2" Type="http://schemas.openxmlformats.org/officeDocument/2006/relationships/tags" Target="../tags/tag219.xml"/><Relationship Id="rId1" Type="http://schemas.openxmlformats.org/officeDocument/2006/relationships/tags" Target="../tags/tag218.xml"/><Relationship Id="rId6" Type="http://schemas.openxmlformats.org/officeDocument/2006/relationships/tags" Target="../tags/tag223.xml"/><Relationship Id="rId11" Type="http://schemas.openxmlformats.org/officeDocument/2006/relationships/slideLayout" Target="../slideLayouts/slideLayout76.xml"/><Relationship Id="rId5" Type="http://schemas.openxmlformats.org/officeDocument/2006/relationships/tags" Target="../tags/tag222.xml"/><Relationship Id="rId10" Type="http://schemas.openxmlformats.org/officeDocument/2006/relationships/tags" Target="../tags/tag227.xml"/><Relationship Id="rId4" Type="http://schemas.openxmlformats.org/officeDocument/2006/relationships/tags" Target="../tags/tag221.xml"/><Relationship Id="rId9" Type="http://schemas.openxmlformats.org/officeDocument/2006/relationships/tags" Target="../tags/tag2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230.xml"/><Relationship Id="rId7" Type="http://schemas.openxmlformats.org/officeDocument/2006/relationships/chart" Target="../charts/chart36.xml"/><Relationship Id="rId2" Type="http://schemas.openxmlformats.org/officeDocument/2006/relationships/tags" Target="../tags/tag229.xml"/><Relationship Id="rId1" Type="http://schemas.openxmlformats.org/officeDocument/2006/relationships/tags" Target="../tags/tag228.xml"/><Relationship Id="rId6" Type="http://schemas.openxmlformats.org/officeDocument/2006/relationships/notesSlide" Target="../notesSlides/notesSlide30.xml"/><Relationship Id="rId5" Type="http://schemas.openxmlformats.org/officeDocument/2006/relationships/slideLayout" Target="../slideLayouts/slideLayout76.xml"/><Relationship Id="rId4" Type="http://schemas.openxmlformats.org/officeDocument/2006/relationships/tags" Target="../tags/tag23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239.xml"/><Relationship Id="rId3" Type="http://schemas.openxmlformats.org/officeDocument/2006/relationships/tags" Target="../tags/tag234.xml"/><Relationship Id="rId7" Type="http://schemas.openxmlformats.org/officeDocument/2006/relationships/tags" Target="../tags/tag238.xml"/><Relationship Id="rId12" Type="http://schemas.openxmlformats.org/officeDocument/2006/relationships/chart" Target="../charts/chart38.xml"/><Relationship Id="rId2" Type="http://schemas.openxmlformats.org/officeDocument/2006/relationships/tags" Target="../tags/tag233.xml"/><Relationship Id="rId1" Type="http://schemas.openxmlformats.org/officeDocument/2006/relationships/tags" Target="../tags/tag232.xml"/><Relationship Id="rId6" Type="http://schemas.openxmlformats.org/officeDocument/2006/relationships/tags" Target="../tags/tag237.xml"/><Relationship Id="rId11" Type="http://schemas.openxmlformats.org/officeDocument/2006/relationships/chart" Target="../charts/chart37.xml"/><Relationship Id="rId5" Type="http://schemas.openxmlformats.org/officeDocument/2006/relationships/tags" Target="../tags/tag236.xml"/><Relationship Id="rId10" Type="http://schemas.openxmlformats.org/officeDocument/2006/relationships/notesSlide" Target="../notesSlides/notesSlide31.xml"/><Relationship Id="rId4" Type="http://schemas.openxmlformats.org/officeDocument/2006/relationships/tags" Target="../tags/tag235.xml"/><Relationship Id="rId9" Type="http://schemas.openxmlformats.org/officeDocument/2006/relationships/slideLayout" Target="../slideLayouts/slideLayout76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9.xml"/><Relationship Id="rId3" Type="http://schemas.openxmlformats.org/officeDocument/2006/relationships/tags" Target="../tags/tag242.xml"/><Relationship Id="rId7" Type="http://schemas.openxmlformats.org/officeDocument/2006/relationships/notesSlide" Target="../notesSlides/notesSlide32.xml"/><Relationship Id="rId2" Type="http://schemas.openxmlformats.org/officeDocument/2006/relationships/tags" Target="../tags/tag241.xml"/><Relationship Id="rId1" Type="http://schemas.openxmlformats.org/officeDocument/2006/relationships/tags" Target="../tags/tag240.xml"/><Relationship Id="rId6" Type="http://schemas.openxmlformats.org/officeDocument/2006/relationships/slideLayout" Target="../slideLayouts/slideLayout76.xml"/><Relationship Id="rId5" Type="http://schemas.openxmlformats.org/officeDocument/2006/relationships/tags" Target="../tags/tag244.xml"/><Relationship Id="rId4" Type="http://schemas.openxmlformats.org/officeDocument/2006/relationships/tags" Target="../tags/tag24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.xml"/><Relationship Id="rId2" Type="http://schemas.openxmlformats.org/officeDocument/2006/relationships/tags" Target="../tags/tag246.xml"/><Relationship Id="rId1" Type="http://schemas.openxmlformats.org/officeDocument/2006/relationships/tags" Target="../tags/tag245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247.xml"/><Relationship Id="rId4" Type="http://schemas.openxmlformats.org/officeDocument/2006/relationships/image" Target="../media/image42.sv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svg"/><Relationship Id="rId3" Type="http://schemas.openxmlformats.org/officeDocument/2006/relationships/tags" Target="../tags/tag250.xml"/><Relationship Id="rId7" Type="http://schemas.openxmlformats.org/officeDocument/2006/relationships/notesSlide" Target="../notesSlides/notesSlide34.xml"/><Relationship Id="rId12" Type="http://schemas.openxmlformats.org/officeDocument/2006/relationships/image" Target="../media/image47.png"/><Relationship Id="rId2" Type="http://schemas.openxmlformats.org/officeDocument/2006/relationships/tags" Target="../tags/tag249.xml"/><Relationship Id="rId1" Type="http://schemas.openxmlformats.org/officeDocument/2006/relationships/tags" Target="../tags/tag248.xml"/><Relationship Id="rId6" Type="http://schemas.openxmlformats.org/officeDocument/2006/relationships/slideLayout" Target="../slideLayouts/slideLayout36.xml"/><Relationship Id="rId11" Type="http://schemas.openxmlformats.org/officeDocument/2006/relationships/image" Target="../media/image46.svg"/><Relationship Id="rId5" Type="http://schemas.openxmlformats.org/officeDocument/2006/relationships/tags" Target="../tags/tag252.xml"/><Relationship Id="rId15" Type="http://schemas.openxmlformats.org/officeDocument/2006/relationships/image" Target="../media/image42.svg"/><Relationship Id="rId10" Type="http://schemas.openxmlformats.org/officeDocument/2006/relationships/image" Target="../media/image45.png"/><Relationship Id="rId4" Type="http://schemas.openxmlformats.org/officeDocument/2006/relationships/tags" Target="../tags/tag251.xml"/><Relationship Id="rId9" Type="http://schemas.openxmlformats.org/officeDocument/2006/relationships/image" Target="../media/image44.svg"/><Relationship Id="rId14" Type="http://schemas.openxmlformats.org/officeDocument/2006/relationships/image" Target="../media/image4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tags" Target="../tags/tag255.xml"/><Relationship Id="rId7" Type="http://schemas.openxmlformats.org/officeDocument/2006/relationships/notesSlide" Target="../notesSlides/notesSlide35.xml"/><Relationship Id="rId2" Type="http://schemas.openxmlformats.org/officeDocument/2006/relationships/tags" Target="../tags/tag254.xml"/><Relationship Id="rId1" Type="http://schemas.openxmlformats.org/officeDocument/2006/relationships/tags" Target="../tags/tag253.xml"/><Relationship Id="rId6" Type="http://schemas.openxmlformats.org/officeDocument/2006/relationships/slideLayout" Target="../slideLayouts/slideLayout37.xml"/><Relationship Id="rId5" Type="http://schemas.openxmlformats.org/officeDocument/2006/relationships/tags" Target="../tags/tag257.xml"/><Relationship Id="rId10" Type="http://schemas.openxmlformats.org/officeDocument/2006/relationships/image" Target="../media/image42.svg"/><Relationship Id="rId4" Type="http://schemas.openxmlformats.org/officeDocument/2006/relationships/tags" Target="../tags/tag256.xml"/><Relationship Id="rId9" Type="http://schemas.openxmlformats.org/officeDocument/2006/relationships/image" Target="../media/image4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54.xml"/><Relationship Id="rId3" Type="http://schemas.openxmlformats.org/officeDocument/2006/relationships/tags" Target="../tags/tag49.xml"/><Relationship Id="rId7" Type="http://schemas.openxmlformats.org/officeDocument/2006/relationships/tags" Target="../tags/tag53.xml"/><Relationship Id="rId2" Type="http://schemas.openxmlformats.org/officeDocument/2006/relationships/tags" Target="../tags/tag48.xml"/><Relationship Id="rId1" Type="http://schemas.openxmlformats.org/officeDocument/2006/relationships/tags" Target="../tags/tag47.xml"/><Relationship Id="rId6" Type="http://schemas.openxmlformats.org/officeDocument/2006/relationships/tags" Target="../tags/tag52.xml"/><Relationship Id="rId11" Type="http://schemas.openxmlformats.org/officeDocument/2006/relationships/chart" Target="../charts/chart1.xml"/><Relationship Id="rId5" Type="http://schemas.openxmlformats.org/officeDocument/2006/relationships/tags" Target="../tags/tag51.xml"/><Relationship Id="rId10" Type="http://schemas.openxmlformats.org/officeDocument/2006/relationships/notesSlide" Target="../notesSlides/notesSlide3.xml"/><Relationship Id="rId4" Type="http://schemas.openxmlformats.org/officeDocument/2006/relationships/tags" Target="../tags/tag50.xml"/><Relationship Id="rId9" Type="http://schemas.openxmlformats.org/officeDocument/2006/relationships/slideLayout" Target="../slideLayouts/slideLayout76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tags" Target="../tags/tag260.xml"/><Relationship Id="rId7" Type="http://schemas.openxmlformats.org/officeDocument/2006/relationships/notesSlide" Target="../notesSlides/notesSlide36.xml"/><Relationship Id="rId2" Type="http://schemas.openxmlformats.org/officeDocument/2006/relationships/tags" Target="../tags/tag259.xml"/><Relationship Id="rId1" Type="http://schemas.openxmlformats.org/officeDocument/2006/relationships/tags" Target="../tags/tag258.xml"/><Relationship Id="rId6" Type="http://schemas.openxmlformats.org/officeDocument/2006/relationships/slideLayout" Target="../slideLayouts/slideLayout37.xml"/><Relationship Id="rId11" Type="http://schemas.openxmlformats.org/officeDocument/2006/relationships/image" Target="../media/image42.svg"/><Relationship Id="rId5" Type="http://schemas.openxmlformats.org/officeDocument/2006/relationships/tags" Target="../tags/tag262.xml"/><Relationship Id="rId10" Type="http://schemas.openxmlformats.org/officeDocument/2006/relationships/image" Target="../media/image41.png"/><Relationship Id="rId4" Type="http://schemas.openxmlformats.org/officeDocument/2006/relationships/tags" Target="../tags/tag261.xml"/><Relationship Id="rId9" Type="http://schemas.openxmlformats.org/officeDocument/2006/relationships/chart" Target="../charts/chart40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tags" Target="../tags/tag265.xml"/><Relationship Id="rId7" Type="http://schemas.openxmlformats.org/officeDocument/2006/relationships/notesSlide" Target="../notesSlides/notesSlide37.xml"/><Relationship Id="rId2" Type="http://schemas.openxmlformats.org/officeDocument/2006/relationships/tags" Target="../tags/tag264.xml"/><Relationship Id="rId1" Type="http://schemas.openxmlformats.org/officeDocument/2006/relationships/tags" Target="../tags/tag263.xml"/><Relationship Id="rId6" Type="http://schemas.openxmlformats.org/officeDocument/2006/relationships/slideLayout" Target="../slideLayouts/slideLayout37.xml"/><Relationship Id="rId11" Type="http://schemas.openxmlformats.org/officeDocument/2006/relationships/image" Target="../media/image42.svg"/><Relationship Id="rId5" Type="http://schemas.openxmlformats.org/officeDocument/2006/relationships/tags" Target="../tags/tag267.xml"/><Relationship Id="rId10" Type="http://schemas.openxmlformats.org/officeDocument/2006/relationships/image" Target="../media/image41.png"/><Relationship Id="rId4" Type="http://schemas.openxmlformats.org/officeDocument/2006/relationships/tags" Target="../tags/tag266.xml"/><Relationship Id="rId9" Type="http://schemas.openxmlformats.org/officeDocument/2006/relationships/chart" Target="../charts/chart41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tags" Target="../tags/tag270.xml"/><Relationship Id="rId7" Type="http://schemas.openxmlformats.org/officeDocument/2006/relationships/image" Target="../media/image41.png"/><Relationship Id="rId2" Type="http://schemas.openxmlformats.org/officeDocument/2006/relationships/tags" Target="../tags/tag269.xml"/><Relationship Id="rId1" Type="http://schemas.openxmlformats.org/officeDocument/2006/relationships/tags" Target="../tags/tag268.xml"/><Relationship Id="rId6" Type="http://schemas.openxmlformats.org/officeDocument/2006/relationships/chart" Target="../charts/chart42.xml"/><Relationship Id="rId5" Type="http://schemas.openxmlformats.org/officeDocument/2006/relationships/notesSlide" Target="../notesSlides/notesSlide38.xml"/><Relationship Id="rId4" Type="http://schemas.openxmlformats.org/officeDocument/2006/relationships/slideLayout" Target="../slideLayouts/slideLayout3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2.sv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.xml"/><Relationship Id="rId3" Type="http://schemas.openxmlformats.org/officeDocument/2006/relationships/tags" Target="../tags/tag273.xml"/><Relationship Id="rId7" Type="http://schemas.openxmlformats.org/officeDocument/2006/relationships/image" Target="../media/image42.svg"/><Relationship Id="rId2" Type="http://schemas.openxmlformats.org/officeDocument/2006/relationships/tags" Target="../tags/tag272.xml"/><Relationship Id="rId1" Type="http://schemas.openxmlformats.org/officeDocument/2006/relationships/tags" Target="../tags/tag271.xml"/><Relationship Id="rId6" Type="http://schemas.openxmlformats.org/officeDocument/2006/relationships/image" Target="../media/image41.png"/><Relationship Id="rId5" Type="http://schemas.openxmlformats.org/officeDocument/2006/relationships/notesSlide" Target="../notesSlides/notesSlide39.xml"/><Relationship Id="rId4" Type="http://schemas.openxmlformats.org/officeDocument/2006/relationships/slideLayout" Target="../slideLayouts/slideLayout3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37.xml"/><Relationship Id="rId1" Type="http://schemas.openxmlformats.org/officeDocument/2006/relationships/tags" Target="../tags/tag274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slideLayout" Target="../slideLayouts/slideLayout37.xml"/><Relationship Id="rId7" Type="http://schemas.openxmlformats.org/officeDocument/2006/relationships/image" Target="../media/image41.png"/><Relationship Id="rId2" Type="http://schemas.openxmlformats.org/officeDocument/2006/relationships/tags" Target="../tags/tag276.xml"/><Relationship Id="rId1" Type="http://schemas.openxmlformats.org/officeDocument/2006/relationships/tags" Target="../tags/tag275.xml"/><Relationship Id="rId6" Type="http://schemas.openxmlformats.org/officeDocument/2006/relationships/chart" Target="../charts/chart45.xml"/><Relationship Id="rId5" Type="http://schemas.openxmlformats.org/officeDocument/2006/relationships/chart" Target="../charts/chart44.xml"/><Relationship Id="rId4" Type="http://schemas.openxmlformats.org/officeDocument/2006/relationships/notesSlide" Target="../notesSlides/notesSlide4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tags" Target="../tags/tag278.xml"/><Relationship Id="rId1" Type="http://schemas.openxmlformats.org/officeDocument/2006/relationships/tags" Target="../tags/tag27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tags" Target="../tags/tag280.xml"/><Relationship Id="rId1" Type="http://schemas.openxmlformats.org/officeDocument/2006/relationships/tags" Target="../tags/tag279.xml"/><Relationship Id="rId4" Type="http://schemas.openxmlformats.org/officeDocument/2006/relationships/notesSlide" Target="../notesSlides/notesSlide4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tags" Target="../tags/tag67.xml"/><Relationship Id="rId18" Type="http://schemas.openxmlformats.org/officeDocument/2006/relationships/tags" Target="../tags/tag72.xml"/><Relationship Id="rId26" Type="http://schemas.openxmlformats.org/officeDocument/2006/relationships/chart" Target="../charts/chart3.xml"/><Relationship Id="rId3" Type="http://schemas.openxmlformats.org/officeDocument/2006/relationships/tags" Target="../tags/tag57.xml"/><Relationship Id="rId21" Type="http://schemas.openxmlformats.org/officeDocument/2006/relationships/tags" Target="../tags/tag75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17" Type="http://schemas.openxmlformats.org/officeDocument/2006/relationships/tags" Target="../tags/tag71.xml"/><Relationship Id="rId25" Type="http://schemas.openxmlformats.org/officeDocument/2006/relationships/chart" Target="../charts/chart2.xml"/><Relationship Id="rId2" Type="http://schemas.openxmlformats.org/officeDocument/2006/relationships/tags" Target="../tags/tag56.xml"/><Relationship Id="rId16" Type="http://schemas.openxmlformats.org/officeDocument/2006/relationships/tags" Target="../tags/tag70.xml"/><Relationship Id="rId20" Type="http://schemas.openxmlformats.org/officeDocument/2006/relationships/tags" Target="../tags/tag74.xml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24" Type="http://schemas.openxmlformats.org/officeDocument/2006/relationships/notesSlide" Target="../notesSlides/notesSlide4.xml"/><Relationship Id="rId5" Type="http://schemas.openxmlformats.org/officeDocument/2006/relationships/tags" Target="../tags/tag59.xml"/><Relationship Id="rId15" Type="http://schemas.openxmlformats.org/officeDocument/2006/relationships/tags" Target="../tags/tag69.xml"/><Relationship Id="rId23" Type="http://schemas.openxmlformats.org/officeDocument/2006/relationships/slideLayout" Target="../slideLayouts/slideLayout76.xml"/><Relationship Id="rId10" Type="http://schemas.openxmlformats.org/officeDocument/2006/relationships/tags" Target="../tags/tag64.xml"/><Relationship Id="rId19" Type="http://schemas.openxmlformats.org/officeDocument/2006/relationships/tags" Target="../tags/tag73.xml"/><Relationship Id="rId4" Type="http://schemas.openxmlformats.org/officeDocument/2006/relationships/tags" Target="../tags/tag58.xml"/><Relationship Id="rId9" Type="http://schemas.openxmlformats.org/officeDocument/2006/relationships/tags" Target="../tags/tag63.xml"/><Relationship Id="rId14" Type="http://schemas.openxmlformats.org/officeDocument/2006/relationships/tags" Target="../tags/tag68.xml"/><Relationship Id="rId22" Type="http://schemas.openxmlformats.org/officeDocument/2006/relationships/tags" Target="../tags/tag76.xml"/><Relationship Id="rId27" Type="http://schemas.openxmlformats.org/officeDocument/2006/relationships/chart" Target="../charts/char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81.xml"/><Relationship Id="rId4" Type="http://schemas.openxmlformats.org/officeDocument/2006/relationships/image" Target="../media/image53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82.xml"/><Relationship Id="rId4" Type="http://schemas.openxmlformats.org/officeDocument/2006/relationships/image" Target="../media/image54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.xml"/><Relationship Id="rId2" Type="http://schemas.openxmlformats.org/officeDocument/2006/relationships/tags" Target="../tags/tag284.xml"/><Relationship Id="rId1" Type="http://schemas.openxmlformats.org/officeDocument/2006/relationships/tags" Target="../tags/tag283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4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84.xml"/><Relationship Id="rId3" Type="http://schemas.openxmlformats.org/officeDocument/2006/relationships/tags" Target="../tags/tag79.xml"/><Relationship Id="rId7" Type="http://schemas.openxmlformats.org/officeDocument/2006/relationships/tags" Target="../tags/tag83.xml"/><Relationship Id="rId2" Type="http://schemas.openxmlformats.org/officeDocument/2006/relationships/tags" Target="../tags/tag78.xml"/><Relationship Id="rId1" Type="http://schemas.openxmlformats.org/officeDocument/2006/relationships/tags" Target="../tags/tag77.xml"/><Relationship Id="rId6" Type="http://schemas.openxmlformats.org/officeDocument/2006/relationships/tags" Target="../tags/tag82.xml"/><Relationship Id="rId11" Type="http://schemas.openxmlformats.org/officeDocument/2006/relationships/chart" Target="../charts/chart5.xml"/><Relationship Id="rId5" Type="http://schemas.openxmlformats.org/officeDocument/2006/relationships/tags" Target="../tags/tag81.xml"/><Relationship Id="rId10" Type="http://schemas.openxmlformats.org/officeDocument/2006/relationships/notesSlide" Target="../notesSlides/notesSlide5.xml"/><Relationship Id="rId4" Type="http://schemas.openxmlformats.org/officeDocument/2006/relationships/tags" Target="../tags/tag80.xml"/><Relationship Id="rId9" Type="http://schemas.openxmlformats.org/officeDocument/2006/relationships/slideLayout" Target="../slideLayouts/slideLayout7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92.xml"/><Relationship Id="rId13" Type="http://schemas.openxmlformats.org/officeDocument/2006/relationships/tags" Target="../tags/tag97.xml"/><Relationship Id="rId18" Type="http://schemas.openxmlformats.org/officeDocument/2006/relationships/tags" Target="../tags/tag102.xml"/><Relationship Id="rId26" Type="http://schemas.openxmlformats.org/officeDocument/2006/relationships/chart" Target="../charts/chart7.xml"/><Relationship Id="rId3" Type="http://schemas.openxmlformats.org/officeDocument/2006/relationships/tags" Target="../tags/tag87.xml"/><Relationship Id="rId21" Type="http://schemas.openxmlformats.org/officeDocument/2006/relationships/tags" Target="../tags/tag105.xml"/><Relationship Id="rId7" Type="http://schemas.openxmlformats.org/officeDocument/2006/relationships/tags" Target="../tags/tag91.xml"/><Relationship Id="rId12" Type="http://schemas.openxmlformats.org/officeDocument/2006/relationships/tags" Target="../tags/tag96.xml"/><Relationship Id="rId17" Type="http://schemas.openxmlformats.org/officeDocument/2006/relationships/tags" Target="../tags/tag101.xml"/><Relationship Id="rId25" Type="http://schemas.openxmlformats.org/officeDocument/2006/relationships/chart" Target="../charts/chart6.xml"/><Relationship Id="rId2" Type="http://schemas.openxmlformats.org/officeDocument/2006/relationships/tags" Target="../tags/tag86.xml"/><Relationship Id="rId16" Type="http://schemas.openxmlformats.org/officeDocument/2006/relationships/tags" Target="../tags/tag100.xml"/><Relationship Id="rId20" Type="http://schemas.openxmlformats.org/officeDocument/2006/relationships/tags" Target="../tags/tag104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tags" Target="../tags/tag95.xml"/><Relationship Id="rId24" Type="http://schemas.openxmlformats.org/officeDocument/2006/relationships/notesSlide" Target="../notesSlides/notesSlide6.xml"/><Relationship Id="rId5" Type="http://schemas.openxmlformats.org/officeDocument/2006/relationships/tags" Target="../tags/tag89.xml"/><Relationship Id="rId15" Type="http://schemas.openxmlformats.org/officeDocument/2006/relationships/tags" Target="../tags/tag99.xml"/><Relationship Id="rId23" Type="http://schemas.openxmlformats.org/officeDocument/2006/relationships/slideLayout" Target="../slideLayouts/slideLayout76.xml"/><Relationship Id="rId10" Type="http://schemas.openxmlformats.org/officeDocument/2006/relationships/tags" Target="../tags/tag94.xml"/><Relationship Id="rId19" Type="http://schemas.openxmlformats.org/officeDocument/2006/relationships/tags" Target="../tags/tag103.xml"/><Relationship Id="rId4" Type="http://schemas.openxmlformats.org/officeDocument/2006/relationships/tags" Target="../tags/tag88.xml"/><Relationship Id="rId9" Type="http://schemas.openxmlformats.org/officeDocument/2006/relationships/tags" Target="../tags/tag93.xml"/><Relationship Id="rId14" Type="http://schemas.openxmlformats.org/officeDocument/2006/relationships/tags" Target="../tags/tag98.xml"/><Relationship Id="rId22" Type="http://schemas.openxmlformats.org/officeDocument/2006/relationships/tags" Target="../tags/tag106.xml"/><Relationship Id="rId27" Type="http://schemas.openxmlformats.org/officeDocument/2006/relationships/chart" Target="../charts/char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109.xml"/><Relationship Id="rId2" Type="http://schemas.openxmlformats.org/officeDocument/2006/relationships/tags" Target="../tags/tag108.xml"/><Relationship Id="rId1" Type="http://schemas.openxmlformats.org/officeDocument/2006/relationships/tags" Target="../tags/tag107.xml"/><Relationship Id="rId6" Type="http://schemas.openxmlformats.org/officeDocument/2006/relationships/chart" Target="../charts/chart9.xml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7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117.xml"/><Relationship Id="rId13" Type="http://schemas.openxmlformats.org/officeDocument/2006/relationships/chart" Target="../charts/chart10.xml"/><Relationship Id="rId3" Type="http://schemas.openxmlformats.org/officeDocument/2006/relationships/tags" Target="../tags/tag112.xml"/><Relationship Id="rId7" Type="http://schemas.openxmlformats.org/officeDocument/2006/relationships/tags" Target="../tags/tag116.xml"/><Relationship Id="rId12" Type="http://schemas.openxmlformats.org/officeDocument/2006/relationships/notesSlide" Target="../notesSlides/notesSlide8.xml"/><Relationship Id="rId2" Type="http://schemas.openxmlformats.org/officeDocument/2006/relationships/tags" Target="../tags/tag111.xml"/><Relationship Id="rId1" Type="http://schemas.openxmlformats.org/officeDocument/2006/relationships/tags" Target="../tags/tag110.xml"/><Relationship Id="rId6" Type="http://schemas.openxmlformats.org/officeDocument/2006/relationships/tags" Target="../tags/tag115.xml"/><Relationship Id="rId11" Type="http://schemas.openxmlformats.org/officeDocument/2006/relationships/slideLayout" Target="../slideLayouts/slideLayout76.xml"/><Relationship Id="rId5" Type="http://schemas.openxmlformats.org/officeDocument/2006/relationships/tags" Target="../tags/tag114.xml"/><Relationship Id="rId10" Type="http://schemas.openxmlformats.org/officeDocument/2006/relationships/tags" Target="../tags/tag119.xml"/><Relationship Id="rId4" Type="http://schemas.openxmlformats.org/officeDocument/2006/relationships/tags" Target="../tags/tag113.xml"/><Relationship Id="rId9" Type="http://schemas.openxmlformats.org/officeDocument/2006/relationships/tags" Target="../tags/tag1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odnadpis 9">
            <a:extLst>
              <a:ext uri="{FF2B5EF4-FFF2-40B4-BE49-F238E27FC236}">
                <a16:creationId xmlns:a16="http://schemas.microsoft.com/office/drawing/2014/main" id="{5BE89765-13D4-FB1B-ADF4-5B9637979DE0}"/>
              </a:ext>
            </a:extLst>
          </p:cNvPr>
          <p:cNvSpPr>
            <a:spLocks noGrp="1"/>
          </p:cNvSpPr>
          <p:nvPr>
            <p:ph type="subTitle" idx="1"/>
            <p:custDataLst>
              <p:tags r:id="rId1"/>
            </p:custDataLst>
          </p:nvPr>
        </p:nvSpPr>
        <p:spPr>
          <a:xfrm>
            <a:off x="4008438" y="5132694"/>
            <a:ext cx="7451726" cy="873149"/>
          </a:xfrm>
        </p:spPr>
        <p:txBody>
          <a:bodyPr>
            <a:normAutofit lnSpcReduction="10000"/>
          </a:bodyPr>
          <a:lstStyle/>
          <a:p>
            <a:r>
              <a:rPr lang="cs-CZ" sz="1600" dirty="0"/>
              <a:t>Karel Hejduk, Ondřej Májek, Monika Ambrožová, Alena Bahenská, Michaela Cvanová, Hana Kučerová, Michaela Zapletalová, Hana Zelinková, Vladimír Bartůněk, Jan Mužík, Jiří Jarkovský, Tomáš Pavlík, Renata Chloupková, Ondřej Ngo, Ladislav Dušek</a:t>
            </a:r>
          </a:p>
        </p:txBody>
      </p:sp>
      <p:sp>
        <p:nvSpPr>
          <p:cNvPr id="9" name="Nadpis 8">
            <a:extLst>
              <a:ext uri="{FF2B5EF4-FFF2-40B4-BE49-F238E27FC236}">
                <a16:creationId xmlns:a16="http://schemas.microsoft.com/office/drawing/2014/main" id="{41528F14-CF2E-F9BB-47ED-C73A6D14EB84}"/>
              </a:ext>
            </a:extLst>
          </p:cNvPr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45298" y="4236734"/>
            <a:ext cx="11546702" cy="895960"/>
          </a:xfrm>
        </p:spPr>
        <p:txBody>
          <a:bodyPr>
            <a:noAutofit/>
          </a:bodyPr>
          <a:lstStyle/>
          <a:p>
            <a:r>
              <a:rPr lang="cs-CZ" sz="2800" b="1" dirty="0"/>
              <a:t>Epidemiologie, screening a péče o pacienty </a:t>
            </a:r>
            <a:br>
              <a:rPr lang="cs-CZ" sz="2800" b="1" dirty="0"/>
            </a:br>
            <a:r>
              <a:rPr lang="cs-CZ" sz="2800" b="1" dirty="0"/>
              <a:t>s nádorovými onemocněními v Jihočeském kraji</a:t>
            </a:r>
            <a:endParaRPr lang="en-GB" sz="2800" b="1" dirty="0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A909EB92-FA5F-71B6-C360-B47F9DC6B0E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cs-CZ" dirty="0"/>
              <a:t>13. 5. 2025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BAD32E1C-958F-5A45-AD90-DCD20CA86BDB}"/>
              </a:ext>
            </a:extLst>
          </p:cNvPr>
          <p:cNvSpPr/>
          <p:nvPr/>
        </p:nvSpPr>
        <p:spPr>
          <a:xfrm>
            <a:off x="50292" y="572779"/>
            <a:ext cx="3935921" cy="679758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5" name="Grafický objekt 14">
            <a:extLst>
              <a:ext uri="{FF2B5EF4-FFF2-40B4-BE49-F238E27FC236}">
                <a16:creationId xmlns:a16="http://schemas.microsoft.com/office/drawing/2014/main" id="{90ADBB90-76A7-2E60-8229-1EF8DB7976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5298" y="572779"/>
            <a:ext cx="2451983" cy="679758"/>
          </a:xfrm>
          <a:prstGeom prst="rect">
            <a:avLst/>
          </a:prstGeom>
        </p:spPr>
      </p:pic>
      <p:pic>
        <p:nvPicPr>
          <p:cNvPr id="6" name="Zástupný symbol obrázku 6">
            <a:extLst>
              <a:ext uri="{FF2B5EF4-FFF2-40B4-BE49-F238E27FC236}">
                <a16:creationId xmlns:a16="http://schemas.microsoft.com/office/drawing/2014/main" id="{A99C9F00-8CB1-30DC-B0A6-A8A5D23A21A3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3"/>
            </p:custDataLst>
          </p:nvPr>
        </p:nvPicPr>
        <p:blipFill>
          <a:blip r:embed="rId8"/>
          <a:srcRect t="28733" b="28733"/>
          <a:stretch>
            <a:fillRect/>
          </a:stretch>
        </p:blipFill>
        <p:spPr>
          <a:xfrm>
            <a:off x="0" y="1836738"/>
            <a:ext cx="7983538" cy="2263775"/>
          </a:xfrm>
        </p:spPr>
      </p:pic>
    </p:spTree>
    <p:extLst>
      <p:ext uri="{BB962C8B-B14F-4D97-AF65-F5344CB8AC3E}">
        <p14:creationId xmlns:p14="http://schemas.microsoft.com/office/powerpoint/2010/main" val="42102690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288000" y="493506"/>
            <a:ext cx="91547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Zdroj: Národní onkologický registr, ÚZIS ČR;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Analýza periody 2020–2022, všichni pacienti s diagnostikovaným onemocněním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 "/>
                <a:ea typeface="+mn-ea"/>
                <a:cs typeface="+mn-cs"/>
              </a:rPr>
              <a:t> jsou řazeny sestupně dle 5letého přežití.</a:t>
            </a: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033141" y="953332"/>
          <a:ext cx="10014989" cy="5190836"/>
        </p:xfrm>
        <a:graphic>
          <a:graphicData uri="http://schemas.openxmlformats.org/drawingml/2006/table">
            <a:tbl>
              <a:tblPr/>
              <a:tblGrid>
                <a:gridCol w="31089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2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3441950630"/>
                    </a:ext>
                  </a:extLst>
                </a:gridCol>
              </a:tblGrid>
              <a:tr h="82630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Počet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pacientů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</a:t>
                      </a:r>
                      <a:r>
                        <a:rPr lang="en-US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)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, 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2 415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94.4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6 640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295469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2 879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059035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590462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6 153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40114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2 970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354536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Pardubický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2 475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82472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Česká republika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51 216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91.0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Středočeský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6 248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2 917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5 550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1 306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88.1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2 790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5leté relativní přežití pacientek se </a:t>
            </a:r>
            <a:r>
              <a:rPr lang="cs-CZ" u="sng" dirty="0"/>
              <a:t>ZN prsu</a:t>
            </a:r>
            <a:r>
              <a:rPr lang="cs-CZ" dirty="0"/>
              <a:t> dle krajů (perioda 2020–2022)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997666" y="1118955"/>
          <a:ext cx="5634051" cy="5291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464" y="1004108"/>
            <a:ext cx="42004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pacientů s C50 [%]</a:t>
            </a:r>
          </a:p>
        </p:txBody>
      </p:sp>
    </p:spTree>
    <p:extLst>
      <p:ext uri="{BB962C8B-B14F-4D97-AF65-F5344CB8AC3E}">
        <p14:creationId xmlns:p14="http://schemas.microsoft.com/office/powerpoint/2010/main" val="37433137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>
            <a:extLst>
              <a:ext uri="{FF2B5EF4-FFF2-40B4-BE49-F238E27FC236}">
                <a16:creationId xmlns:a16="http://schemas.microsoft.com/office/drawing/2014/main" id="{56DB691D-403F-F0A0-260D-66A82C70CB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97075" y="3736091"/>
            <a:ext cx="6010274" cy="252000"/>
          </a:xfrm>
          <a:prstGeom prst="rect">
            <a:avLst/>
          </a:prstGeom>
          <a:solidFill>
            <a:srgbClr val="97BA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3015651-E51E-DFB2-E3F6-1FA548C2BDD0}"/>
              </a:ext>
            </a:extLst>
          </p:cNvPr>
          <p:cNvGraphicFramePr>
            <a:graphicFrameLocks noGrp="1"/>
          </p:cNvGraphicFramePr>
          <p:nvPr/>
        </p:nvGraphicFramePr>
        <p:xfrm>
          <a:off x="11396302" y="2430299"/>
          <a:ext cx="710855" cy="3856200"/>
        </p:xfrm>
        <a:graphic>
          <a:graphicData uri="http://schemas.openxmlformats.org/drawingml/2006/table">
            <a:tbl>
              <a:tblPr/>
              <a:tblGrid>
                <a:gridCol w="710855">
                  <a:extLst>
                    <a:ext uri="{9D8B030D-6E8A-4147-A177-3AD203B41FA5}">
                      <a16:colId xmlns:a16="http://schemas.microsoft.com/office/drawing/2014/main" val="1752176451"/>
                    </a:ext>
                  </a:extLst>
                </a:gridCol>
              </a:tblGrid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402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97353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357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9409465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727229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947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694620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420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587795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7 373 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**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4536518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786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134502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774263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408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21463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301318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383344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30710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411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51226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937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16987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1283094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D34476E-FBB5-61F3-DACF-94481BAAD7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Primární protinádorová léčba</a:t>
            </a:r>
            <a:r>
              <a:rPr lang="cs-CZ" b="1" noProof="0" dirty="0">
                <a:solidFill>
                  <a:srgbClr val="D71440"/>
                </a:solidFill>
                <a:latin typeface="+mn-lt"/>
              </a:rPr>
              <a:t> pacientek se zhoubným novotvarem prsu</a:t>
            </a:r>
            <a:r>
              <a:rPr lang="en-US" b="1" noProof="0" dirty="0">
                <a:solidFill>
                  <a:srgbClr val="D71440"/>
                </a:solidFill>
                <a:latin typeface="+mn-lt"/>
              </a:rPr>
              <a:t> </a:t>
            </a:r>
            <a:r>
              <a:rPr lang="cs-CZ" b="1" noProof="0" dirty="0">
                <a:solidFill>
                  <a:srgbClr val="D71440"/>
                </a:solidFill>
                <a:latin typeface="+mn-lt"/>
              </a:rPr>
              <a:t>(C50) v KOC a mimo KOC: </a:t>
            </a:r>
            <a:r>
              <a:rPr lang="cs-CZ" dirty="0"/>
              <a:t>dle kraje bydliště pacientky </a:t>
            </a:r>
            <a:r>
              <a:rPr lang="cs-CZ" noProof="0" dirty="0"/>
              <a:t>(2019–2023)</a:t>
            </a:r>
            <a:endParaRPr lang="cs-CZ" dirty="0"/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FB2422F-E955-3264-B4AC-910935BF7E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118625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NOR + NRHZS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2019–2023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; primární léčba zhoubného novotvaru (ZN) prsu u žen (C50) vykázaná v datech NRHZS u novotvarů hlášených v datech NOR u dospělých pacientek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CBB92F03-3554-1A58-A134-F116B5122C2D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57150" y="1697786"/>
          <a:ext cx="6033052" cy="480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527FC453-FB7F-DE95-C8D7-E5DCD3621B8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78464" y="1236950"/>
            <a:ext cx="48639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primárně léčených onkologických pacientek se ZN prsu podle bydliště pacientky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8F80D6C5-988C-F262-2FB3-6CA7D1A7ACAE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5896858" y="1821725"/>
          <a:ext cx="5739156" cy="4602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FC05BBB3-A990-BB84-C4C3-E250FFA5F1B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086182" y="6251635"/>
            <a:ext cx="4815144" cy="261610"/>
          </a:xfrm>
          <a:prstGeom prst="rect">
            <a:avLst/>
          </a:prstGeom>
          <a:noFill/>
          <a:ln w="1905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**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Pacientky bez místa bydliště jsou v součtu za ČR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zahrnuty.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8A273CE7-A85F-51F3-BCA8-1C564706FAE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90202" y="5029946"/>
            <a:ext cx="6010274" cy="252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DAB78114-CEA3-3F58-69A2-1696D4D3B6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27858" y="3820139"/>
            <a:ext cx="5472000" cy="270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A6F94202-D27A-4048-9A15-FCEF04A7B7D1}"/>
              </a:ext>
            </a:extLst>
          </p:cNvPr>
          <p:cNvSpPr txBox="1"/>
          <p:nvPr/>
        </p:nvSpPr>
        <p:spPr>
          <a:xfrm>
            <a:off x="6704228" y="1236950"/>
            <a:ext cx="47970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primárně léčených onkologických pacientek se ZN prsu podle bydliště pacientky</a:t>
            </a:r>
          </a:p>
        </p:txBody>
      </p:sp>
    </p:spTree>
    <p:extLst>
      <p:ext uri="{BB962C8B-B14F-4D97-AF65-F5344CB8AC3E}">
        <p14:creationId xmlns:p14="http://schemas.microsoft.com/office/powerpoint/2010/main" val="31642239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Onkologické pacientky se </a:t>
            </a:r>
            <a:r>
              <a:rPr lang="cs-CZ" sz="2400" u="sng" dirty="0"/>
              <a:t>ZN prsu </a:t>
            </a:r>
            <a:r>
              <a:rPr lang="cs-CZ" sz="2400" dirty="0"/>
              <a:t>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1040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04934D6-6E59-B163-430F-DB42E467764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053526" y="1219767"/>
          <a:ext cx="7865884" cy="4597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11531D73-80F4-DD26-25DE-D83CCDEB9FA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0" y="1521432"/>
            <a:ext cx="334730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pacientek, které měly v daném roce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prsu (C50)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měly vykázaný výkon konzultace MDT*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6E82D288-36BA-8E62-28D6-6BBA48271A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F43506BE-BDCC-65C3-5FF3-8C02051185F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5228436" y="1225169"/>
            <a:ext cx="4094673" cy="215444"/>
            <a:chOff x="848492" y="1079898"/>
            <a:chExt cx="4094673" cy="215444"/>
          </a:xfrm>
        </p:grpSpPr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725EE07E-4458-4FEE-F858-53F5965280D9}"/>
                </a:ext>
              </a:extLst>
            </p:cNvPr>
            <p:cNvSpPr txBox="1"/>
            <p:nvPr/>
          </p:nvSpPr>
          <p:spPr>
            <a:xfrm>
              <a:off x="1088773" y="1079898"/>
              <a:ext cx="3854392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	Česká republika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79E7F03F-08BC-4639-FC05-326518990B2A}"/>
                </a:ext>
              </a:extLst>
            </p:cNvPr>
            <p:cNvSpPr/>
            <p:nvPr/>
          </p:nvSpPr>
          <p:spPr>
            <a:xfrm>
              <a:off x="848492" y="1121488"/>
              <a:ext cx="144000" cy="144000"/>
            </a:xfrm>
            <a:prstGeom prst="rect">
              <a:avLst/>
            </a:prstGeom>
            <a:solidFill>
              <a:srgbClr val="6598C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B8B5EA82-A0B1-A621-13D3-B1CC318E1270}"/>
                </a:ext>
              </a:extLst>
            </p:cNvPr>
            <p:cNvSpPr/>
            <p:nvPr/>
          </p:nvSpPr>
          <p:spPr>
            <a:xfrm>
              <a:off x="2724704" y="1121488"/>
              <a:ext cx="144000" cy="144000"/>
            </a:xfrm>
            <a:prstGeom prst="rect">
              <a:avLst/>
            </a:prstGeom>
            <a:solidFill>
              <a:srgbClr val="2E598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98323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E1F1CBD8-F02C-F2E8-CCE7-F6AA3A2A495A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4223765" y="3877357"/>
          <a:ext cx="3768970" cy="1921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" name="Chart 4">
            <a:extLst>
              <a:ext uri="{FF2B5EF4-FFF2-40B4-BE49-F238E27FC236}">
                <a16:creationId xmlns:a16="http://schemas.microsoft.com/office/drawing/2014/main" id="{E626AD5B-77CE-74BA-B62E-5A694E1389F5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9870" y="3876675"/>
          <a:ext cx="3768970" cy="1921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A64D854-E6E8-7E6F-540B-311AF771E974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8148082" y="1841095"/>
          <a:ext cx="3768970" cy="1954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F8F0BBD-AB55-E270-84A0-531FE82109FF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4211515" y="1871028"/>
          <a:ext cx="3768970" cy="1921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4" name="Obdélník 23">
            <a:extLst>
              <a:ext uri="{FF2B5EF4-FFF2-40B4-BE49-F238E27FC236}">
                <a16:creationId xmlns:a16="http://schemas.microsoft.com/office/drawing/2014/main" id="{AC1F86DF-CF9B-C693-B478-D22B18FC1B67}"/>
              </a:ext>
            </a:extLst>
          </p:cNvPr>
          <p:cNvSpPr/>
          <p:nvPr/>
        </p:nvSpPr>
        <p:spPr>
          <a:xfrm>
            <a:off x="8519639" y="4899522"/>
            <a:ext cx="1219925" cy="21320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B178C8D-FDE2-4FAE-2E25-F738FC5A7D15}"/>
              </a:ext>
            </a:extLst>
          </p:cNvPr>
          <p:cNvSpPr txBox="1"/>
          <p:nvPr/>
        </p:nvSpPr>
        <p:spPr>
          <a:xfrm>
            <a:off x="8591639" y="4909209"/>
            <a:ext cx="3069318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Onkologické pacientky se </a:t>
            </a:r>
            <a:r>
              <a:rPr lang="cs-CZ" sz="2400" u="sng" dirty="0"/>
              <a:t>ZN prsu </a:t>
            </a:r>
            <a:r>
              <a:rPr lang="cs-CZ" sz="2400" dirty="0"/>
              <a:t>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88000" y="540000"/>
            <a:ext cx="10490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sp>
        <p:nvSpPr>
          <p:cNvPr id="7" name="TextovéPole 4">
            <a:extLst>
              <a:ext uri="{FF2B5EF4-FFF2-40B4-BE49-F238E27FC236}">
                <a16:creationId xmlns:a16="http://schemas.microsoft.com/office/drawing/2014/main" id="{565C59F1-D815-E7C0-AAFC-4F02F4783A8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1" y="930882"/>
            <a:ext cx="1164446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pacientek, které měly v daném roce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prsu (C50)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měly vykázaný výkon konzultace MDT*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98AABB64-ED13-5404-6126-9BB7AF3BD80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aphicFrame>
        <p:nvGraphicFramePr>
          <p:cNvPr id="9" name="Chart 4">
            <a:extLst>
              <a:ext uri="{FF2B5EF4-FFF2-40B4-BE49-F238E27FC236}">
                <a16:creationId xmlns:a16="http://schemas.microsoft.com/office/drawing/2014/main" id="{60148A20-4160-1DE4-601B-821CB039E7B9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345831" y="1871028"/>
          <a:ext cx="3768970" cy="1921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pSp>
        <p:nvGrpSpPr>
          <p:cNvPr id="10" name="Skupina 9">
            <a:extLst>
              <a:ext uri="{FF2B5EF4-FFF2-40B4-BE49-F238E27FC236}">
                <a16:creationId xmlns:a16="http://schemas.microsoft.com/office/drawing/2014/main" id="{07D822D5-3FA2-1871-67FA-2FF13ECD5A63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8591639" y="4634210"/>
            <a:ext cx="3806411" cy="184666"/>
            <a:chOff x="1088773" y="944455"/>
            <a:chExt cx="3806411" cy="184666"/>
          </a:xfrm>
        </p:grpSpPr>
        <p:sp>
          <p:nvSpPr>
            <p:cNvPr id="11" name="TextovéPole 10">
              <a:extLst>
                <a:ext uri="{FF2B5EF4-FFF2-40B4-BE49-F238E27FC236}">
                  <a16:creationId xmlns:a16="http://schemas.microsoft.com/office/drawing/2014/main" id="{152DDAED-03CD-CEEF-C776-EC3F8C8B26C2}"/>
                </a:ext>
              </a:extLst>
            </p:cNvPr>
            <p:cNvSpPr txBox="1"/>
            <p:nvPr/>
          </p:nvSpPr>
          <p:spPr>
            <a:xfrm>
              <a:off x="1088773" y="944455"/>
              <a:ext cx="2196552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Stadium: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A2397FB6-71FD-42F7-4AF2-1190C08A08A1}"/>
                </a:ext>
              </a:extLst>
            </p:cNvPr>
            <p:cNvSpPr/>
            <p:nvPr/>
          </p:nvSpPr>
          <p:spPr>
            <a:xfrm>
              <a:off x="2938412" y="971810"/>
              <a:ext cx="144000" cy="144000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D01C3C5D-1846-F23F-14DF-039DF06E0336}"/>
                </a:ext>
              </a:extLst>
            </p:cNvPr>
            <p:cNvSpPr/>
            <p:nvPr/>
          </p:nvSpPr>
          <p:spPr>
            <a:xfrm>
              <a:off x="2584010" y="971810"/>
              <a:ext cx="144000" cy="1440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9F2B522E-E07B-1E03-27BF-3B1C130C4B10}"/>
                </a:ext>
              </a:extLst>
            </p:cNvPr>
            <p:cNvSpPr/>
            <p:nvPr/>
          </p:nvSpPr>
          <p:spPr>
            <a:xfrm>
              <a:off x="2164698" y="971810"/>
              <a:ext cx="144000" cy="144000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Obdélník 14">
              <a:extLst>
                <a:ext uri="{FF2B5EF4-FFF2-40B4-BE49-F238E27FC236}">
                  <a16:creationId xmlns:a16="http://schemas.microsoft.com/office/drawing/2014/main" id="{EC0679E9-530F-E286-0E53-6496765C8A0D}"/>
                </a:ext>
              </a:extLst>
            </p:cNvPr>
            <p:cNvSpPr/>
            <p:nvPr/>
          </p:nvSpPr>
          <p:spPr>
            <a:xfrm>
              <a:off x="1779021" y="971810"/>
              <a:ext cx="144000" cy="144000"/>
            </a:xfrm>
            <a:prstGeom prst="rect">
              <a:avLst/>
            </a:prstGeom>
            <a:solidFill>
              <a:srgbClr val="00B0F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Obdélník 15">
              <a:extLst>
                <a:ext uri="{FF2B5EF4-FFF2-40B4-BE49-F238E27FC236}">
                  <a16:creationId xmlns:a16="http://schemas.microsoft.com/office/drawing/2014/main" id="{53C20F1F-374B-580C-691C-C0805C7D4531}"/>
                </a:ext>
              </a:extLst>
            </p:cNvPr>
            <p:cNvSpPr/>
            <p:nvPr/>
          </p:nvSpPr>
          <p:spPr>
            <a:xfrm>
              <a:off x="3275872" y="971810"/>
              <a:ext cx="144000" cy="144000"/>
            </a:xfrm>
            <a:prstGeom prst="rect">
              <a:avLst/>
            </a:prstGeom>
            <a:solidFill>
              <a:srgbClr val="7F7F7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4BCCEE46-EE3B-C84D-7C13-2645E862DF00}"/>
                </a:ext>
              </a:extLst>
            </p:cNvPr>
            <p:cNvSpPr txBox="1"/>
            <p:nvPr/>
          </p:nvSpPr>
          <p:spPr>
            <a:xfrm>
              <a:off x="3480440" y="944455"/>
              <a:ext cx="1414744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neznámo</a:t>
              </a:r>
            </a:p>
          </p:txBody>
        </p:sp>
      </p:grp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2CAAAE7D-9834-4A7F-1EF4-F55F33358681}"/>
              </a:ext>
            </a:extLst>
          </p:cNvPr>
          <p:cNvSpPr txBox="1"/>
          <p:nvPr/>
        </p:nvSpPr>
        <p:spPr>
          <a:xfrm>
            <a:off x="8591639" y="4308423"/>
            <a:ext cx="3069318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Jihočeský</a:t>
            </a: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kraj</a:t>
            </a:r>
          </a:p>
        </p:txBody>
      </p:sp>
    </p:spTree>
    <p:extLst>
      <p:ext uri="{BB962C8B-B14F-4D97-AF65-F5344CB8AC3E}">
        <p14:creationId xmlns:p14="http://schemas.microsoft.com/office/powerpoint/2010/main" val="18074456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Zástupný obsah 15">
            <a:extLst>
              <a:ext uri="{FF2B5EF4-FFF2-40B4-BE49-F238E27FC236}">
                <a16:creationId xmlns:a16="http://schemas.microsoft.com/office/drawing/2014/main" id="{2ACC9901-C076-6976-D0A7-2E8E217E816E}"/>
              </a:ext>
            </a:extLst>
          </p:cNvPr>
          <p:cNvGraphicFramePr>
            <a:graphicFrameLocks/>
          </p:cNvGraphicFramePr>
          <p:nvPr/>
        </p:nvGraphicFramePr>
        <p:xfrm>
          <a:off x="-13940" y="2671518"/>
          <a:ext cx="10599254" cy="2893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Obdélník 26">
            <a:extLst>
              <a:ext uri="{FF2B5EF4-FFF2-40B4-BE49-F238E27FC236}">
                <a16:creationId xmlns:a16="http://schemas.microsoft.com/office/drawing/2014/main" id="{60D0EF43-B3CB-25DA-08D3-D4625B361BB6}"/>
              </a:ext>
            </a:extLst>
          </p:cNvPr>
          <p:cNvSpPr/>
          <p:nvPr/>
        </p:nvSpPr>
        <p:spPr>
          <a:xfrm>
            <a:off x="4405156" y="1944190"/>
            <a:ext cx="4852366" cy="142499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C889B692-A36D-2C37-331C-981A16A7B468}"/>
              </a:ext>
            </a:extLst>
          </p:cNvPr>
          <p:cNvSpPr txBox="1"/>
          <p:nvPr/>
        </p:nvSpPr>
        <p:spPr>
          <a:xfrm>
            <a:off x="4465061" y="1922638"/>
            <a:ext cx="515761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Produkce </a:t>
            </a:r>
            <a:r>
              <a:rPr kumimoji="0" lang="cs-CZ" sz="11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PALP Jihočeského</a:t>
            </a:r>
            <a:r>
              <a:rPr lang="cs-CZ" sz="1100" b="1">
                <a:latin typeface="Calibri" panose="020F0502020204030204"/>
              </a:rPr>
              <a:t> 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 tvoří 5 % produkce celé ČR:</a:t>
            </a:r>
          </a:p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8. 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Nemocnice České Budějovice, a.s. </a:t>
            </a:r>
            <a:r>
              <a:rPr lang="pl-PL" sz="1100" dirty="0">
                <a:latin typeface="Calibri" panose="020F0502020204030204"/>
              </a:rPr>
              <a:t>		237</a:t>
            </a: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výkonů/rok</a:t>
            </a:r>
          </a:p>
          <a:p>
            <a:pPr marL="108000" lvl="1">
              <a:defRPr/>
            </a:pPr>
            <a:r>
              <a:rPr lang="pl-PL" sz="1100" dirty="0">
                <a:latin typeface="Calibri" panose="020F0502020204030204"/>
              </a:rPr>
              <a:t>43. Nemocnice Písek, a.s.			51 </a:t>
            </a: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výkonů/rok</a:t>
            </a:r>
          </a:p>
          <a:p>
            <a:pPr marL="108000" lvl="1"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52. Nemocnice Prachatice, a.s.		33 výkonů/rok</a:t>
            </a:r>
          </a:p>
          <a:p>
            <a:pPr marL="108000" lvl="1"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53. Nemocnice Český Krumlov, a.s.		28 výkonů/rok</a:t>
            </a:r>
          </a:p>
          <a:p>
            <a:pPr marL="108000" lvl="1"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58. Nemocnice Jindřichův Hradec, a.s.		16 výkonů/rok</a:t>
            </a:r>
          </a:p>
          <a:p>
            <a:pPr marL="108000" lvl="1"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66. Nemocnice Tábor, a.s.			8 výkonů/rok</a:t>
            </a:r>
          </a:p>
          <a:p>
            <a:pPr marL="108000" lvl="1"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69. Nemocnice Strakonice, a.s.		6 výkonů/rok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9B3B291C-11E8-497B-B272-A9C42B5C3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796562" cy="538364"/>
          </a:xfrm>
        </p:spPr>
        <p:txBody>
          <a:bodyPr>
            <a:normAutofit fontScale="90000"/>
          </a:bodyPr>
          <a:lstStyle/>
          <a:p>
            <a:r>
              <a:rPr lang="cs-CZ" sz="2400" dirty="0" err="1"/>
              <a:t>Mammární</a:t>
            </a:r>
            <a:r>
              <a:rPr lang="cs-CZ" sz="2400" dirty="0"/>
              <a:t> chirurgie – průměrný roční počet HP s resekčním výkonem* na prsu pro ZN prsu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9C7F993E-FCC9-4099-8F7A-5F1764D1710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754546" y="1390624"/>
            <a:ext cx="10515600" cy="855662"/>
          </a:xfrm>
        </p:spPr>
        <p:txBody>
          <a:bodyPr>
            <a:noAutofit/>
          </a:bodyPr>
          <a:lstStyle/>
          <a:p>
            <a:pPr marL="265113" lvl="1" indent="-265113">
              <a:lnSpc>
                <a:spcPct val="100000"/>
              </a:lnSpc>
              <a:spcBef>
                <a:spcPts val="0"/>
              </a:spcBef>
              <a:buSzPct val="100000"/>
            </a:pPr>
            <a:r>
              <a:rPr lang="cs-CZ" sz="1400" dirty="0"/>
              <a:t>Během let 2018-2022 je zaznamenáno celkem 99 PALP, ve kterých byla realizována alespoň 1 hospitalizace s resekčním výkonem na prsu pro ZN prsu. U 77 % poskytovatelů (N</a:t>
            </a:r>
            <a:r>
              <a:rPr lang="cs-CZ" sz="1400" baseline="-25000" dirty="0"/>
              <a:t>PALP</a:t>
            </a:r>
            <a:r>
              <a:rPr lang="cs-CZ" sz="1400" dirty="0"/>
              <a:t> = 76) je v průměru ročně méně než 100 hospitalizací, u 57 % (N</a:t>
            </a:r>
            <a:r>
              <a:rPr lang="cs-CZ" sz="1400" baseline="-25000" dirty="0"/>
              <a:t>PALP</a:t>
            </a:r>
            <a:r>
              <a:rPr lang="cs-CZ" sz="1400" dirty="0"/>
              <a:t> = 56) pak méně než 50 hospitalizací.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A008C308-354F-49A3-A147-A26AE51921C9}"/>
              </a:ext>
            </a:extLst>
          </p:cNvPr>
          <p:cNvSpPr txBox="1"/>
          <p:nvPr/>
        </p:nvSpPr>
        <p:spPr>
          <a:xfrm>
            <a:off x="3609681" y="5481764"/>
            <a:ext cx="3743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Jednotliví PALP seřazení dle počtu HP </a:t>
            </a:r>
          </a:p>
        </p:txBody>
      </p:sp>
      <p:sp>
        <p:nvSpPr>
          <p:cNvPr id="21" name="Zástupný obsah 2">
            <a:extLst>
              <a:ext uri="{FF2B5EF4-FFF2-40B4-BE49-F238E27FC236}">
                <a16:creationId xmlns:a16="http://schemas.microsoft.com/office/drawing/2014/main" id="{F7BCC83D-41E4-48E6-9BAD-3A9B39C71102}"/>
              </a:ext>
            </a:extLst>
          </p:cNvPr>
          <p:cNvSpPr txBox="1">
            <a:spLocks/>
          </p:cNvSpPr>
          <p:nvPr/>
        </p:nvSpPr>
        <p:spPr>
          <a:xfrm>
            <a:off x="754546" y="804502"/>
            <a:ext cx="10515600" cy="5760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1" indent="0">
              <a:lnSpc>
                <a:spcPct val="100000"/>
              </a:lnSpc>
              <a:spcBef>
                <a:spcPts val="0"/>
              </a:spcBef>
              <a:buSzPct val="100000"/>
              <a:buNone/>
            </a:pPr>
            <a:r>
              <a:rPr lang="cs-CZ" sz="1400" b="1" dirty="0">
                <a:solidFill>
                  <a:prstClr val="black"/>
                </a:solidFill>
              </a:rPr>
              <a:t>Hodnocené období</a:t>
            </a:r>
            <a:r>
              <a:rPr lang="cs-CZ" sz="1400" dirty="0">
                <a:solidFill>
                  <a:prstClr val="black"/>
                </a:solidFill>
              </a:rPr>
              <a:t>: roky 2018-2022; </a:t>
            </a:r>
            <a:r>
              <a:rPr lang="cs-CZ" sz="1400" b="1" dirty="0">
                <a:solidFill>
                  <a:prstClr val="black"/>
                </a:solidFill>
              </a:rPr>
              <a:t>Zdroj dat</a:t>
            </a:r>
            <a:r>
              <a:rPr lang="cs-CZ" sz="1400" dirty="0">
                <a:solidFill>
                  <a:prstClr val="black"/>
                </a:solidFill>
              </a:rPr>
              <a:t>: Data NRHZS; </a:t>
            </a:r>
            <a:r>
              <a:rPr lang="cs-CZ" sz="1400" b="1" dirty="0">
                <a:solidFill>
                  <a:prstClr val="black"/>
                </a:solidFill>
              </a:rPr>
              <a:t>Hodnocený soubor</a:t>
            </a:r>
            <a:r>
              <a:rPr lang="cs-CZ" sz="1400" dirty="0">
                <a:solidFill>
                  <a:prstClr val="black"/>
                </a:solidFill>
              </a:rPr>
              <a:t>: všechny hospitalizace z DRG bází 09-I06, 09-I07 nebo 09-I09*, u kterých byl na pozici hlavní dg. identifikován </a:t>
            </a:r>
            <a:r>
              <a:rPr lang="cs-CZ" sz="1400" u="sng" dirty="0">
                <a:solidFill>
                  <a:prstClr val="black"/>
                </a:solidFill>
              </a:rPr>
              <a:t>MKN-10 kód pro zhoubný novotvar</a:t>
            </a:r>
            <a:r>
              <a:rPr lang="cs-CZ" sz="1400" dirty="0">
                <a:solidFill>
                  <a:prstClr val="black"/>
                </a:solidFill>
              </a:rPr>
              <a:t> (ZN)</a:t>
            </a:r>
          </a:p>
        </p:txBody>
      </p:sp>
      <p:sp>
        <p:nvSpPr>
          <p:cNvPr id="7" name="Pravá složená závorka 6">
            <a:extLst>
              <a:ext uri="{FF2B5EF4-FFF2-40B4-BE49-F238E27FC236}">
                <a16:creationId xmlns:a16="http://schemas.microsoft.com/office/drawing/2014/main" id="{A71D778E-6A4E-4469-BE61-D279E42902A4}"/>
              </a:ext>
            </a:extLst>
          </p:cNvPr>
          <p:cNvSpPr/>
          <p:nvPr/>
        </p:nvSpPr>
        <p:spPr>
          <a:xfrm flipH="1">
            <a:off x="10730548" y="2937479"/>
            <a:ext cx="169041" cy="2215366"/>
          </a:xfrm>
          <a:prstGeom prst="rightBrace">
            <a:avLst>
              <a:gd name="adj1" fmla="val 8333"/>
              <a:gd name="adj2" fmla="val 26381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67952A5B-BDFA-478F-81E0-4E0A9EEE8269}"/>
              </a:ext>
            </a:extLst>
          </p:cNvPr>
          <p:cNvSpPr txBox="1"/>
          <p:nvPr/>
        </p:nvSpPr>
        <p:spPr>
          <a:xfrm>
            <a:off x="10397838" y="1910026"/>
            <a:ext cx="1450074" cy="9541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PALP</a:t>
            </a:r>
            <a:br>
              <a:rPr kumimoji="0" lang="en-US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daném rozmezí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celkového počtu 99 PALP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8615FA05-3D51-EEF2-EBAF-7D8178EAFC9C}"/>
              </a:ext>
            </a:extLst>
          </p:cNvPr>
          <p:cNvSpPr txBox="1"/>
          <p:nvPr/>
        </p:nvSpPr>
        <p:spPr>
          <a:xfrm>
            <a:off x="759559" y="5761214"/>
            <a:ext cx="8371756" cy="24622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cs-CZ" sz="1000" dirty="0">
                <a:effectLst/>
              </a:rPr>
              <a:t>* </a:t>
            </a:r>
            <a:r>
              <a:rPr lang="cs-CZ" sz="1000" b="1" dirty="0">
                <a:effectLst/>
              </a:rPr>
              <a:t>09-I06</a:t>
            </a:r>
            <a:r>
              <a:rPr lang="cs-CZ" sz="1000" dirty="0">
                <a:effectLst/>
              </a:rPr>
              <a:t> Resekce prsu včetně odstranění mízních uzlin; </a:t>
            </a:r>
            <a:r>
              <a:rPr lang="cs-CZ" sz="1000" b="1" dirty="0">
                <a:effectLst/>
              </a:rPr>
              <a:t>09-I07</a:t>
            </a:r>
            <a:r>
              <a:rPr lang="cs-CZ" sz="1000" dirty="0">
                <a:effectLst/>
              </a:rPr>
              <a:t> Resekce prsu včetně rekonstrukce implantátem; </a:t>
            </a:r>
            <a:r>
              <a:rPr lang="cs-CZ" sz="1000" b="1" dirty="0">
                <a:effectLst/>
              </a:rPr>
              <a:t>09-I09</a:t>
            </a:r>
            <a:r>
              <a:rPr lang="cs-CZ" sz="1000" dirty="0">
                <a:effectLst/>
              </a:rPr>
              <a:t> Resekce prsu pro nemoci a poruchy prsu</a:t>
            </a:r>
            <a:endParaRPr lang="cs-CZ" sz="1000" dirty="0"/>
          </a:p>
        </p:txBody>
      </p:sp>
      <p:graphicFrame>
        <p:nvGraphicFramePr>
          <p:cNvPr id="22" name="Tabulka 5">
            <a:extLst>
              <a:ext uri="{FF2B5EF4-FFF2-40B4-BE49-F238E27FC236}">
                <a16:creationId xmlns:a16="http://schemas.microsoft.com/office/drawing/2014/main" id="{F5FA1225-2B87-F520-BF48-1BDBD1619497}"/>
              </a:ext>
            </a:extLst>
          </p:cNvPr>
          <p:cNvGraphicFramePr>
            <a:graphicFrameLocks noGrp="1"/>
          </p:cNvGraphicFramePr>
          <p:nvPr/>
        </p:nvGraphicFramePr>
        <p:xfrm>
          <a:off x="10869898" y="2856844"/>
          <a:ext cx="760007" cy="237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60007">
                  <a:extLst>
                    <a:ext uri="{9D8B030D-6E8A-4147-A177-3AD203B41FA5}">
                      <a16:colId xmlns:a16="http://schemas.microsoft.com/office/drawing/2014/main" val="348832873"/>
                    </a:ext>
                  </a:extLst>
                </a:gridCol>
              </a:tblGrid>
              <a:tr h="25480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5347928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5463362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73501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9487540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6433143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9241668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368554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20990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7652912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76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0185498"/>
                  </a:ext>
                </a:extLst>
              </a:tr>
            </a:tbl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315063B5-4EB8-10C3-6E6E-5DD5DD80A264}"/>
              </a:ext>
            </a:extLst>
          </p:cNvPr>
          <p:cNvSpPr/>
          <p:nvPr/>
        </p:nvSpPr>
        <p:spPr>
          <a:xfrm>
            <a:off x="1371518" y="6067545"/>
            <a:ext cx="10610420" cy="360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B820232C-0C9A-8943-2BA0-4B8F58F4A9D9}"/>
              </a:ext>
            </a:extLst>
          </p:cNvPr>
          <p:cNvSpPr/>
          <p:nvPr/>
        </p:nvSpPr>
        <p:spPr>
          <a:xfrm>
            <a:off x="2598967" y="6142770"/>
            <a:ext cx="209550" cy="209550"/>
          </a:xfrm>
          <a:prstGeom prst="rect">
            <a:avLst/>
          </a:prstGeom>
          <a:solidFill>
            <a:srgbClr val="F4B18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4AFD5EDF-0024-8FA2-7A08-219102B30A4D}"/>
              </a:ext>
            </a:extLst>
          </p:cNvPr>
          <p:cNvSpPr/>
          <p:nvPr/>
        </p:nvSpPr>
        <p:spPr>
          <a:xfrm>
            <a:off x="4749166" y="6142770"/>
            <a:ext cx="209550" cy="209550"/>
          </a:xfrm>
          <a:prstGeom prst="rect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8EB0F793-3642-79ED-941A-653470440B9D}"/>
              </a:ext>
            </a:extLst>
          </p:cNvPr>
          <p:cNvSpPr txBox="1"/>
          <p:nvPr/>
        </p:nvSpPr>
        <p:spPr>
          <a:xfrm>
            <a:off x="2802173" y="6109046"/>
            <a:ext cx="27181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Fakultní nemocnice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9A7732D-5707-FAF3-44A6-7659D6611412}"/>
              </a:ext>
            </a:extLst>
          </p:cNvPr>
          <p:cNvSpPr txBox="1"/>
          <p:nvPr/>
        </p:nvSpPr>
        <p:spPr>
          <a:xfrm>
            <a:off x="4952373" y="6109046"/>
            <a:ext cx="24169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Specializované resortní ústavy</a:t>
            </a:r>
          </a:p>
        </p:txBody>
      </p:sp>
      <p:sp>
        <p:nvSpPr>
          <p:cNvPr id="34" name="Obdélník 33">
            <a:extLst>
              <a:ext uri="{FF2B5EF4-FFF2-40B4-BE49-F238E27FC236}">
                <a16:creationId xmlns:a16="http://schemas.microsoft.com/office/drawing/2014/main" id="{B9A8CFAC-0E72-B36A-D61E-EAA4BF5ACD43}"/>
              </a:ext>
            </a:extLst>
          </p:cNvPr>
          <p:cNvSpPr/>
          <p:nvPr/>
        </p:nvSpPr>
        <p:spPr>
          <a:xfrm>
            <a:off x="9885805" y="6142770"/>
            <a:ext cx="209550" cy="20955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TextovéPole 34">
            <a:extLst>
              <a:ext uri="{FF2B5EF4-FFF2-40B4-BE49-F238E27FC236}">
                <a16:creationId xmlns:a16="http://schemas.microsoft.com/office/drawing/2014/main" id="{5A93581E-C61F-6297-DD1D-20A35C527D34}"/>
              </a:ext>
            </a:extLst>
          </p:cNvPr>
          <p:cNvSpPr txBox="1"/>
          <p:nvPr/>
        </p:nvSpPr>
        <p:spPr>
          <a:xfrm>
            <a:off x="10060436" y="6109046"/>
            <a:ext cx="17521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Ostatní PALP</a:t>
            </a:r>
            <a:endParaRPr kumimoji="0" lang="cs-CZ" sz="12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Obdélník 35">
            <a:extLst>
              <a:ext uri="{FF2B5EF4-FFF2-40B4-BE49-F238E27FC236}">
                <a16:creationId xmlns:a16="http://schemas.microsoft.com/office/drawing/2014/main" id="{336BB422-5B15-9A87-B6F3-910FC75C5601}"/>
              </a:ext>
            </a:extLst>
          </p:cNvPr>
          <p:cNvSpPr/>
          <p:nvPr/>
        </p:nvSpPr>
        <p:spPr>
          <a:xfrm>
            <a:off x="7538743" y="6142770"/>
            <a:ext cx="209550" cy="2095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EF7388D2-BA51-2D26-786D-FC53C1252A86}"/>
              </a:ext>
            </a:extLst>
          </p:cNvPr>
          <p:cNvSpPr txBox="1"/>
          <p:nvPr/>
        </p:nvSpPr>
        <p:spPr>
          <a:xfrm>
            <a:off x="7741949" y="6109046"/>
            <a:ext cx="19744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Velké krajské nemocnice</a:t>
            </a:r>
            <a:endParaRPr kumimoji="0" lang="cs-CZ" sz="12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ovéPole 37">
            <a:extLst>
              <a:ext uri="{FF2B5EF4-FFF2-40B4-BE49-F238E27FC236}">
                <a16:creationId xmlns:a16="http://schemas.microsoft.com/office/drawing/2014/main" id="{4B3FFF36-ACA5-D907-0CAD-6C352C462D1B}"/>
              </a:ext>
            </a:extLst>
          </p:cNvPr>
          <p:cNvSpPr txBox="1"/>
          <p:nvPr/>
        </p:nvSpPr>
        <p:spPr>
          <a:xfrm>
            <a:off x="1430402" y="6109046"/>
            <a:ext cx="29747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 PALP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cxnSp>
        <p:nvCxnSpPr>
          <p:cNvPr id="43" name="Přímá spojnice se šipkou 42">
            <a:extLst>
              <a:ext uri="{FF2B5EF4-FFF2-40B4-BE49-F238E27FC236}">
                <a16:creationId xmlns:a16="http://schemas.microsoft.com/office/drawing/2014/main" id="{738D600A-126C-85CC-DC55-4068C361AAD4}"/>
              </a:ext>
            </a:extLst>
          </p:cNvPr>
          <p:cNvCxnSpPr>
            <a:cxnSpLocks/>
          </p:cNvCxnSpPr>
          <p:nvPr/>
        </p:nvCxnSpPr>
        <p:spPr>
          <a:xfrm>
            <a:off x="1632853" y="4048345"/>
            <a:ext cx="0" cy="61192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CEE9240-6532-4A8A-F90B-74DB3CF5D277}"/>
              </a:ext>
            </a:extLst>
          </p:cNvPr>
          <p:cNvSpPr txBox="1"/>
          <p:nvPr/>
        </p:nvSpPr>
        <p:spPr>
          <a:xfrm>
            <a:off x="1363935" y="3742014"/>
            <a:ext cx="2788917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Nemocnice České Budějovice, a.s.</a:t>
            </a:r>
          </a:p>
        </p:txBody>
      </p:sp>
      <p:cxnSp>
        <p:nvCxnSpPr>
          <p:cNvPr id="46" name="Přímá spojnice se šipkou 45">
            <a:extLst>
              <a:ext uri="{FF2B5EF4-FFF2-40B4-BE49-F238E27FC236}">
                <a16:creationId xmlns:a16="http://schemas.microsoft.com/office/drawing/2014/main" id="{5B533959-DC34-35E9-96E0-B7AE22AB9C0B}"/>
              </a:ext>
            </a:extLst>
          </p:cNvPr>
          <p:cNvCxnSpPr>
            <a:cxnSpLocks/>
          </p:cNvCxnSpPr>
          <p:nvPr/>
        </p:nvCxnSpPr>
        <p:spPr>
          <a:xfrm>
            <a:off x="5989026" y="4660274"/>
            <a:ext cx="0" cy="42361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Přímá spojnice se šipkou 63">
            <a:extLst>
              <a:ext uri="{FF2B5EF4-FFF2-40B4-BE49-F238E27FC236}">
                <a16:creationId xmlns:a16="http://schemas.microsoft.com/office/drawing/2014/main" id="{7BC20C85-6A26-63E0-300E-3BD88D54C4BC}"/>
              </a:ext>
            </a:extLst>
          </p:cNvPr>
          <p:cNvCxnSpPr>
            <a:cxnSpLocks/>
          </p:cNvCxnSpPr>
          <p:nvPr/>
        </p:nvCxnSpPr>
        <p:spPr>
          <a:xfrm>
            <a:off x="5014017" y="4206025"/>
            <a:ext cx="0" cy="87362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>
            <a:extLst>
              <a:ext uri="{FF2B5EF4-FFF2-40B4-BE49-F238E27FC236}">
                <a16:creationId xmlns:a16="http://schemas.microsoft.com/office/drawing/2014/main" id="{D8D01026-3757-14E4-E449-D7475AE8419C}"/>
              </a:ext>
            </a:extLst>
          </p:cNvPr>
          <p:cNvSpPr txBox="1"/>
          <p:nvPr/>
        </p:nvSpPr>
        <p:spPr>
          <a:xfrm>
            <a:off x="4784759" y="4004497"/>
            <a:ext cx="148330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Písek,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  <p:cxnSp>
        <p:nvCxnSpPr>
          <p:cNvPr id="8" name="Přímá spojnice se šipkou 7">
            <a:extLst>
              <a:ext uri="{FF2B5EF4-FFF2-40B4-BE49-F238E27FC236}">
                <a16:creationId xmlns:a16="http://schemas.microsoft.com/office/drawing/2014/main" id="{15760F50-C3B0-5A28-227D-17A006442459}"/>
              </a:ext>
            </a:extLst>
          </p:cNvPr>
          <p:cNvCxnSpPr>
            <a:cxnSpLocks/>
          </p:cNvCxnSpPr>
          <p:nvPr/>
        </p:nvCxnSpPr>
        <p:spPr>
          <a:xfrm>
            <a:off x="5876355" y="4507036"/>
            <a:ext cx="0" cy="57685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Přímá spojnice se šipkou 10">
            <a:extLst>
              <a:ext uri="{FF2B5EF4-FFF2-40B4-BE49-F238E27FC236}">
                <a16:creationId xmlns:a16="http://schemas.microsoft.com/office/drawing/2014/main" id="{B501C889-DD10-F595-5839-33BB107FAB25}"/>
              </a:ext>
            </a:extLst>
          </p:cNvPr>
          <p:cNvCxnSpPr>
            <a:cxnSpLocks/>
          </p:cNvCxnSpPr>
          <p:nvPr/>
        </p:nvCxnSpPr>
        <p:spPr>
          <a:xfrm>
            <a:off x="6480473" y="4795464"/>
            <a:ext cx="0" cy="35738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Přímá spojnice se šipkou 15">
            <a:extLst>
              <a:ext uri="{FF2B5EF4-FFF2-40B4-BE49-F238E27FC236}">
                <a16:creationId xmlns:a16="http://schemas.microsoft.com/office/drawing/2014/main" id="{98EFDF71-42B3-026A-27DE-32D9419AE0C5}"/>
              </a:ext>
            </a:extLst>
          </p:cNvPr>
          <p:cNvCxnSpPr>
            <a:cxnSpLocks/>
          </p:cNvCxnSpPr>
          <p:nvPr/>
        </p:nvCxnSpPr>
        <p:spPr>
          <a:xfrm>
            <a:off x="7228774" y="4931481"/>
            <a:ext cx="0" cy="3013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Přímá spojnice se šipkou 24">
            <a:extLst>
              <a:ext uri="{FF2B5EF4-FFF2-40B4-BE49-F238E27FC236}">
                <a16:creationId xmlns:a16="http://schemas.microsoft.com/office/drawing/2014/main" id="{930DDD6E-3038-CCE8-9025-ACB47241F99B}"/>
              </a:ext>
            </a:extLst>
          </p:cNvPr>
          <p:cNvCxnSpPr>
            <a:cxnSpLocks/>
          </p:cNvCxnSpPr>
          <p:nvPr/>
        </p:nvCxnSpPr>
        <p:spPr>
          <a:xfrm>
            <a:off x="7538742" y="4989441"/>
            <a:ext cx="0" cy="24340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44A803AB-4140-4837-4E5F-AC8C38D75FE7}"/>
              </a:ext>
            </a:extLst>
          </p:cNvPr>
          <p:cNvSpPr txBox="1"/>
          <p:nvPr/>
        </p:nvSpPr>
        <p:spPr>
          <a:xfrm>
            <a:off x="5585811" y="4270192"/>
            <a:ext cx="19529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Prachatice,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01C54B84-21DF-E5DC-DCD8-3CF1A908F3C2}"/>
              </a:ext>
            </a:extLst>
          </p:cNvPr>
          <p:cNvSpPr txBox="1"/>
          <p:nvPr/>
        </p:nvSpPr>
        <p:spPr>
          <a:xfrm>
            <a:off x="5725161" y="4467945"/>
            <a:ext cx="19529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Český Krumlov,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320AB344-B8B6-7BF3-A514-92A789C45D3D}"/>
              </a:ext>
            </a:extLst>
          </p:cNvPr>
          <p:cNvSpPr txBox="1"/>
          <p:nvPr/>
        </p:nvSpPr>
        <p:spPr>
          <a:xfrm>
            <a:off x="6190664" y="4616496"/>
            <a:ext cx="25423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Jindřichův Hradec,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D791840B-16FC-40F4-A91E-3F028A89951D}"/>
              </a:ext>
            </a:extLst>
          </p:cNvPr>
          <p:cNvSpPr txBox="1"/>
          <p:nvPr/>
        </p:nvSpPr>
        <p:spPr>
          <a:xfrm>
            <a:off x="6983368" y="4748260"/>
            <a:ext cx="25423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Tábor,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CA245173-A4C6-0029-EEE0-F737063B9D9C}"/>
              </a:ext>
            </a:extLst>
          </p:cNvPr>
          <p:cNvSpPr txBox="1"/>
          <p:nvPr/>
        </p:nvSpPr>
        <p:spPr>
          <a:xfrm>
            <a:off x="7419723" y="4900579"/>
            <a:ext cx="25423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sz="1000" dirty="0">
                <a:latin typeface="Calibri" panose="020F0502020204030204"/>
              </a:rPr>
              <a:t>Nemocnice Strakonice, a.s</a:t>
            </a: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endParaRPr lang="cs-CZ" sz="1000" dirty="0"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7070814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Screening karcinomu prsu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6088860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Pokrytí cílové populace screeningem ve standardním intervalu v roce 2023 dle kraje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99E42423-8753-24D7-42E3-D7C621EADFE1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728000" cy="1034504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Pokrytí žen ve věku 45–69 let vyšetřených screeningovou mamografií v roce 2023: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2C2F7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58,8 %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Pokrytí cílové populace žen screeningem v Jihočeském kraji (63,1 %) je třetí nejvyšší v rámci ČR. 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Indikátor hodnotí podíl žen, které během posledních 2 let (2022–2023) absolvovaly alespoň jednu screeningovou mamografii z celkového počtu žen, dle kraje bydliště. Ženy, které zemřely do roku 2023 (včetně), nejsou v podílu uvažovány. </a:t>
            </a:r>
            <a:endParaRPr kumimoji="0" lang="cs-CZ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Rectangle 186">
            <a:extLst>
              <a:ext uri="{FF2B5EF4-FFF2-40B4-BE49-F238E27FC236}">
                <a16:creationId xmlns:a16="http://schemas.microsoft.com/office/drawing/2014/main" id="{7DE3DD29-9187-64C0-2B7C-05BD73F0F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Screeningová mamografie v dispenzární péči (89178)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Screeningová mamografie (89223)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(2022–2023, ženy, 45–69 let, N = 1 085 803 vyšetření)</a:t>
            </a:r>
          </a:p>
        </p:txBody>
      </p:sp>
      <p:graphicFrame>
        <p:nvGraphicFramePr>
          <p:cNvPr id="7" name="Object 4">
            <a:extLst>
              <a:ext uri="{FF2B5EF4-FFF2-40B4-BE49-F238E27FC236}">
                <a16:creationId xmlns:a16="http://schemas.microsoft.com/office/drawing/2014/main" id="{B6C2CBF5-5A84-CD33-F1DB-6F45096D28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730250" y="1914526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7718275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ázek 3">
            <a:extLst>
              <a:ext uri="{FF2B5EF4-FFF2-40B4-BE49-F238E27FC236}">
                <a16:creationId xmlns:a16="http://schemas.microsoft.com/office/drawing/2014/main" id="{8FD7A274-A0CC-F25D-A12E-D9C23F2522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6052" b="6052"/>
          <a:stretch/>
        </p:blipFill>
        <p:spPr>
          <a:xfrm>
            <a:off x="1092986" y="1031845"/>
            <a:ext cx="7531172" cy="4413048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Pokrytí cílové populace screeningem ve standardním intervalu v roce 2023 dle okresu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776A2D49-2D0C-C391-B45E-29FA7E044D19}"/>
              </a:ext>
            </a:extLst>
          </p:cNvPr>
          <p:cNvSpPr txBox="1">
            <a:spLocks/>
          </p:cNvSpPr>
          <p:nvPr/>
        </p:nvSpPr>
        <p:spPr>
          <a:xfrm>
            <a:off x="643676" y="5321310"/>
            <a:ext cx="10728000" cy="149445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Pokrytí žen ve věku 45–69 let vyšetřených screeningovou mamografií v ČR v roce 2023: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2C2F7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58,8 %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okresech České Budějovice, Český Krumlov, Jindřichův Hradec, Písek a Tábor pozorujeme vyšší pokrytí cílové populace žen screeningem v porovnání s celorepublikovým pokrytím. Naopak v okrese Strakonice sledujeme pokrytí nižší. V okrese Prachatice dosahuje pokrytí srovnatelných hodnot s pokrytím pro celou ČR. Nejvyšší pokrytí z okresů Jihočeského kraje je pozorováno v okrese Tábor (65,7 %), naopak nejnižší v okrese Strakonice (57,5 %).</a:t>
            </a:r>
          </a:p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Indikátor hodnotí podíl žen, které během posledních 2 let (2022–2023) absolvovaly alespoň jednu screeningovou mamografii z celkového počtu žen, dle okresu bydliště. Ženy, které zemřely do roku 2023 (včetně), nejsou v podílu uvažovány. </a:t>
            </a:r>
            <a:endParaRPr kumimoji="0" lang="cs-CZ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EB20B970-8836-367F-4265-5B3C545D51AE}"/>
              </a:ext>
            </a:extLst>
          </p:cNvPr>
          <p:cNvGrpSpPr/>
          <p:nvPr/>
        </p:nvGrpSpPr>
        <p:grpSpPr>
          <a:xfrm>
            <a:off x="373995" y="3697796"/>
            <a:ext cx="1421819" cy="1483492"/>
            <a:chOff x="7816069" y="2011747"/>
            <a:chExt cx="1421819" cy="1483492"/>
          </a:xfrm>
        </p:grpSpPr>
        <p:sp>
          <p:nvSpPr>
            <p:cNvPr id="8" name="Text Box 3">
              <a:extLst>
                <a:ext uri="{FF2B5EF4-FFF2-40B4-BE49-F238E27FC236}">
                  <a16:creationId xmlns:a16="http://schemas.microsoft.com/office/drawing/2014/main" id="{3EE4A81F-34AD-3430-5D32-0D73AB1B0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" name="Text Box 3">
              <a:extLst>
                <a:ext uri="{FF2B5EF4-FFF2-40B4-BE49-F238E27FC236}">
                  <a16:creationId xmlns:a16="http://schemas.microsoft.com/office/drawing/2014/main" id="{653F8F58-EBA6-A588-F5B2-11EC656E1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Pokrytí </a:t>
              </a:r>
              <a:br>
                <a: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 procentech</a:t>
              </a:r>
            </a:p>
          </p:txBody>
        </p:sp>
        <p:sp>
          <p:nvSpPr>
            <p:cNvPr id="10" name="Rectangle 177">
              <a:extLst>
                <a:ext uri="{FF2B5EF4-FFF2-40B4-BE49-F238E27FC236}">
                  <a16:creationId xmlns:a16="http://schemas.microsoft.com/office/drawing/2014/main" id="{FABA149F-0A59-7D8C-DBA8-11D55766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1" name="Rectangle 177">
              <a:extLst>
                <a:ext uri="{FF2B5EF4-FFF2-40B4-BE49-F238E27FC236}">
                  <a16:creationId xmlns:a16="http://schemas.microsoft.com/office/drawing/2014/main" id="{CD88C9E0-976C-3DEA-9A02-B9DD6AB81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Rectangle 177">
              <a:extLst>
                <a:ext uri="{FF2B5EF4-FFF2-40B4-BE49-F238E27FC236}">
                  <a16:creationId xmlns:a16="http://schemas.microsoft.com/office/drawing/2014/main" id="{CB14F6F6-8861-F9C3-04EB-180D551D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3" name="Rectangle 177">
              <a:extLst>
                <a:ext uri="{FF2B5EF4-FFF2-40B4-BE49-F238E27FC236}">
                  <a16:creationId xmlns:a16="http://schemas.microsoft.com/office/drawing/2014/main" id="{DF993467-50BD-937D-6398-B7D17DE89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4" name="Text Box 3">
              <a:extLst>
                <a:ext uri="{FF2B5EF4-FFF2-40B4-BE49-F238E27FC236}">
                  <a16:creationId xmlns:a16="http://schemas.microsoft.com/office/drawing/2014/main" id="{8633B347-96CB-4CE9-A0FC-95F9D540FA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≤ 55,0 %</a:t>
              </a:r>
            </a:p>
          </p:txBody>
        </p:sp>
        <p:sp>
          <p:nvSpPr>
            <p:cNvPr id="15" name="Text Box 3">
              <a:extLst>
                <a:ext uri="{FF2B5EF4-FFF2-40B4-BE49-F238E27FC236}">
                  <a16:creationId xmlns:a16="http://schemas.microsoft.com/office/drawing/2014/main" id="{A92A3726-D685-C572-7EA9-31A8D96D24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55,0–60,0 %</a:t>
              </a:r>
            </a:p>
          </p:txBody>
        </p:sp>
        <p:sp>
          <p:nvSpPr>
            <p:cNvPr id="16" name="Text Box 3">
              <a:extLst>
                <a:ext uri="{FF2B5EF4-FFF2-40B4-BE49-F238E27FC236}">
                  <a16:creationId xmlns:a16="http://schemas.microsoft.com/office/drawing/2014/main" id="{79E0E98C-FB70-D075-A8A7-60658E0DE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60,0–65,0 %</a:t>
              </a:r>
            </a:p>
          </p:txBody>
        </p:sp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146B5AC4-C243-4F7B-866B-203A13F41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&gt; 65,0 %</a:t>
              </a:r>
            </a:p>
          </p:txBody>
        </p:sp>
      </p:grpSp>
      <p:sp>
        <p:nvSpPr>
          <p:cNvPr id="18" name="Rectangle 186">
            <a:extLst>
              <a:ext uri="{FF2B5EF4-FFF2-40B4-BE49-F238E27FC236}">
                <a16:creationId xmlns:a16="http://schemas.microsoft.com/office/drawing/2014/main" id="{609191D6-E8DA-62D3-40A1-9F13AA3C0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Screeningová mamografie v dispenzární péči (89178)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Screeningová mamografie (89223)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(2022–2023, ženy, 45–69 let, N = 1 085 803 vyšetření)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EF8257E8-116A-7D91-5D43-E954086367D9}"/>
              </a:ext>
            </a:extLst>
          </p:cNvPr>
          <p:cNvSpPr txBox="1"/>
          <p:nvPr/>
        </p:nvSpPr>
        <p:spPr>
          <a:xfrm>
            <a:off x="8870833" y="2778422"/>
            <a:ext cx="3069340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4000"/>
              </a:lnSpc>
              <a:buFontTx/>
              <a:buChar char="-"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Tábor: 65,7 %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České Budějovice: 65,1 %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Jindřichův Hradec: 63,7 %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Písek: 63,2 %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Český Krumlov: 61,9 %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Prachatice: 58,8 %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Strakonice: 57,5 %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4A55F65C-7001-67F6-D1A4-E133E03B44F1}"/>
              </a:ext>
            </a:extLst>
          </p:cNvPr>
          <p:cNvSpPr txBox="1"/>
          <p:nvPr/>
        </p:nvSpPr>
        <p:spPr>
          <a:xfrm>
            <a:off x="8870833" y="2193647"/>
            <a:ext cx="3324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Pokrytí v okresech Jihočeského kraje:</a:t>
            </a:r>
          </a:p>
        </p:txBody>
      </p:sp>
    </p:spTree>
    <p:extLst>
      <p:ext uri="{BB962C8B-B14F-4D97-AF65-F5344CB8AC3E}">
        <p14:creationId xmlns:p14="http://schemas.microsoft.com/office/powerpoint/2010/main" val="16294318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00950" y="2047522"/>
            <a:ext cx="3821084" cy="1866899"/>
          </a:xfrm>
        </p:spPr>
        <p:txBody>
          <a:bodyPr anchor="ctr">
            <a:normAutofit/>
          </a:bodyPr>
          <a:lstStyle/>
          <a:p>
            <a:pPr algn="just"/>
            <a:r>
              <a:rPr lang="cs-CZ" sz="1300" dirty="0"/>
              <a:t>V České republice je celkem 73 screeningových mamografických center (včetně satelitních pracovišť). </a:t>
            </a:r>
            <a:r>
              <a:rPr lang="cs-CZ" sz="1300" b="1" dirty="0"/>
              <a:t>V </a:t>
            </a:r>
            <a:r>
              <a:rPr lang="cs-CZ" sz="1400" b="1" dirty="0"/>
              <a:t>Jihočeském</a:t>
            </a:r>
            <a:r>
              <a:rPr lang="cs-CZ" sz="1300" b="1" dirty="0"/>
              <a:t> kraji fungují </a:t>
            </a:r>
            <a:br>
              <a:rPr lang="cs-CZ" sz="1300" b="1" dirty="0"/>
            </a:br>
            <a:r>
              <a:rPr lang="cs-CZ" sz="1300" b="1" dirty="0"/>
              <a:t>2 screeningová centra.</a:t>
            </a:r>
          </a:p>
          <a:p>
            <a:pPr algn="just"/>
            <a:r>
              <a:rPr lang="cs-CZ" sz="1300" b="1" dirty="0"/>
              <a:t>V </a:t>
            </a:r>
            <a:r>
              <a:rPr lang="cs-CZ" sz="1400" b="1" dirty="0"/>
              <a:t>Jihočeském</a:t>
            </a:r>
            <a:r>
              <a:rPr lang="cs-CZ" sz="1300" b="1" dirty="0"/>
              <a:t> kraji připadá </a:t>
            </a:r>
            <a:br>
              <a:rPr lang="cs-CZ" sz="1300" b="1" dirty="0"/>
            </a:br>
            <a:r>
              <a:rPr lang="cs-CZ" sz="1300" b="1" dirty="0"/>
              <a:t>na 1 centrum 85 568 žen ve věku 45 a více let. Jedná se o nejvyšší počet ve srovnání s ostatními kraji ČR.</a:t>
            </a:r>
          </a:p>
        </p:txBody>
      </p:sp>
      <p:graphicFrame>
        <p:nvGraphicFramePr>
          <p:cNvPr id="7" name="Object 4">
            <a:extLst>
              <a:ext uri="{FF2B5EF4-FFF2-40B4-BE49-F238E27FC236}">
                <a16:creationId xmlns:a16="http://schemas.microsoft.com/office/drawing/2014/main" id="{AF1AD656-7BE7-AACE-F907-3BC08D1028B6}"/>
              </a:ext>
            </a:extLst>
          </p:cNvPr>
          <p:cNvGraphicFramePr>
            <a:graphicFrameLocks noGrp="1" noChangeAspect="1"/>
          </p:cNvGraphicFramePr>
          <p:nvPr>
            <p:ph type="chart" sz="quarter" idx="14"/>
            <p:custDataLst>
              <p:tags r:id="rId1"/>
            </p:custDataLst>
          </p:nvPr>
        </p:nvGraphicFramePr>
        <p:xfrm>
          <a:off x="339725" y="1288888"/>
          <a:ext cx="7089775" cy="2721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Rectangle 186">
            <a:extLst>
              <a:ext uri="{FF2B5EF4-FFF2-40B4-BE49-F238E27FC236}">
                <a16:creationId xmlns:a16="http://schemas.microsoft.com/office/drawing/2014/main" id="{3F8FB031-47C1-EC07-AEE7-63B57AA79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Zdroj: www.mamo.cz, ÚZIS ČR a Český statistický úřad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V ČR v roce 2023 celkem 2 802 249 žen v dané cílové populaci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Ženy ve věku od </a:t>
            </a: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45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itchFamily="34" charset="0"/>
              </a:rPr>
              <a:t> let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itchFamily="34" charset="0"/>
            </a:endParaRPr>
          </a:p>
        </p:txBody>
      </p:sp>
      <p:graphicFrame>
        <p:nvGraphicFramePr>
          <p:cNvPr id="4" name="Object 4">
            <a:extLst>
              <a:ext uri="{FF2B5EF4-FFF2-40B4-BE49-F238E27FC236}">
                <a16:creationId xmlns:a16="http://schemas.microsoft.com/office/drawing/2014/main" id="{2FD18800-E501-68D1-6397-52F2BCA2BC97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339724" y="4092459"/>
          <a:ext cx="7089775" cy="2721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3" name="Přímá spojnice 2">
            <a:extLst>
              <a:ext uri="{FF2B5EF4-FFF2-40B4-BE49-F238E27FC236}">
                <a16:creationId xmlns:a16="http://schemas.microsoft.com/office/drawing/2014/main" id="{9C3BA07E-89D6-2788-1DCD-FE7E4E21B5FC}"/>
              </a:ext>
            </a:extLst>
          </p:cNvPr>
          <p:cNvCxnSpPr>
            <a:cxnSpLocks/>
          </p:cNvCxnSpPr>
          <p:nvPr/>
        </p:nvCxnSpPr>
        <p:spPr>
          <a:xfrm>
            <a:off x="1238263" y="5159166"/>
            <a:ext cx="5975743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ovéPole 8">
            <a:extLst>
              <a:ext uri="{FF2B5EF4-FFF2-40B4-BE49-F238E27FC236}">
                <a16:creationId xmlns:a16="http://schemas.microsoft.com/office/drawing/2014/main" id="{22A585CF-F627-C02F-7640-454B5707951A}"/>
              </a:ext>
            </a:extLst>
          </p:cNvPr>
          <p:cNvSpPr txBox="1"/>
          <p:nvPr/>
        </p:nvSpPr>
        <p:spPr>
          <a:xfrm>
            <a:off x="7246625" y="4846161"/>
            <a:ext cx="14057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Průměrný počet žen na jedno centrum v ČR</a:t>
            </a:r>
          </a:p>
        </p:txBody>
      </p:sp>
      <p:sp>
        <p:nvSpPr>
          <p:cNvPr id="11" name="Nadpis 4">
            <a:extLst>
              <a:ext uri="{FF2B5EF4-FFF2-40B4-BE49-F238E27FC236}">
                <a16:creationId xmlns:a16="http://schemas.microsoft.com/office/drawing/2014/main" id="{082B5688-5433-7AA2-E2F6-D7D2C27449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Síť mamografických screeningových center dle kraje centra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99328691-74AA-3AC4-214A-2254F2A5C4B6}"/>
              </a:ext>
            </a:extLst>
          </p:cNvPr>
          <p:cNvSpPr txBox="1"/>
          <p:nvPr/>
        </p:nvSpPr>
        <p:spPr>
          <a:xfrm>
            <a:off x="8571894" y="4073240"/>
            <a:ext cx="33967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Počet center v okresech Jihočeského kraje: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5698A5A4-F29A-1723-381B-712310AD3091}"/>
              </a:ext>
            </a:extLst>
          </p:cNvPr>
          <p:cNvSpPr txBox="1"/>
          <p:nvPr/>
        </p:nvSpPr>
        <p:spPr>
          <a:xfrm>
            <a:off x="8571894" y="4638815"/>
            <a:ext cx="3280382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České Budějovice: 1</a:t>
            </a:r>
          </a:p>
          <a:p>
            <a:pPr marL="285750" indent="-285750">
              <a:lnSpc>
                <a:spcPct val="114000"/>
              </a:lnSpc>
              <a:buFontTx/>
              <a:buChar char="-"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Písek: 1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Český Krumlov: 0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Jindřichův Hradec: 0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Prachatice: 0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Strakonice: 0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Tábor: 0</a:t>
            </a:r>
          </a:p>
        </p:txBody>
      </p:sp>
    </p:spTree>
    <p:extLst>
      <p:ext uri="{BB962C8B-B14F-4D97-AF65-F5344CB8AC3E}">
        <p14:creationId xmlns:p14="http://schemas.microsoft.com/office/powerpoint/2010/main" val="6621133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Obrázek 14" descr="Obsah obrázku text, mapa, atlas, diagram&#10;&#10;Popis byl vytvořen automaticky">
            <a:extLst>
              <a:ext uri="{FF2B5EF4-FFF2-40B4-BE49-F238E27FC236}">
                <a16:creationId xmlns:a16="http://schemas.microsoft.com/office/drawing/2014/main" id="{C4AC58A3-22E8-F705-3E3C-C6496702B9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8561" y="999318"/>
            <a:ext cx="8271166" cy="58506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Dojezdová vzdálenost do mamografických center</a:t>
            </a:r>
          </a:p>
        </p:txBody>
      </p:sp>
      <p:sp>
        <p:nvSpPr>
          <p:cNvPr id="4" name="Rectangle 186">
            <a:extLst>
              <a:ext uri="{FF2B5EF4-FFF2-40B4-BE49-F238E27FC236}">
                <a16:creationId xmlns:a16="http://schemas.microsoft.com/office/drawing/2014/main" id="{CAEB0742-3D4E-F369-7841-3629F6605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5306" y="1182987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www.mamo.cz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Zástupný text 5">
            <a:extLst>
              <a:ext uri="{FF2B5EF4-FFF2-40B4-BE49-F238E27FC236}">
                <a16:creationId xmlns:a16="http://schemas.microsoft.com/office/drawing/2014/main" id="{4045C601-6656-B1CC-4D0D-2074517EEADD}"/>
              </a:ext>
            </a:extLst>
          </p:cNvPr>
          <p:cNvSpPr txBox="1">
            <a:spLocks/>
          </p:cNvSpPr>
          <p:nvPr/>
        </p:nvSpPr>
        <p:spPr>
          <a:xfrm>
            <a:off x="9246996" y="3323868"/>
            <a:ext cx="2850776" cy="1110358"/>
          </a:xfrm>
          <a:prstGeom prst="rect">
            <a:avLst/>
          </a:prstGeom>
          <a:solidFill>
            <a:srgbClr val="DA2B46"/>
          </a:solidFill>
          <a:ln w="19050">
            <a:noFill/>
          </a:ln>
        </p:spPr>
        <p:txBody>
          <a:bodyPr anchor="ctr">
            <a:norm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České republice funguje síť 73 screeningových mamografických center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957989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6E4DDEDB-785B-DBF8-43E1-3460889817DC}"/>
              </a:ext>
            </a:extLst>
          </p:cNvPr>
          <p:cNvSpPr>
            <a:spLocks noGrp="1"/>
          </p:cNvSpPr>
          <p:nvPr>
            <p:ph sz="quarter" idx="10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sz="2200" dirty="0"/>
              <a:t>Epidemiologie nádorů prsu a onkologická léčba</a:t>
            </a:r>
          </a:p>
          <a:p>
            <a:r>
              <a:rPr lang="cs-CZ" sz="2200" dirty="0"/>
              <a:t>Screening karcinomu prsu</a:t>
            </a:r>
          </a:p>
          <a:p>
            <a:r>
              <a:rPr lang="cs-CZ" sz="2200" dirty="0"/>
              <a:t>Epidemiologie nádorů plic a onkologická léčba</a:t>
            </a:r>
          </a:p>
          <a:p>
            <a:r>
              <a:rPr lang="cs-CZ" sz="2200" dirty="0"/>
              <a:t>Screening karcinomu plic</a:t>
            </a:r>
          </a:p>
          <a:p>
            <a:r>
              <a:rPr lang="cs-CZ" sz="2200" dirty="0"/>
              <a:t>Personální zázemí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5822234-FBB1-46A0-16B3-DB65A8DA84D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Obsah prezentace</a:t>
            </a:r>
          </a:p>
        </p:txBody>
      </p:sp>
    </p:spTree>
    <p:extLst>
      <p:ext uri="{BB962C8B-B14F-4D97-AF65-F5344CB8AC3E}">
        <p14:creationId xmlns:p14="http://schemas.microsoft.com/office/powerpoint/2010/main" val="26738708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7CB73143-CF39-3D73-B4A5-823504492197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08052" y="1373151"/>
          <a:ext cx="11718000" cy="5151686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781200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6066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Počet (podíl)</a:t>
                      </a:r>
                      <a:r>
                        <a:rPr lang="en-US" sz="1400" b="1" dirty="0"/>
                        <a:t> </a:t>
                      </a:r>
                      <a:r>
                        <a:rPr lang="cs-CZ" sz="1400" b="1" dirty="0"/>
                        <a:t>vyšetřených žen s daným místem bydliště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2175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84 447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(98,2 %)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33 429 </a:t>
                      </a:r>
                    </a:p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(33,4 %)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776 (1,6 %)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259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1 638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448 (1,5 %)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207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313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64 739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(64,6 %)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225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440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399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336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170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280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47 090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(94,1 %)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126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39 898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(97,7 %)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885 (4,5 %)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18 299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382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55 594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(93,1 %)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210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 (2,6 %)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24 984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389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3 767 (12,6 %)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39 106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1 641 (4,2 %)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35 125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277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613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1 746 (3,5 %)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1 138 (2,9 %)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38 618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415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228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1 081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81 746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226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576 (1,3 %)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49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400 (1,0 %)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1 761 (2,1 %)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48 688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1 126 (2,5 %)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1 997 (2,3 %)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592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38 358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(86,5 %)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>
                          <a:solidFill>
                            <a:schemeClr val="bg1"/>
                          </a:solidFill>
                        </a:rPr>
                        <a:t>MSK</a:t>
                      </a:r>
                      <a:endParaRPr lang="cs-CZ" sz="14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626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4 158 (9,4 %)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82 696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Screeningové mamografie: migrace žen za vyšetřením napříč kraji ČR (2023)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DB5D56F7-3A93-FDF2-C48C-51CF37AE0595}"/>
              </a:ext>
            </a:extLst>
          </p:cNvPr>
          <p:cNvSpPr txBox="1"/>
          <p:nvPr/>
        </p:nvSpPr>
        <p:spPr>
          <a:xfrm flipH="1">
            <a:off x="1129318" y="1084341"/>
            <a:ext cx="1431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</a:t>
            </a:r>
          </a:p>
        </p:txBody>
      </p:sp>
      <p:sp>
        <p:nvSpPr>
          <p:cNvPr id="19" name="Rectangle 186">
            <a:extLst>
              <a:ext uri="{FF2B5EF4-FFF2-40B4-BE49-F238E27FC236}">
                <a16:creationId xmlns:a16="http://schemas.microsoft.com/office/drawing/2014/main" id="{F692249A-B7F7-A53A-F059-55FE73BCA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795" y="933063"/>
            <a:ext cx="8074800" cy="44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Screeningová mamografie (89178, 89223); ženy ve věku 45 a více let; 2023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5F1475AB-2F0C-D703-6D56-39F663DA01DA}"/>
              </a:ext>
            </a:extLst>
          </p:cNvPr>
          <p:cNvSpPr txBox="1"/>
          <p:nvPr/>
        </p:nvSpPr>
        <p:spPr>
          <a:xfrm>
            <a:off x="236593" y="6495090"/>
            <a:ext cx="11955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U 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FF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108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screeningových mamografií nebylo možné určit kraj zdravotnického zařízení.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</a:t>
            </a:r>
            <a:r>
              <a:rPr kumimoji="0" lang="cs-CZ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Indikátor hodnotí počet žen ve věku 45 a více let, které byly v daném roce vyšetřeny screeningovou mamografií. V případě, že bylo ženě v roce provedeno více screeningových mamografií, je započteno pouze jedno vyšetření.</a:t>
            </a:r>
            <a:endParaRPr kumimoji="0" lang="cs-CZ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4A9C4FB7-C913-2B49-8070-0154F98C3D9E}"/>
              </a:ext>
            </a:extLst>
          </p:cNvPr>
          <p:cNvSpPr txBox="1"/>
          <p:nvPr/>
        </p:nvSpPr>
        <p:spPr>
          <a:xfrm rot="16200000" flipH="1">
            <a:off x="-1428523" y="3737241"/>
            <a:ext cx="31687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zdravotnického zařízení</a:t>
            </a:r>
          </a:p>
        </p:txBody>
      </p:sp>
      <p:sp>
        <p:nvSpPr>
          <p:cNvPr id="3" name="Obdélník 2">
            <a:extLst>
              <a:ext uri="{FF2B5EF4-FFF2-40B4-BE49-F238E27FC236}">
                <a16:creationId xmlns:a16="http://schemas.microsoft.com/office/drawing/2014/main" id="{5979BABF-428D-EF11-D221-4D3FED7A24EF}"/>
              </a:ext>
            </a:extLst>
          </p:cNvPr>
          <p:cNvSpPr/>
          <p:nvPr/>
        </p:nvSpPr>
        <p:spPr>
          <a:xfrm>
            <a:off x="2641305" y="1374432"/>
            <a:ext cx="787645" cy="5150405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B45086E3-B72F-921D-DF15-AC9E0F398802}"/>
              </a:ext>
            </a:extLst>
          </p:cNvPr>
          <p:cNvSpPr/>
          <p:nvPr/>
        </p:nvSpPr>
        <p:spPr>
          <a:xfrm rot="16200000">
            <a:off x="6002047" y="-3025181"/>
            <a:ext cx="338553" cy="11709457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58345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Screeningové mamografie: migrace žen za vyšetřením napříč kraji ČR (2023)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DB5D56F7-3A93-FDF2-C48C-51CF37AE0595}"/>
              </a:ext>
            </a:extLst>
          </p:cNvPr>
          <p:cNvSpPr txBox="1"/>
          <p:nvPr/>
        </p:nvSpPr>
        <p:spPr>
          <a:xfrm flipH="1">
            <a:off x="1129318" y="1084341"/>
            <a:ext cx="1431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</a:t>
            </a:r>
          </a:p>
        </p:txBody>
      </p:sp>
      <p:sp>
        <p:nvSpPr>
          <p:cNvPr id="19" name="Rectangle 186">
            <a:extLst>
              <a:ext uri="{FF2B5EF4-FFF2-40B4-BE49-F238E27FC236}">
                <a16:creationId xmlns:a16="http://schemas.microsoft.com/office/drawing/2014/main" id="{F692249A-B7F7-A53A-F059-55FE73BCA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795" y="933063"/>
            <a:ext cx="8074800" cy="44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Screeningová mamografie (89178, 89223); ženy ve věku 45 a více let; 2023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5F1475AB-2F0C-D703-6D56-39F663DA01DA}"/>
              </a:ext>
            </a:extLst>
          </p:cNvPr>
          <p:cNvSpPr txBox="1"/>
          <p:nvPr/>
        </p:nvSpPr>
        <p:spPr>
          <a:xfrm>
            <a:off x="236593" y="6495090"/>
            <a:ext cx="11955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U 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FF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108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screeningových mamografií nebylo možné určit kraj zdravotnického zařízení.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</a:t>
            </a:r>
            <a:r>
              <a:rPr kumimoji="0" lang="cs-CZ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Indikátor hodnotí počet žen ve věku 45 a více let, které byly v daném roce vyšetřeny screeningovou mamografií. V případě, že bylo ženě v roce provedeno více screeningových mamografií, je započteno pouze jedno vyšetření.</a:t>
            </a:r>
            <a:endParaRPr kumimoji="0" lang="cs-CZ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4A9C4FB7-C913-2B49-8070-0154F98C3D9E}"/>
              </a:ext>
            </a:extLst>
          </p:cNvPr>
          <p:cNvSpPr txBox="1"/>
          <p:nvPr/>
        </p:nvSpPr>
        <p:spPr>
          <a:xfrm rot="16200000" flipH="1">
            <a:off x="-1428523" y="3737241"/>
            <a:ext cx="31687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zdravotnického zařízení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8599584E-C55A-CA3C-9BEE-57B94CB9042E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08052" y="1373151"/>
          <a:ext cx="11718000" cy="5151686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781200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6066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Počet (podíl)</a:t>
                      </a:r>
                      <a:r>
                        <a:rPr lang="en-US" sz="1400" b="1" dirty="0"/>
                        <a:t> </a:t>
                      </a:r>
                      <a:r>
                        <a:rPr lang="cs-CZ" sz="1400" b="1" dirty="0"/>
                        <a:t>vyšetřených žen s daným místem bydliště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2175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84 447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(98,2 %)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33 429 </a:t>
                      </a:r>
                    </a:p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(33,4 %)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776 (1,6 %)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259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1 638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448 (1,5 %)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207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313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64 739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(64,6 %)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225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440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399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336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170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280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47 090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(94,1 %)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126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39 898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(97,7 %)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885 (4,5 %)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18 299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382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55 594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(93,1 %)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210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 (2,6 %)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24 984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389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3 767 (12,6 %)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39 106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1 641 (4,2 %)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35 125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277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613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1 746 (3,5 %)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1 138 (2,9 %)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38 618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415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228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1 081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81 746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226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576 (1,3 %)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49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400 (1,0 %)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1 761 (2,1 %)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48 688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1 126 (2,5 %)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1 997 (2,3 %)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592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38 358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(86,5 %)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>
                          <a:solidFill>
                            <a:schemeClr val="bg1"/>
                          </a:solidFill>
                        </a:rPr>
                        <a:t>MSK</a:t>
                      </a:r>
                      <a:endParaRPr lang="cs-CZ" sz="14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626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4 158 (9,4 %)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82 696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2A6530B5-EBDA-3522-2B9E-C52A00B6C2C4}"/>
              </a:ext>
            </a:extLst>
          </p:cNvPr>
          <p:cNvSpPr/>
          <p:nvPr/>
        </p:nvSpPr>
        <p:spPr>
          <a:xfrm>
            <a:off x="2641305" y="1374432"/>
            <a:ext cx="787645" cy="5150405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44CF9556-E7F7-A591-98B9-106ACC24A67F}"/>
              </a:ext>
            </a:extLst>
          </p:cNvPr>
          <p:cNvSpPr txBox="1"/>
          <p:nvPr/>
        </p:nvSpPr>
        <p:spPr>
          <a:xfrm>
            <a:off x="3954800" y="3559091"/>
            <a:ext cx="7545401" cy="107721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Ženy z Jihočeského kraje ve většině případů podstupují screeningové vyšetření v Jihočeském kraji (94,1 %).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Malá část žen dojíždí za vyšetřením do kraje Vysočina (3,5 %).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F37A6C06-C7BE-CB16-990C-1CA75D619EC7}"/>
              </a:ext>
            </a:extLst>
          </p:cNvPr>
          <p:cNvSpPr/>
          <p:nvPr/>
        </p:nvSpPr>
        <p:spPr>
          <a:xfrm rot="16200000">
            <a:off x="6002047" y="-3025181"/>
            <a:ext cx="338553" cy="11709457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64325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443989"/>
            <a:ext cx="10728000" cy="1034504"/>
          </a:xfrm>
        </p:spPr>
        <p:txBody>
          <a:bodyPr anchor="ctr">
            <a:normAutofit/>
          </a:bodyPr>
          <a:lstStyle/>
          <a:p>
            <a:pPr algn="just"/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algn="just"/>
            <a:r>
              <a:rPr kumimoji="0" lang="cs-CZ" sz="12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Jednotlivé kraje ČR se v průměrné objednací době zřetelně liší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 Průměrná objednávací doba v </a:t>
            </a:r>
            <a:r>
              <a:rPr lang="cs-CZ" sz="1200" b="1" dirty="0"/>
              <a:t>Jihočeském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kraji </a:t>
            </a:r>
            <a:r>
              <a:rPr lang="cs-CZ" sz="1200" b="1" kern="0" dirty="0"/>
              <a:t>je vyšší než celorepublikový průměr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, a to 27 dní.</a:t>
            </a:r>
          </a:p>
        </p:txBody>
      </p:sp>
      <p:sp>
        <p:nvSpPr>
          <p:cNvPr id="8" name="Nadpis 2">
            <a:extLst>
              <a:ext uri="{FF2B5EF4-FFF2-40B4-BE49-F238E27FC236}">
                <a16:creationId xmlns:a16="http://schemas.microsoft.com/office/drawing/2014/main" id="{273F8017-3A2E-1654-23B1-E41C7B0B03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kraje centra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27224B6B-F484-9DC0-DFE7-EC9F056A1233}"/>
              </a:ext>
            </a:extLst>
          </p:cNvPr>
          <p:cNvSpPr txBox="1"/>
          <p:nvPr/>
        </p:nvSpPr>
        <p:spPr>
          <a:xfrm>
            <a:off x="421451" y="1277302"/>
            <a:ext cx="11349099" cy="299184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Údaje byly vyexportovány k </a:t>
            </a:r>
            <a:r>
              <a:rPr kumimoji="0" lang="cs-CZ" sz="1200" b="1" i="1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27. září 2024 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webových stránek www.mamo.cz (včetně satelitních pracovišť): https://www.mamo.cz/centra/#seznam (hodnocen údaj „Objednací doba“)</a:t>
            </a:r>
          </a:p>
        </p:txBody>
      </p:sp>
      <p:graphicFrame>
        <p:nvGraphicFramePr>
          <p:cNvPr id="12" name="Object 4">
            <a:extLst>
              <a:ext uri="{FF2B5EF4-FFF2-40B4-BE49-F238E27FC236}">
                <a16:creationId xmlns:a16="http://schemas.microsoft.com/office/drawing/2014/main" id="{A2A0E22B-EB90-7584-D09C-620FF9B42E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730475" y="1914843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73B0B85E-1473-A7B9-FBD8-D90AA55D0974}"/>
              </a:ext>
            </a:extLst>
          </p:cNvPr>
          <p:cNvSpPr txBox="1"/>
          <p:nvPr/>
        </p:nvSpPr>
        <p:spPr>
          <a:xfrm>
            <a:off x="10416866" y="3045731"/>
            <a:ext cx="177513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 ČR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D47BB6B7-ACF7-E127-AA43-4F011376F085}"/>
              </a:ext>
            </a:extLst>
          </p:cNvPr>
          <p:cNvSpPr txBox="1"/>
          <p:nvPr/>
        </p:nvSpPr>
        <p:spPr>
          <a:xfrm>
            <a:off x="8860848" y="1832423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Přímá spojnice 4">
            <a:extLst>
              <a:ext uri="{FF2B5EF4-FFF2-40B4-BE49-F238E27FC236}">
                <a16:creationId xmlns:a16="http://schemas.microsoft.com/office/drawing/2014/main" id="{247BC5B2-ED04-4D32-B14B-FBC7383FC3A9}"/>
              </a:ext>
            </a:extLst>
          </p:cNvPr>
          <p:cNvCxnSpPr>
            <a:cxnSpLocks/>
          </p:cNvCxnSpPr>
          <p:nvPr/>
        </p:nvCxnSpPr>
        <p:spPr>
          <a:xfrm>
            <a:off x="1620000" y="3644800"/>
            <a:ext cx="9445218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663876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443989"/>
            <a:ext cx="10728000" cy="1034504"/>
          </a:xfrm>
        </p:spPr>
        <p:txBody>
          <a:bodyPr anchor="ctr">
            <a:normAutofit/>
          </a:bodyPr>
          <a:lstStyle/>
          <a:p>
            <a:pPr algn="just"/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algn="just"/>
            <a:r>
              <a:rPr kumimoji="0" lang="cs-CZ" sz="12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Jednotlivé kraje ČR se v průměrné objednací době zřetelně liší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 Průměrná objednávací doba v </a:t>
            </a:r>
            <a:r>
              <a:rPr lang="cs-CZ" sz="1200" b="1" dirty="0"/>
              <a:t>Jihočeském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kraji </a:t>
            </a:r>
            <a:r>
              <a:rPr lang="cs-CZ" sz="1200" b="1" kern="0" dirty="0"/>
              <a:t>odpovídá celorepublikovému průměru 21 dní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</a:t>
            </a:r>
          </a:p>
        </p:txBody>
      </p:sp>
      <p:sp>
        <p:nvSpPr>
          <p:cNvPr id="8" name="Nadpis 2">
            <a:extLst>
              <a:ext uri="{FF2B5EF4-FFF2-40B4-BE49-F238E27FC236}">
                <a16:creationId xmlns:a16="http://schemas.microsoft.com/office/drawing/2014/main" id="{273F8017-3A2E-1654-23B1-E41C7B0B03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kraje centra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27224B6B-F484-9DC0-DFE7-EC9F056A1233}"/>
              </a:ext>
            </a:extLst>
          </p:cNvPr>
          <p:cNvSpPr txBox="1"/>
          <p:nvPr/>
        </p:nvSpPr>
        <p:spPr>
          <a:xfrm>
            <a:off x="421451" y="1277302"/>
            <a:ext cx="11349099" cy="299184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Údaje byly vyexportovány k </a:t>
            </a:r>
            <a:r>
              <a:rPr kumimoji="0" lang="cs-CZ" sz="1200" b="1" i="1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30. dubnu 2025 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webových stránek www.mamo.cz (včetně satelitních pracovišť): https://www.mamo.cz/centra/#seznam (hodnocen údaj „Objednací doba“)</a:t>
            </a:r>
          </a:p>
        </p:txBody>
      </p:sp>
      <p:graphicFrame>
        <p:nvGraphicFramePr>
          <p:cNvPr id="12" name="Object 4">
            <a:extLst>
              <a:ext uri="{FF2B5EF4-FFF2-40B4-BE49-F238E27FC236}">
                <a16:creationId xmlns:a16="http://schemas.microsoft.com/office/drawing/2014/main" id="{A2A0E22B-EB90-7584-D09C-620FF9B42E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730250" y="1914526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2" name="Přímá spojnice 1">
            <a:extLst>
              <a:ext uri="{FF2B5EF4-FFF2-40B4-BE49-F238E27FC236}">
                <a16:creationId xmlns:a16="http://schemas.microsoft.com/office/drawing/2014/main" id="{F54E926F-8ACC-28EB-CCFB-71D97C043AFF}"/>
              </a:ext>
            </a:extLst>
          </p:cNvPr>
          <p:cNvCxnSpPr>
            <a:cxnSpLocks/>
          </p:cNvCxnSpPr>
          <p:nvPr/>
        </p:nvCxnSpPr>
        <p:spPr>
          <a:xfrm>
            <a:off x="1620000" y="3653592"/>
            <a:ext cx="9445218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ovéPole 2">
            <a:extLst>
              <a:ext uri="{FF2B5EF4-FFF2-40B4-BE49-F238E27FC236}">
                <a16:creationId xmlns:a16="http://schemas.microsoft.com/office/drawing/2014/main" id="{73B0B85E-1473-A7B9-FBD8-D90AA55D0974}"/>
              </a:ext>
            </a:extLst>
          </p:cNvPr>
          <p:cNvSpPr txBox="1"/>
          <p:nvPr/>
        </p:nvSpPr>
        <p:spPr>
          <a:xfrm>
            <a:off x="10416866" y="3045731"/>
            <a:ext cx="177513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 ČR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D47BB6B7-ACF7-E127-AA43-4F011376F085}"/>
              </a:ext>
            </a:extLst>
          </p:cNvPr>
          <p:cNvSpPr txBox="1"/>
          <p:nvPr/>
        </p:nvSpPr>
        <p:spPr>
          <a:xfrm>
            <a:off x="8860848" y="1832423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90020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>
            <a:extLst>
              <a:ext uri="{FF2B5EF4-FFF2-40B4-BE49-F238E27FC236}">
                <a16:creationId xmlns:a16="http://schemas.microsoft.com/office/drawing/2014/main" id="{60DF2E09-D825-4428-4FC6-0D5A6C14348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175" t="10215" r="10402" b="6729"/>
          <a:stretch/>
        </p:blipFill>
        <p:spPr>
          <a:xfrm>
            <a:off x="485087" y="1239692"/>
            <a:ext cx="7522638" cy="4370651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okresu centra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53B4672-88F7-0A79-FE39-F1CD765595E2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728000" cy="927259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</a:t>
            </a:r>
            <a:r>
              <a:rPr lang="cs-CZ" sz="1400" b="1" dirty="0">
                <a:solidFill>
                  <a:srgbClr val="000000"/>
                </a:solidFill>
                <a:latin typeface="Arial" panose="020B0604020202020204"/>
              </a:rPr>
              <a:t>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okrese Písek (40 dní) byla pozorována výrazně vyšší průměrná objednávací doba v porovnání s celorepublikovým průměrem. Okres České Budějovice (14 dní) patří mezi okresy s výrazně nižší průměrnou objednávací dobou na mamografii v ČR. 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DB887729-454A-0680-8AF4-C86F41BF8A11}"/>
              </a:ext>
            </a:extLst>
          </p:cNvPr>
          <p:cNvSpPr txBox="1"/>
          <p:nvPr/>
        </p:nvSpPr>
        <p:spPr>
          <a:xfrm>
            <a:off x="631638" y="6419140"/>
            <a:ext cx="11349099" cy="264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 V ČR je několik okresů, ve kterých není žádné screeningové mamografické centrum, u těchto okresů nebylo možné spočítat daný indikátor.</a:t>
            </a:r>
            <a:endParaRPr kumimoji="0" lang="cs-CZ" sz="10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27C4D6EE-70A8-1F96-51CC-4B7C0314F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8155" y="2623427"/>
            <a:ext cx="1480715" cy="252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 dirty="0">
              <a:ln>
                <a:noFill/>
              </a:ln>
              <a:solidFill>
                <a:srgbClr val="29292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6" name="Text Box 3">
            <a:extLst>
              <a:ext uri="{FF2B5EF4-FFF2-40B4-BE49-F238E27FC236}">
                <a16:creationId xmlns:a16="http://schemas.microsoft.com/office/drawing/2014/main" id="{47156D71-9854-4CF2-D892-DC25EBF9D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4467" y="2647416"/>
            <a:ext cx="136440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ve dnech; počet center</a:t>
            </a:r>
          </a:p>
        </p:txBody>
      </p:sp>
      <p:sp>
        <p:nvSpPr>
          <p:cNvPr id="27" name="Rectangle 177">
            <a:extLst>
              <a:ext uri="{FF2B5EF4-FFF2-40B4-BE49-F238E27FC236}">
                <a16:creationId xmlns:a16="http://schemas.microsoft.com/office/drawing/2014/main" id="{941D4950-D44C-9999-58D2-2E8F02F2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515708"/>
            <a:ext cx="180000" cy="180000"/>
          </a:xfrm>
          <a:prstGeom prst="rect">
            <a:avLst/>
          </a:prstGeom>
          <a:solidFill>
            <a:srgbClr val="E4F2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8" name="Rectangle 177">
            <a:extLst>
              <a:ext uri="{FF2B5EF4-FFF2-40B4-BE49-F238E27FC236}">
                <a16:creationId xmlns:a16="http://schemas.microsoft.com/office/drawing/2014/main" id="{B64750F7-0574-D031-623F-48E1413B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757008"/>
            <a:ext cx="180000" cy="180000"/>
          </a:xfrm>
          <a:prstGeom prst="rect">
            <a:avLst/>
          </a:prstGeom>
          <a:solidFill>
            <a:srgbClr val="BDD8F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9" name="Rectangle 177">
            <a:extLst>
              <a:ext uri="{FF2B5EF4-FFF2-40B4-BE49-F238E27FC236}">
                <a16:creationId xmlns:a16="http://schemas.microsoft.com/office/drawing/2014/main" id="{B613A741-5BA2-2930-2C60-4C37BA26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998308"/>
            <a:ext cx="180000" cy="180000"/>
          </a:xfrm>
          <a:prstGeom prst="rect">
            <a:avLst/>
          </a:prstGeom>
          <a:solidFill>
            <a:srgbClr val="73B3D8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0" name="Rectangle 177">
            <a:extLst>
              <a:ext uri="{FF2B5EF4-FFF2-40B4-BE49-F238E27FC236}">
                <a16:creationId xmlns:a16="http://schemas.microsoft.com/office/drawing/2014/main" id="{0F4CBFE7-D16A-D8E3-BF83-9F1A17C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4239608"/>
            <a:ext cx="180000" cy="180000"/>
          </a:xfrm>
          <a:prstGeom prst="rect">
            <a:avLst/>
          </a:prstGeom>
          <a:solidFill>
            <a:srgbClr val="2879B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41436DD-BCB1-0E71-37F8-7D309DD89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46720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≤ 5</a:t>
            </a:r>
          </a:p>
        </p:txBody>
      </p:sp>
      <p:sp>
        <p:nvSpPr>
          <p:cNvPr id="32" name="Text Box 3">
            <a:extLst>
              <a:ext uri="{FF2B5EF4-FFF2-40B4-BE49-F238E27FC236}">
                <a16:creationId xmlns:a16="http://schemas.microsoft.com/office/drawing/2014/main" id="{8A0551C3-5546-7B30-CCD6-B29172ECE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71107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 až 15</a:t>
            </a:r>
          </a:p>
        </p:txBody>
      </p:sp>
      <p:sp>
        <p:nvSpPr>
          <p:cNvPr id="33" name="Text Box 3">
            <a:extLst>
              <a:ext uri="{FF2B5EF4-FFF2-40B4-BE49-F238E27FC236}">
                <a16:creationId xmlns:a16="http://schemas.microsoft.com/office/drawing/2014/main" id="{E68F598E-FD72-713F-E551-5AB1562F5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95493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15 až 25</a:t>
            </a:r>
          </a:p>
        </p:txBody>
      </p:sp>
      <p:sp>
        <p:nvSpPr>
          <p:cNvPr id="34" name="Text Box 3">
            <a:extLst>
              <a:ext uri="{FF2B5EF4-FFF2-40B4-BE49-F238E27FC236}">
                <a16:creationId xmlns:a16="http://schemas.microsoft.com/office/drawing/2014/main" id="{4E1D7C2D-0D14-EC70-5F6C-0C5CD567F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41988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 až 35</a:t>
            </a:r>
          </a:p>
        </p:txBody>
      </p:sp>
      <p:sp>
        <p:nvSpPr>
          <p:cNvPr id="23" name="Rectangle 177">
            <a:extLst>
              <a:ext uri="{FF2B5EF4-FFF2-40B4-BE49-F238E27FC236}">
                <a16:creationId xmlns:a16="http://schemas.microsoft.com/office/drawing/2014/main" id="{BAEF29C4-A425-578F-F115-D6418AEBB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497108"/>
            <a:ext cx="180000" cy="180000"/>
          </a:xfrm>
          <a:prstGeom prst="rect">
            <a:avLst/>
          </a:prstGeom>
          <a:solidFill>
            <a:srgbClr val="08306B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" name="Text Box 3">
            <a:extLst>
              <a:ext uri="{FF2B5EF4-FFF2-40B4-BE49-F238E27FC236}">
                <a16:creationId xmlns:a16="http://schemas.microsoft.com/office/drawing/2014/main" id="{6B1DBB72-2626-4146-3252-ACD596D25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732" y="44563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&gt; 35</a:t>
            </a:r>
          </a:p>
        </p:txBody>
      </p:sp>
      <p:sp>
        <p:nvSpPr>
          <p:cNvPr id="38" name="Rectangle 177">
            <a:extLst>
              <a:ext uri="{FF2B5EF4-FFF2-40B4-BE49-F238E27FC236}">
                <a16:creationId xmlns:a16="http://schemas.microsoft.com/office/drawing/2014/main" id="{2F28FAF2-FD38-DB4F-400E-D52A22A4B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739272"/>
            <a:ext cx="180000" cy="18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EAAF81CA-D448-19B9-66A4-9EEE62000AE6}"/>
              </a:ext>
            </a:extLst>
          </p:cNvPr>
          <p:cNvSpPr txBox="1"/>
          <p:nvPr/>
        </p:nvSpPr>
        <p:spPr>
          <a:xfrm>
            <a:off x="7910625" y="4707684"/>
            <a:ext cx="1954306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Není centrum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daném okrese*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AE187962-D21B-AD40-9BF3-0A349BEA244B}"/>
              </a:ext>
            </a:extLst>
          </p:cNvPr>
          <p:cNvSpPr txBox="1"/>
          <p:nvPr/>
        </p:nvSpPr>
        <p:spPr>
          <a:xfrm>
            <a:off x="20174" y="1289898"/>
            <a:ext cx="2745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(dny);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počet center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488B9C3-9C1F-98F6-E63A-05D3987484F7}"/>
              </a:ext>
            </a:extLst>
          </p:cNvPr>
          <p:cNvSpPr txBox="1"/>
          <p:nvPr/>
        </p:nvSpPr>
        <p:spPr>
          <a:xfrm>
            <a:off x="8304905" y="1869740"/>
            <a:ext cx="3887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 okresech Jihočeského kraje: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522B3134-7C85-8FC7-A98A-F42192D513B8}"/>
              </a:ext>
            </a:extLst>
          </p:cNvPr>
          <p:cNvSpPr txBox="1"/>
          <p:nvPr/>
        </p:nvSpPr>
        <p:spPr>
          <a:xfrm>
            <a:off x="9306768" y="13248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25AD41D-77D8-B12D-7E5E-19917375AD4D}"/>
              </a:ext>
            </a:extLst>
          </p:cNvPr>
          <p:cNvSpPr txBox="1"/>
          <p:nvPr/>
        </p:nvSpPr>
        <p:spPr>
          <a:xfrm>
            <a:off x="5978769" y="1207231"/>
            <a:ext cx="6090719" cy="49359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Údaje byly vyexportovány k </a:t>
            </a:r>
            <a:r>
              <a:rPr kumimoji="0" lang="cs-CZ" sz="1200" b="1" i="1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27. září 2024 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webových stránek www.mamo.cz (včetně satelitních pracovišť): https://www.mamo.cz/centra/#seznam (hodnocen údaj „Objednací doba“)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5FF3D841-C910-F205-AE51-3FE37C2B445D}"/>
              </a:ext>
            </a:extLst>
          </p:cNvPr>
          <p:cNvSpPr txBox="1"/>
          <p:nvPr/>
        </p:nvSpPr>
        <p:spPr>
          <a:xfrm>
            <a:off x="9078870" y="2495474"/>
            <a:ext cx="3174209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České Budějovice: 14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Písek: 40 dní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Český Krumlov: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Jindřichův Hradec: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Prachatice: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Strakonice: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Tábor: bez centra</a:t>
            </a:r>
          </a:p>
        </p:txBody>
      </p:sp>
    </p:spTree>
    <p:extLst>
      <p:ext uri="{BB962C8B-B14F-4D97-AF65-F5344CB8AC3E}">
        <p14:creationId xmlns:p14="http://schemas.microsoft.com/office/powerpoint/2010/main" val="6818509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Obrázek 8" descr="Obsah obrázku mapa, umění&#10;&#10;Obsah vygenerovaný umělou inteligencí může být nesprávný.">
            <a:extLst>
              <a:ext uri="{FF2B5EF4-FFF2-40B4-BE49-F238E27FC236}">
                <a16:creationId xmlns:a16="http://schemas.microsoft.com/office/drawing/2014/main" id="{685D9B41-DAD9-6C55-9A3E-D246F5AF88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10" t="11236" r="8930" b="6929"/>
          <a:stretch/>
        </p:blipFill>
        <p:spPr>
          <a:xfrm>
            <a:off x="500260" y="1237971"/>
            <a:ext cx="7376369" cy="4300243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okresu centra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53B4672-88F7-0A79-FE39-F1CD765595E2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728000" cy="927259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</a:t>
            </a:r>
            <a:r>
              <a:rPr lang="cs-CZ" sz="1400" b="1" dirty="0">
                <a:solidFill>
                  <a:srgbClr val="000000"/>
                </a:solidFill>
                <a:latin typeface="Arial" panose="020B0604020202020204"/>
              </a:rPr>
              <a:t>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okrese České Budějovice (40 dní) byla pozorována výrazně vyšší průměrná objednávací doba v porovnání s celorepublikovým průměrem. Okres Písek (1 den) patří mezi okresy s nejnižší průměrnou objednávací dobou na mamografii v ČR. 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DB887729-454A-0680-8AF4-C86F41BF8A11}"/>
              </a:ext>
            </a:extLst>
          </p:cNvPr>
          <p:cNvSpPr txBox="1"/>
          <p:nvPr/>
        </p:nvSpPr>
        <p:spPr>
          <a:xfrm>
            <a:off x="631638" y="6419140"/>
            <a:ext cx="11349099" cy="264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 V ČR je několik okresů, ve kterých není žádné screeningové mamografické centrum, u těchto okresů nebylo možné spočítat daný indikátor.</a:t>
            </a:r>
            <a:endParaRPr kumimoji="0" lang="cs-CZ" sz="10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27C4D6EE-70A8-1F96-51CC-4B7C0314F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4262" y="2638169"/>
            <a:ext cx="1480715" cy="252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 dirty="0">
              <a:ln>
                <a:noFill/>
              </a:ln>
              <a:solidFill>
                <a:srgbClr val="29292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6" name="Text Box 3">
            <a:extLst>
              <a:ext uri="{FF2B5EF4-FFF2-40B4-BE49-F238E27FC236}">
                <a16:creationId xmlns:a16="http://schemas.microsoft.com/office/drawing/2014/main" id="{47156D71-9854-4CF2-D892-DC25EBF9D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4467" y="2647416"/>
            <a:ext cx="136440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ve dnech; počet center</a:t>
            </a:r>
          </a:p>
        </p:txBody>
      </p:sp>
      <p:sp>
        <p:nvSpPr>
          <p:cNvPr id="27" name="Rectangle 177">
            <a:extLst>
              <a:ext uri="{FF2B5EF4-FFF2-40B4-BE49-F238E27FC236}">
                <a16:creationId xmlns:a16="http://schemas.microsoft.com/office/drawing/2014/main" id="{941D4950-D44C-9999-58D2-2E8F02F2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515708"/>
            <a:ext cx="180000" cy="180000"/>
          </a:xfrm>
          <a:prstGeom prst="rect">
            <a:avLst/>
          </a:prstGeom>
          <a:solidFill>
            <a:srgbClr val="E4F2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8" name="Rectangle 177">
            <a:extLst>
              <a:ext uri="{FF2B5EF4-FFF2-40B4-BE49-F238E27FC236}">
                <a16:creationId xmlns:a16="http://schemas.microsoft.com/office/drawing/2014/main" id="{B64750F7-0574-D031-623F-48E1413B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757008"/>
            <a:ext cx="180000" cy="180000"/>
          </a:xfrm>
          <a:prstGeom prst="rect">
            <a:avLst/>
          </a:prstGeom>
          <a:solidFill>
            <a:srgbClr val="BDD8F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9" name="Rectangle 177">
            <a:extLst>
              <a:ext uri="{FF2B5EF4-FFF2-40B4-BE49-F238E27FC236}">
                <a16:creationId xmlns:a16="http://schemas.microsoft.com/office/drawing/2014/main" id="{B613A741-5BA2-2930-2C60-4C37BA26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998308"/>
            <a:ext cx="180000" cy="180000"/>
          </a:xfrm>
          <a:prstGeom prst="rect">
            <a:avLst/>
          </a:prstGeom>
          <a:solidFill>
            <a:srgbClr val="73B3D8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0" name="Rectangle 177">
            <a:extLst>
              <a:ext uri="{FF2B5EF4-FFF2-40B4-BE49-F238E27FC236}">
                <a16:creationId xmlns:a16="http://schemas.microsoft.com/office/drawing/2014/main" id="{0F4CBFE7-D16A-D8E3-BF83-9F1A17C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4239608"/>
            <a:ext cx="180000" cy="180000"/>
          </a:xfrm>
          <a:prstGeom prst="rect">
            <a:avLst/>
          </a:prstGeom>
          <a:solidFill>
            <a:srgbClr val="2879B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41436DD-BCB1-0E71-37F8-7D309DD89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46720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≤ 5</a:t>
            </a:r>
          </a:p>
        </p:txBody>
      </p:sp>
      <p:sp>
        <p:nvSpPr>
          <p:cNvPr id="32" name="Text Box 3">
            <a:extLst>
              <a:ext uri="{FF2B5EF4-FFF2-40B4-BE49-F238E27FC236}">
                <a16:creationId xmlns:a16="http://schemas.microsoft.com/office/drawing/2014/main" id="{8A0551C3-5546-7B30-CCD6-B29172ECE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71107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 až 15</a:t>
            </a:r>
          </a:p>
        </p:txBody>
      </p:sp>
      <p:sp>
        <p:nvSpPr>
          <p:cNvPr id="33" name="Text Box 3">
            <a:extLst>
              <a:ext uri="{FF2B5EF4-FFF2-40B4-BE49-F238E27FC236}">
                <a16:creationId xmlns:a16="http://schemas.microsoft.com/office/drawing/2014/main" id="{E68F598E-FD72-713F-E551-5AB1562F5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95493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15 až 25</a:t>
            </a:r>
          </a:p>
        </p:txBody>
      </p:sp>
      <p:sp>
        <p:nvSpPr>
          <p:cNvPr id="34" name="Text Box 3">
            <a:extLst>
              <a:ext uri="{FF2B5EF4-FFF2-40B4-BE49-F238E27FC236}">
                <a16:creationId xmlns:a16="http://schemas.microsoft.com/office/drawing/2014/main" id="{4E1D7C2D-0D14-EC70-5F6C-0C5CD567F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41988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 až 35</a:t>
            </a:r>
          </a:p>
        </p:txBody>
      </p:sp>
      <p:sp>
        <p:nvSpPr>
          <p:cNvPr id="23" name="Rectangle 177">
            <a:extLst>
              <a:ext uri="{FF2B5EF4-FFF2-40B4-BE49-F238E27FC236}">
                <a16:creationId xmlns:a16="http://schemas.microsoft.com/office/drawing/2014/main" id="{BAEF29C4-A425-578F-F115-D6418AEBB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497108"/>
            <a:ext cx="180000" cy="180000"/>
          </a:xfrm>
          <a:prstGeom prst="rect">
            <a:avLst/>
          </a:prstGeom>
          <a:solidFill>
            <a:srgbClr val="08306B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24" name="Text Box 3">
            <a:extLst>
              <a:ext uri="{FF2B5EF4-FFF2-40B4-BE49-F238E27FC236}">
                <a16:creationId xmlns:a16="http://schemas.microsoft.com/office/drawing/2014/main" id="{6B1DBB72-2626-4146-3252-ACD596D25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732" y="44563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&gt; 35</a:t>
            </a:r>
          </a:p>
        </p:txBody>
      </p:sp>
      <p:sp>
        <p:nvSpPr>
          <p:cNvPr id="38" name="Rectangle 177">
            <a:extLst>
              <a:ext uri="{FF2B5EF4-FFF2-40B4-BE49-F238E27FC236}">
                <a16:creationId xmlns:a16="http://schemas.microsoft.com/office/drawing/2014/main" id="{2F28FAF2-FD38-DB4F-400E-D52A22A4B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739272"/>
            <a:ext cx="180000" cy="18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EAAF81CA-D448-19B9-66A4-9EEE62000AE6}"/>
              </a:ext>
            </a:extLst>
          </p:cNvPr>
          <p:cNvSpPr txBox="1"/>
          <p:nvPr/>
        </p:nvSpPr>
        <p:spPr>
          <a:xfrm>
            <a:off x="7910625" y="4707684"/>
            <a:ext cx="1954306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Není centrum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daném okrese*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AE187962-D21B-AD40-9BF3-0A349BEA244B}"/>
              </a:ext>
            </a:extLst>
          </p:cNvPr>
          <p:cNvSpPr txBox="1"/>
          <p:nvPr/>
        </p:nvSpPr>
        <p:spPr>
          <a:xfrm>
            <a:off x="20174" y="1289898"/>
            <a:ext cx="2745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(dny);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počet center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488B9C3-9C1F-98F6-E63A-05D3987484F7}"/>
              </a:ext>
            </a:extLst>
          </p:cNvPr>
          <p:cNvSpPr txBox="1"/>
          <p:nvPr/>
        </p:nvSpPr>
        <p:spPr>
          <a:xfrm>
            <a:off x="8304905" y="1869740"/>
            <a:ext cx="3887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Průměrná objednávací doba v okresech Jihočeského kraje: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522B3134-7C85-8FC7-A98A-F42192D513B8}"/>
              </a:ext>
            </a:extLst>
          </p:cNvPr>
          <p:cNvSpPr txBox="1"/>
          <p:nvPr/>
        </p:nvSpPr>
        <p:spPr>
          <a:xfrm>
            <a:off x="9306768" y="13248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25AD41D-77D8-B12D-7E5E-19917375AD4D}"/>
              </a:ext>
            </a:extLst>
          </p:cNvPr>
          <p:cNvSpPr txBox="1"/>
          <p:nvPr/>
        </p:nvSpPr>
        <p:spPr>
          <a:xfrm>
            <a:off x="5978769" y="1207231"/>
            <a:ext cx="6090719" cy="49359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2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Údaje byly vyexportovány k </a:t>
            </a:r>
            <a:r>
              <a:rPr kumimoji="0" lang="cs-CZ" sz="1200" b="1" i="1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30. dubnu 2025 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webových stránek www.mamo.cz (včetně satelitních pracovišť): https://www.mamo.cz/centra/#seznam (hodnocen údaj „Objednací doba“)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8719B03C-5BF2-A28C-F298-B93A72CBE62A}"/>
              </a:ext>
            </a:extLst>
          </p:cNvPr>
          <p:cNvSpPr txBox="1"/>
          <p:nvPr/>
        </p:nvSpPr>
        <p:spPr>
          <a:xfrm>
            <a:off x="9078870" y="2490140"/>
            <a:ext cx="3158102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České Budějovice: 40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3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Písek: 1 den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Český Krumlov: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Jindřichův Hradec: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Prachatice: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Strakonice: bez centra</a:t>
            </a:r>
          </a:p>
          <a:p>
            <a:pPr marL="285750" marR="0" lvl="0" indent="-28575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Tábor: bez centra</a:t>
            </a:r>
          </a:p>
        </p:txBody>
      </p:sp>
    </p:spTree>
    <p:extLst>
      <p:ext uri="{BB962C8B-B14F-4D97-AF65-F5344CB8AC3E}">
        <p14:creationId xmlns:p14="http://schemas.microsoft.com/office/powerpoint/2010/main" val="354268377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Epidemiologie nádorů plic a onkologická léčba</a:t>
            </a:r>
          </a:p>
        </p:txBody>
      </p:sp>
    </p:spTree>
    <p:extLst>
      <p:ext uri="{BB962C8B-B14F-4D97-AF65-F5344CB8AC3E}">
        <p14:creationId xmlns:p14="http://schemas.microsoft.com/office/powerpoint/2010/main" val="31055800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Incidence zhoubných novotvarů v letech 2019–2023: srovnání JHC a ČR</a:t>
            </a:r>
            <a:br>
              <a:rPr lang="cs-CZ" dirty="0"/>
            </a:br>
            <a:endParaRPr lang="cs-CZ" dirty="0"/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8F4EE0BE-9611-E1C4-EC50-8EEFCEFA9A66}"/>
              </a:ext>
            </a:extLst>
          </p:cNvPr>
          <p:cNvSpPr/>
          <p:nvPr/>
        </p:nvSpPr>
        <p:spPr>
          <a:xfrm>
            <a:off x="626971" y="1982782"/>
            <a:ext cx="4558683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8058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nově diagnostikovaných onemocnění na 100 000 osob</a:t>
            </a:r>
          </a:p>
        </p:txBody>
      </p:sp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11369" y="2987589"/>
            <a:ext cx="107950" cy="107950"/>
          </a:xfrm>
          <a:prstGeom prst="rect">
            <a:avLst/>
          </a:prstGeom>
          <a:solidFill>
            <a:srgbClr val="CC9900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11369" y="2818217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63769" y="2772576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Jihočeský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4911369" y="3259913"/>
          <a:ext cx="6821145" cy="1524000"/>
        </p:xfrm>
        <a:graphic>
          <a:graphicData uri="http://schemas.openxmlformats.org/drawingml/2006/table">
            <a:tbl>
              <a:tblPr/>
              <a:tblGrid>
                <a:gridCol w="4951377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934884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934884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nově diagnostikovaných C33, C34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6 614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 nově diagnostikovaných C33, C34 ročně na 100 000 osob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63,4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61,8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7930776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 bez C44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11,0 %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10,7 %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8787466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74699" y="849915"/>
            <a:ext cx="2810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graphicFrame>
        <p:nvGraphicFramePr>
          <p:cNvPr id="3" name="Object 35">
            <a:extLst>
              <a:ext uri="{FF2B5EF4-FFF2-40B4-BE49-F238E27FC236}">
                <a16:creationId xmlns:a16="http://schemas.microsoft.com/office/drawing/2014/main" id="{E60A90FD-C208-D724-4087-CF367D6F573F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" name="Group 91">
            <a:extLst>
              <a:ext uri="{FF2B5EF4-FFF2-40B4-BE49-F238E27FC236}">
                <a16:creationId xmlns:a16="http://schemas.microsoft.com/office/drawing/2014/main" id="{E9583E5E-CEE7-58EF-DCF4-5F5694E4BDD9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26703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Nadpis 134">
            <a:extLst>
              <a:ext uri="{FF2B5EF4-FFF2-40B4-BE49-F238E27FC236}">
                <a16:creationId xmlns:a16="http://schemas.microsoft.com/office/drawing/2014/main" id="{C3471F7A-46E1-B470-6A2C-B33F01049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Incidence ZN </a:t>
            </a:r>
            <a:r>
              <a:rPr lang="cs-CZ" dirty="0"/>
              <a:t>průdušnice, průdušky a plíce </a:t>
            </a:r>
            <a:r>
              <a:rPr lang="es-ES" dirty="0"/>
              <a:t>(C</a:t>
            </a:r>
            <a:r>
              <a:rPr lang="cs-CZ" dirty="0"/>
              <a:t>33, C34</a:t>
            </a:r>
            <a:r>
              <a:rPr lang="es-ES" dirty="0"/>
              <a:t>)</a:t>
            </a:r>
            <a:br>
              <a:rPr lang="es-ES" dirty="0"/>
            </a:br>
            <a:endParaRPr lang="cs-CZ" dirty="0"/>
          </a:p>
        </p:txBody>
      </p:sp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4597801" y="1814917"/>
          <a:ext cx="1931064" cy="2510535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16200000">
            <a:off x="-1068781" y="3455017"/>
            <a:ext cx="2911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osob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89670" y="3300109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61,9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241445" y="1026669"/>
            <a:ext cx="39293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na 100 000 osob 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6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589670" y="3145362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62,5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C9900">
                <a:alpha val="3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C9900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42" name="Object 16">
            <a:extLst>
              <a:ext uri="{FF2B5EF4-FFF2-40B4-BE49-F238E27FC236}">
                <a16:creationId xmlns:a16="http://schemas.microsoft.com/office/drawing/2014/main" id="{02F703FC-0E33-607B-7EAD-913892D77A85}"/>
              </a:ext>
            </a:extLst>
          </p:cNvPr>
          <p:cNvGraphicFramePr>
            <a:graphicFrameLocks noChangeAspect="1"/>
          </p:cNvGraphicFramePr>
          <p:nvPr>
            <p:custDataLst>
              <p:tags r:id="rId12"/>
            </p:custDataLst>
          </p:nvPr>
        </p:nvGraphicFramePr>
        <p:xfrm>
          <a:off x="6449966" y="4396195"/>
          <a:ext cx="2311760" cy="2019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FFCC29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C8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C8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FE38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0" name="Group 110">
            <a:extLst>
              <a:ext uri="{FF2B5EF4-FFF2-40B4-BE49-F238E27FC236}">
                <a16:creationId xmlns:a16="http://schemas.microsoft.com/office/drawing/2014/main" id="{A9C1A962-4C00-B40E-D34E-FC6A7C5DEC32}"/>
              </a:ext>
            </a:extLst>
          </p:cNvPr>
          <p:cNvGraphicFramePr>
            <a:graphicFrameLocks noGrp="1"/>
          </p:cNvGraphicFramePr>
          <p:nvPr>
            <p:custDataLst>
              <p:tags r:id="rId15"/>
            </p:custDataLst>
          </p:nvPr>
        </p:nvGraphicFramePr>
        <p:xfrm>
          <a:off x="4597801" y="4701003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Písek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Jindřichův Hradec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782131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Prachatice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Tábor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Český Krumlov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České Budějovice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Strakonice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0" name="Object 123">
            <a:extLst>
              <a:ext uri="{FF2B5EF4-FFF2-40B4-BE49-F238E27FC236}">
                <a16:creationId xmlns:a16="http://schemas.microsoft.com/office/drawing/2014/main" id="{FC21BD03-E451-F249-3BEE-69C9FA3227A2}"/>
              </a:ext>
            </a:extLst>
          </p:cNvPr>
          <p:cNvGraphicFramePr>
            <a:graphicFrameLocks/>
          </p:cNvGraphicFramePr>
          <p:nvPr>
            <p:custDataLst>
              <p:tags r:id="rId16"/>
            </p:custDataLst>
          </p:nvPr>
        </p:nvGraphicFramePr>
        <p:xfrm>
          <a:off x="601106" y="1911300"/>
          <a:ext cx="4122544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pSp>
        <p:nvGrpSpPr>
          <p:cNvPr id="2" name="Skupina 1">
            <a:extLst>
              <a:ext uri="{FF2B5EF4-FFF2-40B4-BE49-F238E27FC236}">
                <a16:creationId xmlns:a16="http://schemas.microsoft.com/office/drawing/2014/main" id="{83DF49B2-2A5E-925D-2260-DAE08F24694F}"/>
              </a:ext>
            </a:extLst>
          </p:cNvPr>
          <p:cNvGrpSpPr/>
          <p:nvPr/>
        </p:nvGrpSpPr>
        <p:grpSpPr>
          <a:xfrm>
            <a:off x="10951469" y="4645212"/>
            <a:ext cx="920040" cy="839147"/>
            <a:chOff x="5368539" y="5686843"/>
            <a:chExt cx="920040" cy="839147"/>
          </a:xfrm>
        </p:grpSpPr>
        <p:sp>
          <p:nvSpPr>
            <p:cNvPr id="23" name="Text Box 58">
              <a:extLst>
                <a:ext uri="{FF2B5EF4-FFF2-40B4-BE49-F238E27FC236}">
                  <a16:creationId xmlns:a16="http://schemas.microsoft.com/office/drawing/2014/main" id="{CB58DBD9-670D-97A8-B9F8-05665F734E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93CCDFB7-0911-3D81-6A75-C8A0DFFB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5A34B72C-46F6-B2E9-E840-083216E0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BDA5761B-8A2F-707D-6E14-BC177B1BE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" name="Rectangle 56">
              <a:extLst>
                <a:ext uri="{FF2B5EF4-FFF2-40B4-BE49-F238E27FC236}">
                  <a16:creationId xmlns:a16="http://schemas.microsoft.com/office/drawing/2014/main" id="{8BD8002D-2C03-1F82-2326-7D1B6BF52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39" name="Skupina 38">
            <a:extLst>
              <a:ext uri="{FF2B5EF4-FFF2-40B4-BE49-F238E27FC236}">
                <a16:creationId xmlns:a16="http://schemas.microsoft.com/office/drawing/2014/main" id="{367BEBEB-5314-DC42-F37E-8F4AF3B08015}"/>
              </a:ext>
            </a:extLst>
          </p:cNvPr>
          <p:cNvGrpSpPr>
            <a:grpSpLocks noChangeAspect="1"/>
          </p:cNvGrpSpPr>
          <p:nvPr/>
        </p:nvGrpSpPr>
        <p:grpSpPr>
          <a:xfrm>
            <a:off x="8826759" y="4584375"/>
            <a:ext cx="2311761" cy="1796127"/>
            <a:chOff x="3449186" y="4421025"/>
            <a:chExt cx="2989263" cy="2322513"/>
          </a:xfrm>
        </p:grpSpPr>
        <p:sp>
          <p:nvSpPr>
            <p:cNvPr id="43" name="Freeform 102">
              <a:extLst>
                <a:ext uri="{FF2B5EF4-FFF2-40B4-BE49-F238E27FC236}">
                  <a16:creationId xmlns:a16="http://schemas.microsoft.com/office/drawing/2014/main" id="{8EAE78BE-5B7F-4364-4CFF-F1ABB846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101">
              <a:extLst>
                <a:ext uri="{FF2B5EF4-FFF2-40B4-BE49-F238E27FC236}">
                  <a16:creationId xmlns:a16="http://schemas.microsoft.com/office/drawing/2014/main" id="{E2B25CD9-D035-3016-F42F-561F127D3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BDD7E7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id="{69CB2B20-D285-845E-DF51-E3BDFA730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6BAED6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id="{D13F0D96-D961-AF17-4F89-BB24BAAC1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C327690A-51B6-7D54-BC81-437924422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103">
              <a:extLst>
                <a:ext uri="{FF2B5EF4-FFF2-40B4-BE49-F238E27FC236}">
                  <a16:creationId xmlns:a16="http://schemas.microsoft.com/office/drawing/2014/main" id="{C3F6A973-52B4-1B52-D1EA-C08D63B8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99">
              <a:extLst>
                <a:ext uri="{FF2B5EF4-FFF2-40B4-BE49-F238E27FC236}">
                  <a16:creationId xmlns:a16="http://schemas.microsoft.com/office/drawing/2014/main" id="{20B8F650-83D3-7C3B-667D-3212921E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D222679B-EFD3-A4FC-05F8-32162B4E4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98">
              <a:extLst>
                <a:ext uri="{FF2B5EF4-FFF2-40B4-BE49-F238E27FC236}">
                  <a16:creationId xmlns:a16="http://schemas.microsoft.com/office/drawing/2014/main" id="{3D3A56E8-1D0A-D57D-07FA-66E79779C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 99">
              <a:extLst>
                <a:ext uri="{FF2B5EF4-FFF2-40B4-BE49-F238E27FC236}">
                  <a16:creationId xmlns:a16="http://schemas.microsoft.com/office/drawing/2014/main" id="{B638BB99-AC16-0492-A60A-D2787B500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100">
              <a:extLst>
                <a:ext uri="{FF2B5EF4-FFF2-40B4-BE49-F238E27FC236}">
                  <a16:creationId xmlns:a16="http://schemas.microsoft.com/office/drawing/2014/main" id="{20054272-8AC9-B8DA-B0A8-1B9D725A5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BC8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 101">
              <a:extLst>
                <a:ext uri="{FF2B5EF4-FFF2-40B4-BE49-F238E27FC236}">
                  <a16:creationId xmlns:a16="http://schemas.microsoft.com/office/drawing/2014/main" id="{F812830D-0010-3776-5D49-230EB444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102">
              <a:extLst>
                <a:ext uri="{FF2B5EF4-FFF2-40B4-BE49-F238E27FC236}">
                  <a16:creationId xmlns:a16="http://schemas.microsoft.com/office/drawing/2014/main" id="{E7D56730-91C2-1436-9340-5127BFFCA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 103">
              <a:extLst>
                <a:ext uri="{FF2B5EF4-FFF2-40B4-BE49-F238E27FC236}">
                  <a16:creationId xmlns:a16="http://schemas.microsoft.com/office/drawing/2014/main" id="{4DD83EF8-8838-FF3C-D161-5151384E3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Rectangle 189">
              <a:extLst>
                <a:ext uri="{FF2B5EF4-FFF2-40B4-BE49-F238E27FC236}">
                  <a16:creationId xmlns:a16="http://schemas.microsoft.com/office/drawing/2014/main" id="{0768A569-2CE8-D4C1-BAD1-8231BFF36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7504" y="5439947"/>
              <a:ext cx="1218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</a:p>
          </p:txBody>
        </p:sp>
        <p:sp>
          <p:nvSpPr>
            <p:cNvPr id="131" name="Rectangle 193">
              <a:extLst>
                <a:ext uri="{FF2B5EF4-FFF2-40B4-BE49-F238E27FC236}">
                  <a16:creationId xmlns:a16="http://schemas.microsoft.com/office/drawing/2014/main" id="{CB0CD266-0039-6AF5-C6E0-3307C4F8C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997" y="4840034"/>
              <a:ext cx="10259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</a:p>
          </p:txBody>
        </p:sp>
        <p:sp>
          <p:nvSpPr>
            <p:cNvPr id="141" name="Rectangle 197">
              <a:extLst>
                <a:ext uri="{FF2B5EF4-FFF2-40B4-BE49-F238E27FC236}">
                  <a16:creationId xmlns:a16="http://schemas.microsoft.com/office/drawing/2014/main" id="{3FA43D34-09DA-6372-58A1-8B6799C51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17" y="5705227"/>
              <a:ext cx="1394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</a:p>
          </p:txBody>
        </p:sp>
        <p:sp>
          <p:nvSpPr>
            <p:cNvPr id="142" name="Rectangle 198">
              <a:extLst>
                <a:ext uri="{FF2B5EF4-FFF2-40B4-BE49-F238E27FC236}">
                  <a16:creationId xmlns:a16="http://schemas.microsoft.com/office/drawing/2014/main" id="{C4CF894D-3CE7-B277-93F4-342DE342C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299" y="6235423"/>
              <a:ext cx="13785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</a:p>
          </p:txBody>
        </p:sp>
        <p:sp>
          <p:nvSpPr>
            <p:cNvPr id="143" name="Rectangle 201">
              <a:extLst>
                <a:ext uri="{FF2B5EF4-FFF2-40B4-BE49-F238E27FC236}">
                  <a16:creationId xmlns:a16="http://schemas.microsoft.com/office/drawing/2014/main" id="{AE2F3C56-2263-37AB-1137-C709A19CC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814" y="4873912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</a:p>
          </p:txBody>
        </p:sp>
        <p:sp>
          <p:nvSpPr>
            <p:cNvPr id="144" name="Rectangle 204">
              <a:extLst>
                <a:ext uri="{FF2B5EF4-FFF2-40B4-BE49-F238E27FC236}">
                  <a16:creationId xmlns:a16="http://schemas.microsoft.com/office/drawing/2014/main" id="{DF62F0C3-9B8B-1FE1-601C-EAB93D364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736" y="5668800"/>
              <a:ext cx="1330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</a:p>
          </p:txBody>
        </p:sp>
        <p:sp>
          <p:nvSpPr>
            <p:cNvPr id="230" name="Rectangle 222">
              <a:extLst>
                <a:ext uri="{FF2B5EF4-FFF2-40B4-BE49-F238E27FC236}">
                  <a16:creationId xmlns:a16="http://schemas.microsoft.com/office/drawing/2014/main" id="{D00EA22E-E386-1F4A-CA9B-C43A9A15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409" y="5116435"/>
              <a:ext cx="12503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12858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>
            <a:extLst>
              <a:ext uri="{FF2B5EF4-FFF2-40B4-BE49-F238E27FC236}">
                <a16:creationId xmlns:a16="http://schemas.microsoft.com/office/drawing/2014/main" id="{25C584A9-EC5A-9BC5-016F-F7EA640C81CD}"/>
              </a:ext>
            </a:extLst>
          </p:cNvPr>
          <p:cNvSpPr/>
          <p:nvPr/>
        </p:nvSpPr>
        <p:spPr>
          <a:xfrm>
            <a:off x="498603" y="1218421"/>
            <a:ext cx="7341805" cy="176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zhoubných novotvarů v letech 2019–2023: srovnání JHC a ČR</a:t>
            </a:r>
            <a:br>
              <a:rPr lang="cs-CZ" dirty="0"/>
            </a:br>
            <a:endParaRPr lang="cs-CZ" dirty="0"/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7931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zemřelých s onemocněním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901183" y="3014815"/>
          <a:ext cx="5714117" cy="1219200"/>
        </p:xfrm>
        <a:graphic>
          <a:graphicData uri="http://schemas.openxmlformats.org/drawingml/2006/table">
            <a:tbl>
              <a:tblPr/>
              <a:tblGrid>
                <a:gridCol w="3987979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863069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863069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C33, C34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5 085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C33, C34 ročně na 100 000 osob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49,4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47,5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90342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849915"/>
            <a:ext cx="26615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943600" y="2408305"/>
            <a:ext cx="107950" cy="107950"/>
          </a:xfrm>
          <a:prstGeom prst="rect">
            <a:avLst/>
          </a:prstGeom>
          <a:solidFill>
            <a:srgbClr val="858585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43600" y="2238933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96000" y="2193292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Jihočeský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graphicFrame>
        <p:nvGraphicFramePr>
          <p:cNvPr id="4" name="Object 35">
            <a:extLst>
              <a:ext uri="{FF2B5EF4-FFF2-40B4-BE49-F238E27FC236}">
                <a16:creationId xmlns:a16="http://schemas.microsoft.com/office/drawing/2014/main" id="{0F220EBB-6095-1FF1-B881-C262A45F2958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" name="Group 91">
            <a:extLst>
              <a:ext uri="{FF2B5EF4-FFF2-40B4-BE49-F238E27FC236}">
                <a16:creationId xmlns:a16="http://schemas.microsoft.com/office/drawing/2014/main" id="{020CEAC4-1E08-2470-FD33-8203FC4CE9C1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10389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Epidemiologie nádorů prsu a onkologická léčba</a:t>
            </a: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72543925-3314-FC7D-5A63-1A33CD0F49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8639463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Nadpis 138">
            <a:extLst>
              <a:ext uri="{FF2B5EF4-FFF2-40B4-BE49-F238E27FC236}">
                <a16:creationId xmlns:a16="http://schemas.microsoft.com/office/drawing/2014/main" id="{6839B9D1-D146-07B7-88E2-886672E67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</a:t>
            </a:r>
            <a:r>
              <a:rPr lang="es-ES" dirty="0"/>
              <a:t>ZN </a:t>
            </a:r>
            <a:r>
              <a:rPr lang="cs-CZ" dirty="0"/>
              <a:t>průdušnice, průdušky a plíce </a:t>
            </a:r>
            <a:r>
              <a:rPr lang="es-ES" dirty="0"/>
              <a:t>(C</a:t>
            </a:r>
            <a:r>
              <a:rPr lang="cs-CZ" dirty="0"/>
              <a:t>33, C34</a:t>
            </a:r>
            <a:r>
              <a:rPr lang="es-ES" dirty="0"/>
              <a:t>)</a:t>
            </a:r>
            <a:br>
              <a:rPr lang="es-ES" dirty="0"/>
            </a:br>
            <a:endParaRPr lang="cs-CZ" dirty="0"/>
          </a:p>
        </p:txBody>
      </p:sp>
      <p:graphicFrame>
        <p:nvGraphicFramePr>
          <p:cNvPr id="36" name="Object 123">
            <a:extLst>
              <a:ext uri="{FF2B5EF4-FFF2-40B4-BE49-F238E27FC236}">
                <a16:creationId xmlns:a16="http://schemas.microsoft.com/office/drawing/2014/main" id="{3C877F9B-0772-2307-4A69-A6BC69F9DDD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000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33771"/>
          <a:ext cx="1931064" cy="24840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900"/>
                        </a:lnSpc>
                      </a:pPr>
                      <a:r>
                        <a:rPr lang="cs-CZ" sz="12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998859" y="3547350"/>
            <a:ext cx="27715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osob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3622369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85858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45,2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5748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osob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3431587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49,8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8C8C8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858585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37208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registr, Český statistický úřad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42" name="Object 16">
            <a:extLst>
              <a:ext uri="{FF2B5EF4-FFF2-40B4-BE49-F238E27FC236}">
                <a16:creationId xmlns:a16="http://schemas.microsoft.com/office/drawing/2014/main" id="{02F703FC-0E33-607B-7EAD-913892D77A85}"/>
              </a:ext>
            </a:extLst>
          </p:cNvPr>
          <p:cNvGraphicFramePr>
            <a:graphicFrameLocks noChangeAspect="1"/>
          </p:cNvGraphicFramePr>
          <p:nvPr>
            <p:custDataLst>
              <p:tags r:id="rId13"/>
            </p:custDataLst>
          </p:nvPr>
        </p:nvGraphicFramePr>
        <p:xfrm>
          <a:off x="6449966" y="4396196"/>
          <a:ext cx="2311760" cy="203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A8A8A8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59595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D1D1D1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0" name="Group 110">
            <a:extLst>
              <a:ext uri="{FF2B5EF4-FFF2-40B4-BE49-F238E27FC236}">
                <a16:creationId xmlns:a16="http://schemas.microsoft.com/office/drawing/2014/main" id="{A9C1A962-4C00-B40E-D34E-FC6A7C5DEC32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21322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Písek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Jindřichův Hradec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5734587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Prachatice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Tábor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České Budějovice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Strakonice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Český Krumlov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5E26F96F-505C-FFD6-29C3-39D1FE31CF9C}"/>
              </a:ext>
            </a:extLst>
          </p:cNvPr>
          <p:cNvSpPr txBox="1"/>
          <p:nvPr/>
        </p:nvSpPr>
        <p:spPr>
          <a:xfrm rot="18828707">
            <a:off x="4211261" y="533770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2023</a:t>
            </a:r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BBD31A-36D6-F23E-A804-6FD08B60CFDD}"/>
              </a:ext>
            </a:extLst>
          </p:cNvPr>
          <p:cNvGrpSpPr/>
          <p:nvPr/>
        </p:nvGrpSpPr>
        <p:grpSpPr>
          <a:xfrm>
            <a:off x="10951469" y="4605461"/>
            <a:ext cx="920040" cy="839147"/>
            <a:chOff x="5368539" y="5686843"/>
            <a:chExt cx="920040" cy="839147"/>
          </a:xfrm>
        </p:grpSpPr>
        <p:sp>
          <p:nvSpPr>
            <p:cNvPr id="29" name="Text Box 58">
              <a:extLst>
                <a:ext uri="{FF2B5EF4-FFF2-40B4-BE49-F238E27FC236}">
                  <a16:creationId xmlns:a16="http://schemas.microsoft.com/office/drawing/2014/main" id="{23968A25-6290-638F-DB6D-021B3B98B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3596278E-D756-C4AE-F079-4525B4B4B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A58FA8A1-CED0-3FE7-6845-392B4DDE4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" name="Rectangle 56">
              <a:extLst>
                <a:ext uri="{FF2B5EF4-FFF2-40B4-BE49-F238E27FC236}">
                  <a16:creationId xmlns:a16="http://schemas.microsoft.com/office/drawing/2014/main" id="{CAF9CB6C-CE4F-CF17-65DA-06469F6F4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" name="Rectangle 56">
              <a:extLst>
                <a:ext uri="{FF2B5EF4-FFF2-40B4-BE49-F238E27FC236}">
                  <a16:creationId xmlns:a16="http://schemas.microsoft.com/office/drawing/2014/main" id="{DC9AE77A-2676-9579-EF5B-58879F360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59595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43" name="Skupina 42">
            <a:extLst>
              <a:ext uri="{FF2B5EF4-FFF2-40B4-BE49-F238E27FC236}">
                <a16:creationId xmlns:a16="http://schemas.microsoft.com/office/drawing/2014/main" id="{B08FE02E-ACBD-5D33-1F07-60395271FCED}"/>
              </a:ext>
            </a:extLst>
          </p:cNvPr>
          <p:cNvGrpSpPr>
            <a:grpSpLocks noChangeAspect="1"/>
          </p:cNvGrpSpPr>
          <p:nvPr/>
        </p:nvGrpSpPr>
        <p:grpSpPr>
          <a:xfrm>
            <a:off x="8826759" y="4584375"/>
            <a:ext cx="2311761" cy="1796127"/>
            <a:chOff x="3449186" y="4421025"/>
            <a:chExt cx="2989263" cy="2322513"/>
          </a:xfrm>
        </p:grpSpPr>
        <p:sp>
          <p:nvSpPr>
            <p:cNvPr id="44" name="Freeform 102">
              <a:extLst>
                <a:ext uri="{FF2B5EF4-FFF2-40B4-BE49-F238E27FC236}">
                  <a16:creationId xmlns:a16="http://schemas.microsoft.com/office/drawing/2014/main" id="{6094DFFC-E578-DC9D-6B7A-AB5EEC02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101">
              <a:extLst>
                <a:ext uri="{FF2B5EF4-FFF2-40B4-BE49-F238E27FC236}">
                  <a16:creationId xmlns:a16="http://schemas.microsoft.com/office/drawing/2014/main" id="{7943003B-49AD-389D-5262-13A761C1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BDD7E7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97">
              <a:extLst>
                <a:ext uri="{FF2B5EF4-FFF2-40B4-BE49-F238E27FC236}">
                  <a16:creationId xmlns:a16="http://schemas.microsoft.com/office/drawing/2014/main" id="{37150E53-58FA-581D-DEEF-318DAB85E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6BAED6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98">
              <a:extLst>
                <a:ext uri="{FF2B5EF4-FFF2-40B4-BE49-F238E27FC236}">
                  <a16:creationId xmlns:a16="http://schemas.microsoft.com/office/drawing/2014/main" id="{302439F9-5D9C-F114-367A-7C735F5A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id="{2FCD3343-1ECC-7EE1-0E3D-4185A659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103">
              <a:extLst>
                <a:ext uri="{FF2B5EF4-FFF2-40B4-BE49-F238E27FC236}">
                  <a16:creationId xmlns:a16="http://schemas.microsoft.com/office/drawing/2014/main" id="{FE5651D8-0DE2-F2BE-9CC4-1C30F78A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 99">
              <a:extLst>
                <a:ext uri="{FF2B5EF4-FFF2-40B4-BE49-F238E27FC236}">
                  <a16:creationId xmlns:a16="http://schemas.microsoft.com/office/drawing/2014/main" id="{16BB733E-F2AE-D138-8CDE-FE36B8DD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 97">
              <a:extLst>
                <a:ext uri="{FF2B5EF4-FFF2-40B4-BE49-F238E27FC236}">
                  <a16:creationId xmlns:a16="http://schemas.microsoft.com/office/drawing/2014/main" id="{4673C540-6FF7-AF5E-DC26-E4BB961BE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 98">
              <a:extLst>
                <a:ext uri="{FF2B5EF4-FFF2-40B4-BE49-F238E27FC236}">
                  <a16:creationId xmlns:a16="http://schemas.microsoft.com/office/drawing/2014/main" id="{95CA6C6C-262F-63B1-B464-B4CEA4CD7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 99">
              <a:extLst>
                <a:ext uri="{FF2B5EF4-FFF2-40B4-BE49-F238E27FC236}">
                  <a16:creationId xmlns:a16="http://schemas.microsoft.com/office/drawing/2014/main" id="{E7452DDB-3056-46CF-7D21-45436832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828282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 100">
              <a:extLst>
                <a:ext uri="{FF2B5EF4-FFF2-40B4-BE49-F238E27FC236}">
                  <a16:creationId xmlns:a16="http://schemas.microsoft.com/office/drawing/2014/main" id="{A4666842-D733-78B6-EF6B-62F61196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 101">
              <a:extLst>
                <a:ext uri="{FF2B5EF4-FFF2-40B4-BE49-F238E27FC236}">
                  <a16:creationId xmlns:a16="http://schemas.microsoft.com/office/drawing/2014/main" id="{B367E0D4-C980-06B0-B3D9-7253ECDF4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C09EBE00-C3B5-D636-E262-ABA41A841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EFFACBF0-1108-BB84-7767-C6A802C8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Rectangle 189">
              <a:extLst>
                <a:ext uri="{FF2B5EF4-FFF2-40B4-BE49-F238E27FC236}">
                  <a16:creationId xmlns:a16="http://schemas.microsoft.com/office/drawing/2014/main" id="{ADFB8215-E777-AB5F-47CF-F9F7599F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7504" y="5439947"/>
              <a:ext cx="1218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</a:p>
          </p:txBody>
        </p:sp>
        <p:sp>
          <p:nvSpPr>
            <p:cNvPr id="141" name="Rectangle 193">
              <a:extLst>
                <a:ext uri="{FF2B5EF4-FFF2-40B4-BE49-F238E27FC236}">
                  <a16:creationId xmlns:a16="http://schemas.microsoft.com/office/drawing/2014/main" id="{4A1497B6-6830-93A8-2AA6-6D447201F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997" y="4840034"/>
              <a:ext cx="10259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</a:p>
          </p:txBody>
        </p:sp>
        <p:sp>
          <p:nvSpPr>
            <p:cNvPr id="142" name="Rectangle 197">
              <a:extLst>
                <a:ext uri="{FF2B5EF4-FFF2-40B4-BE49-F238E27FC236}">
                  <a16:creationId xmlns:a16="http://schemas.microsoft.com/office/drawing/2014/main" id="{4DBE572C-0281-D511-D131-2241A4079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17" y="5705227"/>
              <a:ext cx="1394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</a:p>
          </p:txBody>
        </p:sp>
        <p:sp>
          <p:nvSpPr>
            <p:cNvPr id="143" name="Rectangle 198">
              <a:extLst>
                <a:ext uri="{FF2B5EF4-FFF2-40B4-BE49-F238E27FC236}">
                  <a16:creationId xmlns:a16="http://schemas.microsoft.com/office/drawing/2014/main" id="{D3443865-AFA9-2B37-BE80-A1F2BFD8D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299" y="6235423"/>
              <a:ext cx="13785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</a:p>
          </p:txBody>
        </p:sp>
        <p:sp>
          <p:nvSpPr>
            <p:cNvPr id="144" name="Rectangle 201">
              <a:extLst>
                <a:ext uri="{FF2B5EF4-FFF2-40B4-BE49-F238E27FC236}">
                  <a16:creationId xmlns:a16="http://schemas.microsoft.com/office/drawing/2014/main" id="{9A4B7DDF-F588-4E5F-F1FC-EE2949BBA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814" y="4873912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</a:p>
          </p:txBody>
        </p:sp>
        <p:sp>
          <p:nvSpPr>
            <p:cNvPr id="230" name="Rectangle 204">
              <a:extLst>
                <a:ext uri="{FF2B5EF4-FFF2-40B4-BE49-F238E27FC236}">
                  <a16:creationId xmlns:a16="http://schemas.microsoft.com/office/drawing/2014/main" id="{736867E1-0D37-0488-503D-177984BA3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736" y="5668800"/>
              <a:ext cx="1330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</a:p>
          </p:txBody>
        </p:sp>
        <p:sp>
          <p:nvSpPr>
            <p:cNvPr id="231" name="Rectangle 222">
              <a:extLst>
                <a:ext uri="{FF2B5EF4-FFF2-40B4-BE49-F238E27FC236}">
                  <a16:creationId xmlns:a16="http://schemas.microsoft.com/office/drawing/2014/main" id="{02A223C9-C812-42BD-87B4-1C86B625A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409" y="5116435"/>
              <a:ext cx="12503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385000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076A7662-2018-A293-1A5C-47041A1A4825}"/>
              </a:ext>
            </a:extLst>
          </p:cNvPr>
          <p:cNvSpPr/>
          <p:nvPr/>
        </p:nvSpPr>
        <p:spPr>
          <a:xfrm>
            <a:off x="196086" y="4154608"/>
            <a:ext cx="11444400" cy="288000"/>
          </a:xfrm>
          <a:prstGeom prst="rect">
            <a:avLst/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A9B8C5DF-55F7-2D85-D032-E3D6ADB36F9A}"/>
              </a:ext>
            </a:extLst>
          </p:cNvPr>
          <p:cNvSpPr/>
          <p:nvPr/>
        </p:nvSpPr>
        <p:spPr>
          <a:xfrm>
            <a:off x="196086" y="4439960"/>
            <a:ext cx="11444400" cy="288000"/>
          </a:xfrm>
          <a:prstGeom prst="rect">
            <a:avLst/>
          </a:prstGeom>
          <a:solidFill>
            <a:srgbClr val="FFB9B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Nadpis 17">
            <a:extLst>
              <a:ext uri="{FF2B5EF4-FFF2-40B4-BE49-F238E27FC236}">
                <a16:creationId xmlns:a16="http://schemas.microsoft.com/office/drawing/2014/main" id="{72CE58F4-DC4A-537B-6056-99AF97F47B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Podíl a zastoupení stadií u nově diagnostikovaných pacientů se ZN průdušnice, průdušky a plíce (C33, C34) v krajích ČR (období 2019–2023)</a:t>
            </a:r>
            <a:br>
              <a:rPr lang="cs-CZ" sz="2400" dirty="0"/>
            </a:br>
            <a:endParaRPr lang="cs-CZ" sz="2400" dirty="0"/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B9DA35E5-8A09-CECA-B5DA-0FC85A9AB47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476250" y="1507803"/>
          <a:ext cx="9953625" cy="4825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D553C8EA-D986-D082-2419-08F1A3F18312}"/>
              </a:ext>
            </a:extLst>
          </p:cNvPr>
          <p:cNvSpPr/>
          <p:nvPr/>
        </p:nvSpPr>
        <p:spPr>
          <a:xfrm>
            <a:off x="2006188" y="1168659"/>
            <a:ext cx="87129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Stadium při diagnóze:        1         2        3        4         neuvedeno z objektivních důvodů        neznámo – neúplný záznam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45BC298B-F877-486C-0C5E-3017B1BC3D12}"/>
              </a:ext>
            </a:extLst>
          </p:cNvPr>
          <p:cNvSpPr/>
          <p:nvPr/>
        </p:nvSpPr>
        <p:spPr>
          <a:xfrm>
            <a:off x="3760997" y="1186890"/>
            <a:ext cx="144000" cy="144000"/>
          </a:xfrm>
          <a:prstGeom prst="rect">
            <a:avLst/>
          </a:prstGeom>
          <a:solidFill>
            <a:srgbClr val="00B0F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1F25BBBA-8BCC-FD13-49E9-2D1F042BA4CD}"/>
              </a:ext>
            </a:extLst>
          </p:cNvPr>
          <p:cNvSpPr/>
          <p:nvPr/>
        </p:nvSpPr>
        <p:spPr>
          <a:xfrm>
            <a:off x="4208720" y="1186890"/>
            <a:ext cx="144000" cy="144000"/>
          </a:xfrm>
          <a:prstGeom prst="rect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37A24B2-E0A4-712E-DF4E-0177B0DE4371}"/>
              </a:ext>
            </a:extLst>
          </p:cNvPr>
          <p:cNvSpPr/>
          <p:nvPr/>
        </p:nvSpPr>
        <p:spPr>
          <a:xfrm>
            <a:off x="4656443" y="1186890"/>
            <a:ext cx="144000" cy="144000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4A3DD82B-1442-2F74-D898-F063A31F0C38}"/>
              </a:ext>
            </a:extLst>
          </p:cNvPr>
          <p:cNvSpPr/>
          <p:nvPr/>
        </p:nvSpPr>
        <p:spPr>
          <a:xfrm>
            <a:off x="5104166" y="1186890"/>
            <a:ext cx="144000" cy="144000"/>
          </a:xfrm>
          <a:prstGeom prst="rect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375172B2-2A2F-75D9-647F-F220FD25B602}"/>
              </a:ext>
            </a:extLst>
          </p:cNvPr>
          <p:cNvSpPr/>
          <p:nvPr/>
        </p:nvSpPr>
        <p:spPr>
          <a:xfrm>
            <a:off x="5551889" y="1186890"/>
            <a:ext cx="144000" cy="144000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3256543-FB67-A49A-F0F2-CFABB320D562}"/>
              </a:ext>
            </a:extLst>
          </p:cNvPr>
          <p:cNvSpPr/>
          <p:nvPr/>
        </p:nvSpPr>
        <p:spPr>
          <a:xfrm>
            <a:off x="8359651" y="1186890"/>
            <a:ext cx="144000" cy="144000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" name="TextBox 6">
            <a:extLst>
              <a:ext uri="{FF2B5EF4-FFF2-40B4-BE49-F238E27FC236}">
                <a16:creationId xmlns:a16="http://schemas.microsoft.com/office/drawing/2014/main" id="{13319F71-58F1-AA27-6D5D-79A802C1B71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233351" y="1470160"/>
            <a:ext cx="18024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Průměrný počet nově diagnostikovaných ročně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7A8CE454-7912-1DC0-DA3F-B12D9D70BBE4}"/>
              </a:ext>
            </a:extLst>
          </p:cNvPr>
          <p:cNvGraphicFramePr>
            <a:graphicFrameLocks noGrp="1"/>
          </p:cNvGraphicFramePr>
          <p:nvPr/>
        </p:nvGraphicFramePr>
        <p:xfrm>
          <a:off x="10325055" y="1837547"/>
          <a:ext cx="904919" cy="4349565"/>
        </p:xfrm>
        <a:graphic>
          <a:graphicData uri="http://schemas.openxmlformats.org/drawingml/2006/table">
            <a:tbl>
              <a:tblPr/>
              <a:tblGrid>
                <a:gridCol w="904919">
                  <a:extLst>
                    <a:ext uri="{9D8B030D-6E8A-4147-A177-3AD203B41FA5}">
                      <a16:colId xmlns:a16="http://schemas.microsoft.com/office/drawing/2014/main" val="4292166783"/>
                    </a:ext>
                  </a:extLst>
                </a:gridCol>
              </a:tblGrid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373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69627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722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345229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367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048265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355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820840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342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931573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746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5341452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69204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853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920078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6 614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44038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409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661700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293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930922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289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1594631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740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106528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39752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630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5493707"/>
                  </a:ext>
                </a:extLst>
              </a:tr>
            </a:tbl>
          </a:graphicData>
        </a:graphic>
      </p:graphicFrame>
      <p:sp>
        <p:nvSpPr>
          <p:cNvPr id="14" name="TextBox 6">
            <a:extLst>
              <a:ext uri="{FF2B5EF4-FFF2-40B4-BE49-F238E27FC236}">
                <a16:creationId xmlns:a16="http://schemas.microsoft.com/office/drawing/2014/main" id="{BCBE1F97-0821-B054-C1C8-0E807C8D8D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6943" y="79671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66191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164993" y="845290"/>
          <a:ext cx="10847403" cy="5541620"/>
        </p:xfrm>
        <a:graphic>
          <a:graphicData uri="http://schemas.openxmlformats.org/drawingml/2006/table">
            <a:tbl>
              <a:tblPr/>
              <a:tblGrid>
                <a:gridCol w="2886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57058986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28279049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274195822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1185986903"/>
                    </a:ext>
                  </a:extLst>
                </a:gridCol>
              </a:tblGrid>
              <a:tr h="59594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2014)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2015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2019)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perioda 2020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2022)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Rozdíl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přežití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+7.77 %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+2.12 %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+1.86 %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92.60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91.04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+5.31 %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86.64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+6.98 %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+3.89 %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+12.47 %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70.22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63.81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+3.90 %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tl. střeva a konečníku (C18–C20)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57.37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61.15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pojivových a měk. tkání (C47, C49)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+4.58 %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55.63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38.08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+14.19 %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35.80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47.43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+10.29 %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+7.22 %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02068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 a míchy (C70–C72)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+7.94 %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14357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 a plíce (C33, C34)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+10.03 %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6675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žluč. cest (C23, C24)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+7.88 %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367518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+8.18 %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298952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14.00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+8.71 %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4248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intrahep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žluč. cest (C22)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12.32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+6.20 %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Vývoj 5letého relativního přežití pacientů v České republice</a:t>
            </a:r>
          </a:p>
        </p:txBody>
      </p:sp>
      <p:sp>
        <p:nvSpPr>
          <p:cNvPr id="3" name="TextovéPole 20">
            <a:extLst>
              <a:ext uri="{FF2B5EF4-FFF2-40B4-BE49-F238E27FC236}">
                <a16:creationId xmlns:a16="http://schemas.microsoft.com/office/drawing/2014/main" id="{5E71DC4B-3B54-4FCB-8BD9-8A49465B98B8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7998" y="703701"/>
            <a:ext cx="53384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5letého přežití pro analýzu periody 2020</a:t>
            </a: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–</a:t>
            </a: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2022.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371783" y="964161"/>
          <a:ext cx="5540228" cy="5422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36801" y="891040"/>
            <a:ext cx="30257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/>
        </p:nvSpPr>
        <p:spPr>
          <a:xfrm>
            <a:off x="271398" y="883273"/>
            <a:ext cx="293542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Zdroj: Národní onkologický registr, ÚZIS ČR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232CFFF3-BC01-473A-A980-39DAF219E248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8000" y="530262"/>
            <a:ext cx="5674925" cy="26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0" tIns="45710" rIns="91420" bIns="4571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Všichni pacienti s diagnostikovaným onemocněním.</a:t>
            </a: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98FAA048-90A8-4BB0-A76C-729CF7E5E281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375844" y="1146461"/>
            <a:ext cx="3195814" cy="828775"/>
            <a:chOff x="375844" y="1146461"/>
            <a:chExt cx="3195814" cy="828775"/>
          </a:xfrm>
        </p:grpSpPr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E3941126-8CF3-4742-9701-3562FE2424ED}"/>
                </a:ext>
              </a:extLst>
            </p:cNvPr>
            <p:cNvSpPr/>
            <p:nvPr/>
          </p:nvSpPr>
          <p:spPr>
            <a:xfrm>
              <a:off x="375844" y="1186793"/>
              <a:ext cx="180000" cy="1800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ovéPole 29">
              <a:extLst>
                <a:ext uri="{FF2B5EF4-FFF2-40B4-BE49-F238E27FC236}">
                  <a16:creationId xmlns:a16="http://schemas.microsoft.com/office/drawing/2014/main" id="{252FB36A-F224-4E82-B0C4-CBD6EE67FA3C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55844" y="1146461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–2014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ovéPole 29">
              <a:extLst>
                <a:ext uri="{FF2B5EF4-FFF2-40B4-BE49-F238E27FC236}">
                  <a16:creationId xmlns:a16="http://schemas.microsoft.com/office/drawing/2014/main" id="{08C98FE0-1254-4804-96AE-21560EE40C8F}"/>
                </a:ext>
              </a:extLst>
            </p:cNvPr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555844" y="1413070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2015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–2019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ovéPole 29">
              <a:extLst>
                <a:ext uri="{FF2B5EF4-FFF2-40B4-BE49-F238E27FC236}">
                  <a16:creationId xmlns:a16="http://schemas.microsoft.com/office/drawing/2014/main" id="{57280BA1-82F6-4523-AA34-FAA3DE41D51B}"/>
                </a:ext>
              </a:extLst>
            </p:cNvPr>
            <p:cNvSpPr txBox="1"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545883" y="1698237"/>
              <a:ext cx="302577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2022</a:t>
              </a:r>
            </a:p>
          </p:txBody>
        </p:sp>
        <p:grpSp>
          <p:nvGrpSpPr>
            <p:cNvPr id="7" name="Skupina 34">
              <a:extLst>
                <a:ext uri="{FF2B5EF4-FFF2-40B4-BE49-F238E27FC236}">
                  <a16:creationId xmlns:a16="http://schemas.microsoft.com/office/drawing/2014/main" id="{4CC44408-DA10-482D-A8AB-D66BC4A27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947" y="1748951"/>
              <a:ext cx="161925" cy="176077"/>
              <a:chOff x="4508326" y="837418"/>
              <a:chExt cx="161925" cy="162000"/>
            </a:xfrm>
          </p:grpSpPr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9241B836-B695-468B-B5B1-7444789DF8E0}"/>
                  </a:ext>
                </a:extLst>
              </p:cNvPr>
              <p:cNvSpPr/>
              <p:nvPr/>
            </p:nvSpPr>
            <p:spPr bwMode="auto">
              <a:xfrm>
                <a:off x="4508326" y="837418"/>
                <a:ext cx="161925" cy="16200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Obdélník 8">
                <a:extLst>
                  <a:ext uri="{FF2B5EF4-FFF2-40B4-BE49-F238E27FC236}">
                    <a16:creationId xmlns:a16="http://schemas.microsoft.com/office/drawing/2014/main" id="{2A2A0786-43F5-431D-8E38-E186F2E0C2C0}"/>
                  </a:ext>
                </a:extLst>
              </p:cNvPr>
              <p:cNvSpPr/>
              <p:nvPr/>
            </p:nvSpPr>
            <p:spPr bwMode="auto">
              <a:xfrm>
                <a:off x="4521737" y="851649"/>
                <a:ext cx="136525" cy="13658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D5EF048C-C581-4293-8ECF-50219B7FBC81}"/>
                </a:ext>
              </a:extLst>
            </p:cNvPr>
            <p:cNvSpPr/>
            <p:nvPr/>
          </p:nvSpPr>
          <p:spPr>
            <a:xfrm>
              <a:off x="377872" y="1467872"/>
              <a:ext cx="180000" cy="1800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068553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288000" y="493506"/>
            <a:ext cx="91547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Zdroj: Národní onkologický registr, ÚZIS ČR;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Analýza periody 2020–2022, všichni pacienti s diagnostikovaným onemocněním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 "/>
                <a:ea typeface="+mn-ea"/>
                <a:cs typeface="+mn-cs"/>
              </a:rPr>
              <a:t> jsou řazeny sestupně dle 5letého přežití.</a:t>
            </a: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033141" y="953332"/>
          <a:ext cx="10014989" cy="5190836"/>
        </p:xfrm>
        <a:graphic>
          <a:graphicData uri="http://schemas.openxmlformats.org/drawingml/2006/table">
            <a:tbl>
              <a:tblPr/>
              <a:tblGrid>
                <a:gridCol w="31089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2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3441950630"/>
                    </a:ext>
                  </a:extLst>
                </a:gridCol>
              </a:tblGrid>
              <a:tr h="82630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Počet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pacientů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</a:t>
                      </a:r>
                      <a:r>
                        <a:rPr lang="en-US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)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, 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1 578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26.7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295469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1 101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059035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590462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3 044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40114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354536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3 406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82472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Česká republika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27 134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20.7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2 513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3 031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5leté relativní přežití pacientů se </a:t>
            </a:r>
            <a:r>
              <a:rPr lang="cs-CZ" u="sng" dirty="0"/>
              <a:t>ZN plic</a:t>
            </a:r>
            <a:r>
              <a:rPr lang="cs-CZ" dirty="0"/>
              <a:t> dle krajů (perioda 2020–2022)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997666" y="1108069"/>
          <a:ext cx="5634051" cy="5291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0548" y="1004108"/>
            <a:ext cx="47282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pacientů s C33, C34 [%]</a:t>
            </a:r>
          </a:p>
        </p:txBody>
      </p:sp>
    </p:spTree>
    <p:extLst>
      <p:ext uri="{BB962C8B-B14F-4D97-AF65-F5344CB8AC3E}">
        <p14:creationId xmlns:p14="http://schemas.microsoft.com/office/powerpoint/2010/main" val="177863782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>
            <a:extLst>
              <a:ext uri="{FF2B5EF4-FFF2-40B4-BE49-F238E27FC236}">
                <a16:creationId xmlns:a16="http://schemas.microsoft.com/office/drawing/2014/main" id="{56DB691D-403F-F0A0-260D-66A82C70CB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15737" y="3985600"/>
            <a:ext cx="6010274" cy="252000"/>
          </a:xfrm>
          <a:prstGeom prst="rect">
            <a:avLst/>
          </a:prstGeom>
          <a:solidFill>
            <a:srgbClr val="97BA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1D34476E-FBB5-61F3-DACF-94481BAAD7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0" y="160258"/>
            <a:ext cx="10700209" cy="538364"/>
          </a:xfrm>
        </p:spPr>
        <p:txBody>
          <a:bodyPr/>
          <a:lstStyle/>
          <a:p>
            <a:r>
              <a:rPr lang="cs-CZ" sz="2400" dirty="0"/>
              <a:t>Primární protinádorová léčba</a:t>
            </a:r>
            <a:r>
              <a:rPr lang="cs-CZ" sz="2400" b="1" noProof="0" dirty="0">
                <a:solidFill>
                  <a:srgbClr val="D71440"/>
                </a:solidFill>
                <a:latin typeface="+mn-lt"/>
              </a:rPr>
              <a:t> pacientů se </a:t>
            </a:r>
            <a:r>
              <a:rPr lang="cs-CZ" sz="2400" b="1" u="sng" noProof="0" dirty="0">
                <a:solidFill>
                  <a:srgbClr val="D71440"/>
                </a:solidFill>
                <a:latin typeface="+mn-lt"/>
              </a:rPr>
              <a:t>ZN průdušnice, průdušky a plíce </a:t>
            </a:r>
            <a:br>
              <a:rPr lang="en-US" sz="2400" b="1" u="sng" noProof="0" dirty="0">
                <a:solidFill>
                  <a:srgbClr val="D71440"/>
                </a:solidFill>
                <a:latin typeface="+mn-lt"/>
              </a:rPr>
            </a:br>
            <a:r>
              <a:rPr lang="cs-CZ" sz="2400" b="1" u="sng" noProof="0" dirty="0">
                <a:solidFill>
                  <a:srgbClr val="D71440"/>
                </a:solidFill>
                <a:latin typeface="+mn-lt"/>
              </a:rPr>
              <a:t>(C33, C34)</a:t>
            </a:r>
            <a:r>
              <a:rPr lang="cs-CZ" sz="2400" b="1" noProof="0" dirty="0">
                <a:solidFill>
                  <a:srgbClr val="D71440"/>
                </a:solidFill>
                <a:latin typeface="+mn-lt"/>
              </a:rPr>
              <a:t> v KOC a mimo KOC: </a:t>
            </a:r>
            <a:r>
              <a:rPr lang="cs-CZ" sz="2400" dirty="0"/>
              <a:t>dle kraje bydliště pacienta </a:t>
            </a:r>
            <a:r>
              <a:rPr lang="cs-CZ" sz="2400" noProof="0" dirty="0"/>
              <a:t>(2018–2022)</a:t>
            </a:r>
            <a:endParaRPr lang="cs-CZ" sz="2400" dirty="0"/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FB2422F-E955-3264-B4AC-910935BF7E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11862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NOR + NRHZS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2018–2022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; primární léčba zhoubného novotvaru (ZN) průdušnice, průdušky a plíce (C33, C34) vykázaná v datech NRHZS u novotvarů hlášených v datech NOR u dospělých pacientů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CBB92F03-3554-1A58-A134-F116B5122C2D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57150" y="1697786"/>
          <a:ext cx="6033052" cy="480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527FC453-FB7F-DE95-C8D7-E5DCD3621B8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78464" y="1236950"/>
            <a:ext cx="48639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primárně léčených onkologických pacientů se ZN plic podle bydliště pacienta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8F80D6C5-988C-F262-2FB3-6CA7D1A7ACAE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5896858" y="1821725"/>
          <a:ext cx="5739156" cy="4602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FC05BBB3-A990-BB84-C4C3-E250FFA5F1B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086182" y="6251635"/>
            <a:ext cx="3936485" cy="261610"/>
          </a:xfrm>
          <a:prstGeom prst="rect">
            <a:avLst/>
          </a:prstGeom>
          <a:noFill/>
          <a:ln w="1905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*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Pacient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bez místa bydliště jsou v součtu za ČR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zahrnut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8A273CE7-A85F-51F3-BCA8-1C564706FAE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90202" y="5027784"/>
            <a:ext cx="6010274" cy="2592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DAB78114-CEA3-3F58-69A2-1696D4D3B6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27858" y="3808231"/>
            <a:ext cx="5472000" cy="270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A6F94202-D27A-4048-9A15-FCEF04A7B7D1}"/>
              </a:ext>
            </a:extLst>
          </p:cNvPr>
          <p:cNvSpPr txBox="1"/>
          <p:nvPr/>
        </p:nvSpPr>
        <p:spPr>
          <a:xfrm>
            <a:off x="6704228" y="1236950"/>
            <a:ext cx="47970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primárně léčených onkologických pacientů se ZN plic podle </a:t>
            </a:r>
            <a:r>
              <a:rPr kumimoji="0" lang="cs-CZ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 pacienta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3015651-E51E-DFB2-E3F6-1FA548C2BDD0}"/>
              </a:ext>
            </a:extLst>
          </p:cNvPr>
          <p:cNvGraphicFramePr>
            <a:graphicFrameLocks noGrp="1"/>
          </p:cNvGraphicFramePr>
          <p:nvPr/>
        </p:nvGraphicFramePr>
        <p:xfrm>
          <a:off x="11396302" y="2430299"/>
          <a:ext cx="710855" cy="3856200"/>
        </p:xfrm>
        <a:graphic>
          <a:graphicData uri="http://schemas.openxmlformats.org/drawingml/2006/table">
            <a:tbl>
              <a:tblPr/>
              <a:tblGrid>
                <a:gridCol w="710855">
                  <a:extLst>
                    <a:ext uri="{9D8B030D-6E8A-4147-A177-3AD203B41FA5}">
                      <a16:colId xmlns:a16="http://schemas.microsoft.com/office/drawing/2014/main" val="1752176451"/>
                    </a:ext>
                  </a:extLst>
                </a:gridCol>
              </a:tblGrid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610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97353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267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9409465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271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727229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694620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587795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278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4536518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5 430 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134502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291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774263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21463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301318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383344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572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30710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685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51226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16987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12830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492735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Onkologičtí pacienti se </a:t>
            </a:r>
            <a:r>
              <a:rPr lang="cs-CZ" sz="2400" u="sng" dirty="0"/>
              <a:t>ZN plic</a:t>
            </a:r>
            <a:r>
              <a:rPr lang="cs-CZ" sz="2400" dirty="0"/>
              <a:t> 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104261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04934D6-6E59-B163-430F-DB42E467764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053526" y="1219767"/>
          <a:ext cx="7865884" cy="4597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11531D73-80F4-DD26-25DE-D83CCDEB9FA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0" y="1521432"/>
            <a:ext cx="353215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pacientů, kteří měli v daném roce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průdušnice, průdušky a plíce (C33, C34)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měli vykázaný výkon konzultace MDT*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6E82D288-36BA-8E62-28D6-6BBA48271A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F43506BE-BDCC-65C3-5FF3-8C02051185F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5181783" y="1225169"/>
            <a:ext cx="4141326" cy="215444"/>
            <a:chOff x="801839" y="1079898"/>
            <a:chExt cx="4141326" cy="215444"/>
          </a:xfrm>
        </p:grpSpPr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725EE07E-4458-4FEE-F858-53F5965280D9}"/>
                </a:ext>
              </a:extLst>
            </p:cNvPr>
            <p:cNvSpPr txBox="1"/>
            <p:nvPr/>
          </p:nvSpPr>
          <p:spPr>
            <a:xfrm>
              <a:off x="1088773" y="1079898"/>
              <a:ext cx="3854392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	Česká republika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79E7F03F-08BC-4639-FC05-326518990B2A}"/>
                </a:ext>
              </a:extLst>
            </p:cNvPr>
            <p:cNvSpPr/>
            <p:nvPr/>
          </p:nvSpPr>
          <p:spPr>
            <a:xfrm>
              <a:off x="801839" y="1121488"/>
              <a:ext cx="144000" cy="144000"/>
            </a:xfrm>
            <a:prstGeom prst="rect">
              <a:avLst/>
            </a:prstGeom>
            <a:solidFill>
              <a:srgbClr val="6598C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B8B5EA82-A0B1-A621-13D3-B1CC318E1270}"/>
                </a:ext>
              </a:extLst>
            </p:cNvPr>
            <p:cNvSpPr/>
            <p:nvPr/>
          </p:nvSpPr>
          <p:spPr>
            <a:xfrm>
              <a:off x="2678051" y="1121488"/>
              <a:ext cx="144000" cy="144000"/>
            </a:xfrm>
            <a:prstGeom prst="rect">
              <a:avLst/>
            </a:prstGeom>
            <a:solidFill>
              <a:srgbClr val="2E598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09260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Screening karcinomu plic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423438649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071776" y="1450176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FCD2C015-47D3-9EA3-D95D-B7694F9FF7F6}"/>
              </a:ext>
            </a:extLst>
          </p:cNvPr>
          <p:cNvSpPr txBox="1"/>
          <p:nvPr/>
        </p:nvSpPr>
        <p:spPr>
          <a:xfrm>
            <a:off x="426860" y="6346811"/>
            <a:ext cx="113382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 Ve specifických případech je možné přímé odeslání osob splňující vstupní kritéria praktickým lékařem na radiologické centrum a dále pak koordinuje následnou péči</a:t>
            </a:r>
          </a:p>
        </p:txBody>
      </p:sp>
      <p:grpSp>
        <p:nvGrpSpPr>
          <p:cNvPr id="34" name="Skupina 33">
            <a:extLst>
              <a:ext uri="{FF2B5EF4-FFF2-40B4-BE49-F238E27FC236}">
                <a16:creationId xmlns:a16="http://schemas.microsoft.com/office/drawing/2014/main" id="{117CB099-C28A-EFB9-66E2-1AAEC2A3B893}"/>
              </a:ext>
            </a:extLst>
          </p:cNvPr>
          <p:cNvGrpSpPr/>
          <p:nvPr/>
        </p:nvGrpSpPr>
        <p:grpSpPr>
          <a:xfrm>
            <a:off x="3268896" y="1571980"/>
            <a:ext cx="8059127" cy="4400584"/>
            <a:chOff x="941710" y="1675611"/>
            <a:chExt cx="8059127" cy="4400584"/>
          </a:xfrm>
        </p:grpSpPr>
        <p:grpSp>
          <p:nvGrpSpPr>
            <p:cNvPr id="3" name="Skupina 2">
              <a:extLst>
                <a:ext uri="{FF2B5EF4-FFF2-40B4-BE49-F238E27FC236}">
                  <a16:creationId xmlns:a16="http://schemas.microsoft.com/office/drawing/2014/main" id="{0427DA59-B665-675B-2294-A55015BD48EA}"/>
                </a:ext>
              </a:extLst>
            </p:cNvPr>
            <p:cNvGrpSpPr/>
            <p:nvPr/>
          </p:nvGrpSpPr>
          <p:grpSpPr>
            <a:xfrm>
              <a:off x="941710" y="1675611"/>
              <a:ext cx="8059127" cy="4400584"/>
              <a:chOff x="1690941" y="1116917"/>
              <a:chExt cx="8059127" cy="4400584"/>
            </a:xfrm>
          </p:grpSpPr>
          <p:sp>
            <p:nvSpPr>
              <p:cNvPr id="4" name="Obdélník 3">
                <a:extLst>
                  <a:ext uri="{FF2B5EF4-FFF2-40B4-BE49-F238E27FC236}">
                    <a16:creationId xmlns:a16="http://schemas.microsoft.com/office/drawing/2014/main" id="{93F03830-432D-B46A-D859-6B902C153488}"/>
                  </a:ext>
                </a:extLst>
              </p:cNvPr>
              <p:cNvSpPr/>
              <p:nvPr/>
            </p:nvSpPr>
            <p:spPr>
              <a:xfrm>
                <a:off x="5414999" y="1116917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Ambulantní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plicní lékař</a:t>
                </a:r>
              </a:p>
            </p:txBody>
          </p:sp>
          <p:sp>
            <p:nvSpPr>
              <p:cNvPr id="6" name="Obdélník 5">
                <a:extLst>
                  <a:ext uri="{FF2B5EF4-FFF2-40B4-BE49-F238E27FC236}">
                    <a16:creationId xmlns:a16="http://schemas.microsoft.com/office/drawing/2014/main" id="{6C850E73-6E8E-17D9-F672-9ACBCC9D088E}"/>
                  </a:ext>
                </a:extLst>
              </p:cNvPr>
              <p:cNvSpPr/>
              <p:nvPr/>
            </p:nvSpPr>
            <p:spPr>
              <a:xfrm>
                <a:off x="2803974" y="1116917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Oslovení pacienta praktickým lékařem *</a:t>
                </a:r>
              </a:p>
            </p:txBody>
          </p:sp>
          <p:sp>
            <p:nvSpPr>
              <p:cNvPr id="7" name="Obdélník 6">
                <a:extLst>
                  <a:ext uri="{FF2B5EF4-FFF2-40B4-BE49-F238E27FC236}">
                    <a16:creationId xmlns:a16="http://schemas.microsoft.com/office/drawing/2014/main" id="{B22CE795-C8F0-D35C-FBF2-8EDF0284E95A}"/>
                  </a:ext>
                </a:extLst>
              </p:cNvPr>
              <p:cNvSpPr/>
              <p:nvPr/>
            </p:nvSpPr>
            <p:spPr>
              <a:xfrm>
                <a:off x="5414999" y="2236131"/>
                <a:ext cx="1800000" cy="6450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Radiologické screeningové centrum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při KOC</a:t>
                </a:r>
              </a:p>
            </p:txBody>
          </p:sp>
          <p:sp>
            <p:nvSpPr>
              <p:cNvPr id="8" name="Kosočtverec 7">
                <a:extLst>
                  <a:ext uri="{FF2B5EF4-FFF2-40B4-BE49-F238E27FC236}">
                    <a16:creationId xmlns:a16="http://schemas.microsoft.com/office/drawing/2014/main" id="{3E25DDF7-8B6C-2854-CB91-EFD7FF8F7556}"/>
                  </a:ext>
                </a:extLst>
              </p:cNvPr>
              <p:cNvSpPr/>
              <p:nvPr/>
            </p:nvSpPr>
            <p:spPr>
              <a:xfrm>
                <a:off x="5126330" y="3069000"/>
                <a:ext cx="2377338" cy="720000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Výsledek screeningového CT</a:t>
                </a:r>
              </a:p>
            </p:txBody>
          </p:sp>
          <p:cxnSp>
            <p:nvCxnSpPr>
              <p:cNvPr id="9" name="Přímá spojnice se šipkou 8">
                <a:extLst>
                  <a:ext uri="{FF2B5EF4-FFF2-40B4-BE49-F238E27FC236}">
                    <a16:creationId xmlns:a16="http://schemas.microsoft.com/office/drawing/2014/main" id="{2EA314C8-97BF-BA84-930C-335898E9C897}"/>
                  </a:ext>
                </a:extLst>
              </p:cNvPr>
              <p:cNvCxnSpPr>
                <a:cxnSpLocks/>
                <a:endCxn id="4" idx="1"/>
              </p:cNvCxnSpPr>
              <p:nvPr/>
            </p:nvCxnSpPr>
            <p:spPr>
              <a:xfrm>
                <a:off x="4603974" y="1386917"/>
                <a:ext cx="811025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E0A394A2-E6B5-AA99-03AF-BBFEF32EB4AE}"/>
                  </a:ext>
                </a:extLst>
              </p:cNvPr>
              <p:cNvSpPr/>
              <p:nvPr/>
            </p:nvSpPr>
            <p:spPr>
              <a:xfrm>
                <a:off x="7950068" y="4977501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KOC/POCH</a:t>
                </a:r>
                <a:endPara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cxnSp>
            <p:nvCxnSpPr>
              <p:cNvPr id="11" name="Přímá spojnice se šipkou 10">
                <a:extLst>
                  <a:ext uri="{FF2B5EF4-FFF2-40B4-BE49-F238E27FC236}">
                    <a16:creationId xmlns:a16="http://schemas.microsoft.com/office/drawing/2014/main" id="{4D01E5CD-7384-9B22-4B69-9283C7295E9E}"/>
                  </a:ext>
                </a:extLst>
              </p:cNvPr>
              <p:cNvCxnSpPr>
                <a:cxnSpLocks/>
                <a:stCxn id="8" idx="2"/>
                <a:endCxn id="12" idx="0"/>
              </p:cNvCxnSpPr>
              <p:nvPr/>
            </p:nvCxnSpPr>
            <p:spPr>
              <a:xfrm>
                <a:off x="6314999" y="3789000"/>
                <a:ext cx="0" cy="46850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Kosočtverec 11">
                <a:extLst>
                  <a:ext uri="{FF2B5EF4-FFF2-40B4-BE49-F238E27FC236}">
                    <a16:creationId xmlns:a16="http://schemas.microsoft.com/office/drawing/2014/main" id="{BDD63FF6-7788-72BF-37E6-4BCF47A28BB9}"/>
                  </a:ext>
                </a:extLst>
              </p:cNvPr>
              <p:cNvSpPr/>
              <p:nvPr/>
            </p:nvSpPr>
            <p:spPr>
              <a:xfrm>
                <a:off x="5126330" y="4257501"/>
                <a:ext cx="2377338" cy="720000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Výsledek opakovaného CT</a:t>
                </a:r>
              </a:p>
            </p:txBody>
          </p:sp>
          <p:cxnSp>
            <p:nvCxnSpPr>
              <p:cNvPr id="13" name="Přímá spojnice se šipkou 12">
                <a:extLst>
                  <a:ext uri="{FF2B5EF4-FFF2-40B4-BE49-F238E27FC236}">
                    <a16:creationId xmlns:a16="http://schemas.microsoft.com/office/drawing/2014/main" id="{2D55027B-82CB-BD18-F7A1-FA01DFD67CAD}"/>
                  </a:ext>
                </a:extLst>
              </p:cNvPr>
              <p:cNvCxnSpPr>
                <a:cxnSpLocks/>
                <a:endCxn id="8" idx="0"/>
              </p:cNvCxnSpPr>
              <p:nvPr/>
            </p:nvCxnSpPr>
            <p:spPr>
              <a:xfrm>
                <a:off x="6314999" y="2834749"/>
                <a:ext cx="0" cy="23425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TextovéPole 13">
                <a:extLst>
                  <a:ext uri="{FF2B5EF4-FFF2-40B4-BE49-F238E27FC236}">
                    <a16:creationId xmlns:a16="http://schemas.microsoft.com/office/drawing/2014/main" id="{A358EDD3-1E82-7C09-DE95-B69678C5C111}"/>
                  </a:ext>
                </a:extLst>
              </p:cNvPr>
              <p:cNvSpPr txBox="1"/>
              <p:nvPr/>
            </p:nvSpPr>
            <p:spPr>
              <a:xfrm>
                <a:off x="7512366" y="3107792"/>
                <a:ext cx="102627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cs-CZ"/>
                </a:defPPr>
                <a:lvl1pPr marR="0" lvl="0" indent="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100" b="0" i="0" u="none" strike="noStrike" cap="none" spc="0" normalizeH="0" baseline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j-lt"/>
                  </a:defRPr>
                </a:lvl1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Pozitivní</a:t>
                </a:r>
              </a:p>
            </p:txBody>
          </p:sp>
          <p:sp>
            <p:nvSpPr>
              <p:cNvPr id="15" name="TextovéPole 14">
                <a:extLst>
                  <a:ext uri="{FF2B5EF4-FFF2-40B4-BE49-F238E27FC236}">
                    <a16:creationId xmlns:a16="http://schemas.microsoft.com/office/drawing/2014/main" id="{FC794180-B018-3012-B982-AFFF95724E3D}"/>
                  </a:ext>
                </a:extLst>
              </p:cNvPr>
              <p:cNvSpPr txBox="1"/>
              <p:nvPr/>
            </p:nvSpPr>
            <p:spPr>
              <a:xfrm>
                <a:off x="6354486" y="386672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Neurčitý</a:t>
                </a:r>
              </a:p>
            </p:txBody>
          </p:sp>
          <p:cxnSp>
            <p:nvCxnSpPr>
              <p:cNvPr id="16" name="Přímá spojnice se šipkou 15">
                <a:extLst>
                  <a:ext uri="{FF2B5EF4-FFF2-40B4-BE49-F238E27FC236}">
                    <a16:creationId xmlns:a16="http://schemas.microsoft.com/office/drawing/2014/main" id="{FB9ED9A4-E6AF-FCA6-69E0-4459D50756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851539" y="3429000"/>
                <a:ext cx="0" cy="154850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Přímá spojnice 16">
                <a:extLst>
                  <a:ext uri="{FF2B5EF4-FFF2-40B4-BE49-F238E27FC236}">
                    <a16:creationId xmlns:a16="http://schemas.microsoft.com/office/drawing/2014/main" id="{1069CC1A-39F0-0A19-FC8E-8602CFC48167}"/>
                  </a:ext>
                </a:extLst>
              </p:cNvPr>
              <p:cNvCxnSpPr>
                <a:cxnSpLocks/>
                <a:stCxn id="8" idx="3"/>
              </p:cNvCxnSpPr>
              <p:nvPr/>
            </p:nvCxnSpPr>
            <p:spPr>
              <a:xfrm>
                <a:off x="7503668" y="3429000"/>
                <a:ext cx="1346400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Přímá spojnice 17">
                <a:extLst>
                  <a:ext uri="{FF2B5EF4-FFF2-40B4-BE49-F238E27FC236}">
                    <a16:creationId xmlns:a16="http://schemas.microsoft.com/office/drawing/2014/main" id="{55A7B5AA-34B3-D79F-D746-76C47308994E}"/>
                  </a:ext>
                </a:extLst>
              </p:cNvPr>
              <p:cNvCxnSpPr/>
              <p:nvPr/>
            </p:nvCxnSpPr>
            <p:spPr>
              <a:xfrm>
                <a:off x="7503668" y="4617664"/>
                <a:ext cx="1346400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ovéPole 18">
                <a:extLst>
                  <a:ext uri="{FF2B5EF4-FFF2-40B4-BE49-F238E27FC236}">
                    <a16:creationId xmlns:a16="http://schemas.microsoft.com/office/drawing/2014/main" id="{B8E00B36-D57F-FCB3-6579-9EAE023557B8}"/>
                  </a:ext>
                </a:extLst>
              </p:cNvPr>
              <p:cNvSpPr txBox="1"/>
              <p:nvPr/>
            </p:nvSpPr>
            <p:spPr>
              <a:xfrm>
                <a:off x="7380761" y="4335224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Pozitivní</a:t>
                </a:r>
              </a:p>
            </p:txBody>
          </p:sp>
          <p:cxnSp>
            <p:nvCxnSpPr>
              <p:cNvPr id="20" name="Přímá spojnice 19">
                <a:extLst>
                  <a:ext uri="{FF2B5EF4-FFF2-40B4-BE49-F238E27FC236}">
                    <a16:creationId xmlns:a16="http://schemas.microsoft.com/office/drawing/2014/main" id="{44EDD03A-AADB-1C32-C470-427E0EA856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8696" y="3429000"/>
                <a:ext cx="1347634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ovéPole 20">
                <a:extLst>
                  <a:ext uri="{FF2B5EF4-FFF2-40B4-BE49-F238E27FC236}">
                    <a16:creationId xmlns:a16="http://schemas.microsoft.com/office/drawing/2014/main" id="{5A0DCFC8-5F0C-0265-D4C1-B583FDC5AEEA}"/>
                  </a:ext>
                </a:extLst>
              </p:cNvPr>
              <p:cNvSpPr txBox="1"/>
              <p:nvPr/>
            </p:nvSpPr>
            <p:spPr>
              <a:xfrm>
                <a:off x="4108753" y="312122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Negativní</a:t>
                </a:r>
              </a:p>
            </p:txBody>
          </p:sp>
          <p:cxnSp>
            <p:nvCxnSpPr>
              <p:cNvPr id="22" name="Přímá spojnice 21">
                <a:extLst>
                  <a:ext uri="{FF2B5EF4-FFF2-40B4-BE49-F238E27FC236}">
                    <a16:creationId xmlns:a16="http://schemas.microsoft.com/office/drawing/2014/main" id="{1A639331-7378-4BEB-534E-69328959B9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8696" y="4614082"/>
                <a:ext cx="1347634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ovéPole 22">
                <a:extLst>
                  <a:ext uri="{FF2B5EF4-FFF2-40B4-BE49-F238E27FC236}">
                    <a16:creationId xmlns:a16="http://schemas.microsoft.com/office/drawing/2014/main" id="{C7CB6189-5F90-7055-9DA5-CADFCD5ED0D6}"/>
                  </a:ext>
                </a:extLst>
              </p:cNvPr>
              <p:cNvSpPr txBox="1"/>
              <p:nvPr/>
            </p:nvSpPr>
            <p:spPr>
              <a:xfrm>
                <a:off x="4108753" y="430154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Negativní</a:t>
                </a:r>
              </a:p>
            </p:txBody>
          </p:sp>
          <p:cxnSp>
            <p:nvCxnSpPr>
              <p:cNvPr id="25" name="Přímá spojnice 24">
                <a:extLst>
                  <a:ext uri="{FF2B5EF4-FFF2-40B4-BE49-F238E27FC236}">
                    <a16:creationId xmlns:a16="http://schemas.microsoft.com/office/drawing/2014/main" id="{E30EAC51-AF14-5AD7-2C6B-50BFD8B53D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78696" y="3429000"/>
                <a:ext cx="0" cy="1188665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Obdélník 25">
                <a:extLst>
                  <a:ext uri="{FF2B5EF4-FFF2-40B4-BE49-F238E27FC236}">
                    <a16:creationId xmlns:a16="http://schemas.microsoft.com/office/drawing/2014/main" id="{DF1D1936-C43C-A0D1-424E-4D9AF2E65D43}"/>
                  </a:ext>
                </a:extLst>
              </p:cNvPr>
              <p:cNvSpPr/>
              <p:nvPr/>
            </p:nvSpPr>
            <p:spPr>
              <a:xfrm>
                <a:off x="1690941" y="3566722"/>
                <a:ext cx="1800000" cy="877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Ambulantní plicní lékař, opakovaný screening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 doporučeném intervalu</a:t>
                </a:r>
              </a:p>
            </p:txBody>
          </p:sp>
          <p:cxnSp>
            <p:nvCxnSpPr>
              <p:cNvPr id="27" name="Přímá spojnice se šipkou 26">
                <a:extLst>
                  <a:ext uri="{FF2B5EF4-FFF2-40B4-BE49-F238E27FC236}">
                    <a16:creationId xmlns:a16="http://schemas.microsoft.com/office/drawing/2014/main" id="{ECE9551E-0856-C5DF-55B2-BE2B8A4DD2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490941" y="4005222"/>
                <a:ext cx="287755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Přímá spojnice 27">
                <a:extLst>
                  <a:ext uri="{FF2B5EF4-FFF2-40B4-BE49-F238E27FC236}">
                    <a16:creationId xmlns:a16="http://schemas.microsoft.com/office/drawing/2014/main" id="{95C2A288-6651-CE7C-BF56-007A56E74D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590941" y="2558664"/>
                <a:ext cx="0" cy="1008058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Přímá spojnice se šipkou 28">
                <a:extLst>
                  <a:ext uri="{FF2B5EF4-FFF2-40B4-BE49-F238E27FC236}">
                    <a16:creationId xmlns:a16="http://schemas.microsoft.com/office/drawing/2014/main" id="{2B0CA05F-3584-6F67-9DD2-A55937E33647}"/>
                  </a:ext>
                </a:extLst>
              </p:cNvPr>
              <p:cNvCxnSpPr>
                <a:endCxn id="7" idx="1"/>
              </p:cNvCxnSpPr>
              <p:nvPr/>
            </p:nvCxnSpPr>
            <p:spPr>
              <a:xfrm>
                <a:off x="2590941" y="2558664"/>
                <a:ext cx="2824058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Přímá spojnice se šipkou 29">
                <a:extLst>
                  <a:ext uri="{FF2B5EF4-FFF2-40B4-BE49-F238E27FC236}">
                    <a16:creationId xmlns:a16="http://schemas.microsoft.com/office/drawing/2014/main" id="{45E17BB2-4157-42DF-FC87-CF6F9EFF30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4999" y="1656917"/>
                <a:ext cx="0" cy="579214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ovéPole 30">
              <a:extLst>
                <a:ext uri="{FF2B5EF4-FFF2-40B4-BE49-F238E27FC236}">
                  <a16:creationId xmlns:a16="http://schemas.microsoft.com/office/drawing/2014/main" id="{930ADA6F-277D-F8FA-065B-355189056645}"/>
                </a:ext>
              </a:extLst>
            </p:cNvPr>
            <p:cNvSpPr txBox="1"/>
            <p:nvPr/>
          </p:nvSpPr>
          <p:spPr>
            <a:xfrm>
              <a:off x="6541809" y="2184224"/>
              <a:ext cx="2278550" cy="645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Součástí je krátká intervence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k odvykání kouření, nabídka léčby závislosti na tabáku</a:t>
              </a:r>
            </a:p>
          </p:txBody>
        </p:sp>
      </p:grpSp>
      <p:sp>
        <p:nvSpPr>
          <p:cNvPr id="39" name="Nadpis 4">
            <a:extLst>
              <a:ext uri="{FF2B5EF4-FFF2-40B4-BE49-F238E27FC236}">
                <a16:creationId xmlns:a16="http://schemas.microsoft.com/office/drawing/2014/main" id="{97553285-8658-0CB3-B8A6-0DD0F81B8C3C}"/>
              </a:ext>
            </a:extLst>
          </p:cNvPr>
          <p:cNvSpPr txBox="1">
            <a:spLocks/>
          </p:cNvSpPr>
          <p:nvPr/>
        </p:nvSpPr>
        <p:spPr>
          <a:xfrm>
            <a:off x="1436772" y="477734"/>
            <a:ext cx="9802034" cy="720000"/>
          </a:xfrm>
          <a:prstGeom prst="rect">
            <a:avLst/>
          </a:prstGeom>
        </p:spPr>
        <p:txBody>
          <a:bodyPr vert="horz" lIns="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all" spc="0" normalizeH="0" baseline="0" noProof="0">
                <a:ln>
                  <a:noFill/>
                </a:ln>
                <a:solidFill>
                  <a:srgbClr val="2C2F7A"/>
                </a:solidFill>
                <a:effectLst/>
                <a:uLnTx/>
                <a:uFillTx/>
                <a:latin typeface="Arial" panose="020B0604020202020204"/>
                <a:ea typeface="+mj-ea"/>
                <a:cs typeface="+mj-cs"/>
              </a:rPr>
              <a:t>algoritmus programu časného záchytu karcinomu plic</a:t>
            </a:r>
            <a:endParaRPr kumimoji="0" lang="cs-CZ" sz="2400" b="1" i="0" u="none" strike="noStrike" kern="1200" cap="all" spc="0" normalizeH="0" baseline="0" noProof="0" dirty="0">
              <a:ln>
                <a:noFill/>
              </a:ln>
              <a:solidFill>
                <a:srgbClr val="2C2F7A"/>
              </a:solidFill>
              <a:effectLst/>
              <a:uLnTx/>
              <a:uFillTx/>
              <a:latin typeface="Arial" panose="020B0604020202020204"/>
              <a:ea typeface="+mj-ea"/>
              <a:cs typeface="+mj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E117F8AE-7205-92C7-D5D7-EB3B30291E68}"/>
              </a:ext>
            </a:extLst>
          </p:cNvPr>
          <p:cNvSpPr txBox="1"/>
          <p:nvPr/>
        </p:nvSpPr>
        <p:spPr>
          <a:xfrm>
            <a:off x="189262" y="1468346"/>
            <a:ext cx="3352048" cy="892552"/>
          </a:xfrm>
          <a:prstGeom prst="rect">
            <a:avLst/>
          </a:prstGeom>
          <a:solidFill>
            <a:srgbClr val="2C2F7A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300" b="1" dirty="0">
                <a:solidFill>
                  <a:schemeClr val="bg1"/>
                </a:solidFill>
                <a:latin typeface="Arial" panose="020B0604020202020204"/>
              </a:rPr>
              <a:t>Program je určen pro: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b</a:t>
            </a:r>
            <a:r>
              <a:rPr kumimoji="0" lang="cs-CZ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ývalé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nebo současné kuř</a:t>
            </a:r>
            <a:r>
              <a:rPr lang="cs-CZ" sz="1300" dirty="0" err="1">
                <a:solidFill>
                  <a:schemeClr val="bg1"/>
                </a:solidFill>
                <a:latin typeface="Arial" panose="020B0604020202020204"/>
              </a:rPr>
              <a:t>áky</a:t>
            </a: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v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 věku 55</a:t>
            </a: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–74 let,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s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počtem </a:t>
            </a:r>
            <a:r>
              <a:rPr kumimoji="0" lang="cs-CZ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balíčkoroků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alespoň 20 </a:t>
            </a:r>
          </a:p>
        </p:txBody>
      </p:sp>
      <p:pic>
        <p:nvPicPr>
          <p:cNvPr id="33" name="Grafický objekt 32">
            <a:extLst>
              <a:ext uri="{FF2B5EF4-FFF2-40B4-BE49-F238E27FC236}">
                <a16:creationId xmlns:a16="http://schemas.microsoft.com/office/drawing/2014/main" id="{B07BD03D-3104-AB52-18EC-1C3B77E37C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015298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C3209B94-D503-BE29-7FEB-F306A8D972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1" y="485644"/>
            <a:ext cx="9802034" cy="720000"/>
          </a:xfrm>
        </p:spPr>
        <p:txBody>
          <a:bodyPr>
            <a:normAutofit/>
          </a:bodyPr>
          <a:lstStyle/>
          <a:p>
            <a:r>
              <a:rPr lang="cs-CZ" dirty="0"/>
              <a:t>Počet zapojených osob do programu</a:t>
            </a:r>
          </a:p>
        </p:txBody>
      </p:sp>
      <p:sp>
        <p:nvSpPr>
          <p:cNvPr id="4" name="Zaoblený obdélník 22">
            <a:extLst>
              <a:ext uri="{FF2B5EF4-FFF2-40B4-BE49-F238E27FC236}">
                <a16:creationId xmlns:a16="http://schemas.microsoft.com/office/drawing/2014/main" id="{EEB65EC0-BF63-7882-1652-5BEAB736BAEE}"/>
              </a:ext>
            </a:extLst>
          </p:cNvPr>
          <p:cNvSpPr/>
          <p:nvPr/>
        </p:nvSpPr>
        <p:spPr>
          <a:xfrm>
            <a:off x="9229592" y="3506030"/>
            <a:ext cx="2425702" cy="1015200"/>
          </a:xfrm>
          <a:prstGeom prst="roundRect">
            <a:avLst/>
          </a:prstGeom>
          <a:solidFill>
            <a:srgbClr val="2C2F79"/>
          </a:solidFill>
          <a:ln>
            <a:solidFill>
              <a:srgbClr val="2C2F7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Osoby s provedeným LDCT na radiologickém pracovišti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 = 14 989</a:t>
            </a:r>
            <a:endParaRPr kumimoji="0" lang="nb-NO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Zaoblený obdélník 22">
            <a:extLst>
              <a:ext uri="{FF2B5EF4-FFF2-40B4-BE49-F238E27FC236}">
                <a16:creationId xmlns:a16="http://schemas.microsoft.com/office/drawing/2014/main" id="{FD1BD401-A0FD-E55D-4DF5-2DCB718470AC}"/>
              </a:ext>
            </a:extLst>
          </p:cNvPr>
          <p:cNvSpPr/>
          <p:nvPr/>
        </p:nvSpPr>
        <p:spPr>
          <a:xfrm>
            <a:off x="5680924" y="3144378"/>
            <a:ext cx="2771516" cy="1738983"/>
          </a:xfrm>
          <a:prstGeom prst="roundRect">
            <a:avLst/>
          </a:prstGeom>
          <a:ln>
            <a:solidFill>
              <a:srgbClr val="2C2F79"/>
            </a:solidFill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Vyšetření u pneumologa: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 = 20</a:t>
            </a:r>
            <a:r>
              <a:rPr lang="cs-CZ" sz="1600" b="1" dirty="0">
                <a:solidFill>
                  <a:prstClr val="white"/>
                </a:solidFill>
                <a:latin typeface="Calibri"/>
              </a:rPr>
              <a:t> 349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Pacient přichází od PL: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cs-CZ" sz="1100" b="1" dirty="0">
                <a:solidFill>
                  <a:schemeClr val="bg1"/>
                </a:solidFill>
                <a:latin typeface="+mj-lt"/>
              </a:rPr>
              <a:t>10 451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Pacient přichází přímo k PN: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cs-CZ" sz="1100" b="1" dirty="0">
                <a:solidFill>
                  <a:prstClr val="white"/>
                </a:solidFill>
                <a:latin typeface="+mj-lt"/>
              </a:rPr>
              <a:t>9 898</a:t>
            </a:r>
            <a:endParaRPr kumimoji="0" lang="nb-NO" sz="11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13" name="Přímá spojnice 12">
            <a:extLst>
              <a:ext uri="{FF2B5EF4-FFF2-40B4-BE49-F238E27FC236}">
                <a16:creationId xmlns:a16="http://schemas.microsoft.com/office/drawing/2014/main" id="{B3B87E26-6DFA-EB46-53E3-82DF8DABC37C}"/>
              </a:ext>
            </a:extLst>
          </p:cNvPr>
          <p:cNvCxnSpPr>
            <a:cxnSpLocks/>
          </p:cNvCxnSpPr>
          <p:nvPr/>
        </p:nvCxnSpPr>
        <p:spPr>
          <a:xfrm>
            <a:off x="5263764" y="2549667"/>
            <a:ext cx="0" cy="2880123"/>
          </a:xfrm>
          <a:prstGeom prst="line">
            <a:avLst/>
          </a:prstGeom>
          <a:ln>
            <a:solidFill>
              <a:srgbClr val="2C2F79"/>
            </a:solidFill>
            <a:prstDash val="sysDot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cxnSp>
      <p:cxnSp>
        <p:nvCxnSpPr>
          <p:cNvPr id="14" name="Přímá spojnice 13">
            <a:extLst>
              <a:ext uri="{FF2B5EF4-FFF2-40B4-BE49-F238E27FC236}">
                <a16:creationId xmlns:a16="http://schemas.microsoft.com/office/drawing/2014/main" id="{2109C244-592A-B4BB-0CEA-FB1E8D8B6AB4}"/>
              </a:ext>
            </a:extLst>
          </p:cNvPr>
          <p:cNvCxnSpPr>
            <a:cxnSpLocks/>
          </p:cNvCxnSpPr>
          <p:nvPr/>
        </p:nvCxnSpPr>
        <p:spPr>
          <a:xfrm>
            <a:off x="8745045" y="2549667"/>
            <a:ext cx="0" cy="2868175"/>
          </a:xfrm>
          <a:prstGeom prst="line">
            <a:avLst/>
          </a:prstGeom>
          <a:ln>
            <a:solidFill>
              <a:srgbClr val="2C2F79"/>
            </a:solidFill>
            <a:prstDash val="sysDot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cxnSp>
      <p:pic>
        <p:nvPicPr>
          <p:cNvPr id="17" name="Grafický objekt 16" descr="Lékař samčího pohlaví se souvislou výplní">
            <a:extLst>
              <a:ext uri="{FF2B5EF4-FFF2-40B4-BE49-F238E27FC236}">
                <a16:creationId xmlns:a16="http://schemas.microsoft.com/office/drawing/2014/main" id="{5ED89C2B-8861-C1BE-B5FD-A8B65626B2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36548" y="1929731"/>
            <a:ext cx="914400" cy="914400"/>
          </a:xfrm>
          <a:prstGeom prst="rect">
            <a:avLst/>
          </a:prstGeom>
        </p:spPr>
      </p:pic>
      <p:pic>
        <p:nvPicPr>
          <p:cNvPr id="18" name="Grafický objekt 17" descr="Plíce obrys">
            <a:extLst>
              <a:ext uri="{FF2B5EF4-FFF2-40B4-BE49-F238E27FC236}">
                <a16:creationId xmlns:a16="http://schemas.microsoft.com/office/drawing/2014/main" id="{C33EB7C9-3B82-2E9E-5E1E-BBE29DB0FAF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018227" y="1908565"/>
            <a:ext cx="625216" cy="625216"/>
          </a:xfrm>
          <a:prstGeom prst="rect">
            <a:avLst/>
          </a:prstGeom>
        </p:spPr>
      </p:pic>
      <p:pic>
        <p:nvPicPr>
          <p:cNvPr id="19" name="Grafický objekt 18" descr="Radioaktivní obrys">
            <a:extLst>
              <a:ext uri="{FF2B5EF4-FFF2-40B4-BE49-F238E27FC236}">
                <a16:creationId xmlns:a16="http://schemas.microsoft.com/office/drawing/2014/main" id="{178EAB71-FF5E-7535-4B9C-FA1D5D42B861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499327" y="1963467"/>
            <a:ext cx="457200" cy="457200"/>
          </a:xfrm>
          <a:prstGeom prst="rect">
            <a:avLst/>
          </a:prstGeom>
        </p:spPr>
      </p:pic>
      <p:pic>
        <p:nvPicPr>
          <p:cNvPr id="20" name="Grafický objekt 19" descr="Lékař samčího pohlaví se souvislou výplní">
            <a:extLst>
              <a:ext uri="{FF2B5EF4-FFF2-40B4-BE49-F238E27FC236}">
                <a16:creationId xmlns:a16="http://schemas.microsoft.com/office/drawing/2014/main" id="{8AB9E006-6575-D6AF-D04B-924D2CFFA13A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17828" y="1929731"/>
            <a:ext cx="914400" cy="914400"/>
          </a:xfrm>
          <a:prstGeom prst="rect">
            <a:avLst/>
          </a:prstGeom>
        </p:spPr>
      </p:pic>
      <p:sp>
        <p:nvSpPr>
          <p:cNvPr id="7" name="Zaoblený obdélník 21">
            <a:extLst>
              <a:ext uri="{FF2B5EF4-FFF2-40B4-BE49-F238E27FC236}">
                <a16:creationId xmlns:a16="http://schemas.microsoft.com/office/drawing/2014/main" id="{563A70DB-2D5E-0C42-403A-3575370EC26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732377" y="4414590"/>
            <a:ext cx="2114228" cy="1015200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odeslán k PN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(výkon 01196)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16 787 (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50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,6 %)</a:t>
            </a:r>
            <a:endParaRPr kumimoji="0" lang="nb-NO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Zaoblený obdélník 22">
            <a:extLst>
              <a:ext uri="{FF2B5EF4-FFF2-40B4-BE49-F238E27FC236}">
                <a16:creationId xmlns:a16="http://schemas.microsoft.com/office/drawing/2014/main" id="{22095223-A94A-D618-F063-C2496DBA3896}"/>
              </a:ext>
            </a:extLst>
          </p:cNvPr>
          <p:cNvSpPr/>
          <p:nvPr/>
        </p:nvSpPr>
        <p:spPr>
          <a:xfrm>
            <a:off x="507430" y="4421046"/>
            <a:ext cx="2113200" cy="1015200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odmítá účast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(výkon 01197)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 16 367 (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49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,4 %)</a:t>
            </a:r>
            <a:endParaRPr kumimoji="0" lang="nb-NO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Šipka doprava 39">
            <a:extLst>
              <a:ext uri="{FF2B5EF4-FFF2-40B4-BE49-F238E27FC236}">
                <a16:creationId xmlns:a16="http://schemas.microsoft.com/office/drawing/2014/main" id="{5E313F6A-D86C-1A64-E7DC-011282F89ED0}"/>
              </a:ext>
            </a:extLst>
          </p:cNvPr>
          <p:cNvSpPr/>
          <p:nvPr/>
        </p:nvSpPr>
        <p:spPr>
          <a:xfrm rot="2488568">
            <a:off x="2668648" y="3872306"/>
            <a:ext cx="845339" cy="352587"/>
          </a:xfrm>
          <a:prstGeom prst="rightArrow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Šipka doprava 40">
            <a:extLst>
              <a:ext uri="{FF2B5EF4-FFF2-40B4-BE49-F238E27FC236}">
                <a16:creationId xmlns:a16="http://schemas.microsoft.com/office/drawing/2014/main" id="{21E25C77-692A-F532-E2D9-018C2A7C9627}"/>
              </a:ext>
            </a:extLst>
          </p:cNvPr>
          <p:cNvSpPr/>
          <p:nvPr/>
        </p:nvSpPr>
        <p:spPr>
          <a:xfrm rot="8469263">
            <a:off x="1947258" y="3837337"/>
            <a:ext cx="1065507" cy="352587"/>
          </a:xfrm>
          <a:prstGeom prst="rightArrow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Zaoblený obdélník 25">
            <a:extLst>
              <a:ext uri="{FF2B5EF4-FFF2-40B4-BE49-F238E27FC236}">
                <a16:creationId xmlns:a16="http://schemas.microsoft.com/office/drawing/2014/main" id="{C12DD54B-7657-CC16-FFB4-40B6F9B08A3A}"/>
              </a:ext>
            </a:extLst>
          </p:cNvPr>
          <p:cNvSpPr/>
          <p:nvPr/>
        </p:nvSpPr>
        <p:spPr>
          <a:xfrm>
            <a:off x="1662267" y="2824951"/>
            <a:ext cx="2114228" cy="1014108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osloven</a:t>
            </a:r>
            <a:b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 praktického lékaře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33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 154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ABECB8CF-5EF4-DD5E-D0A3-D78D03CEEAE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8953018" y="1421754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26" name="Zástupný text 5">
            <a:extLst>
              <a:ext uri="{FF2B5EF4-FFF2-40B4-BE49-F238E27FC236}">
                <a16:creationId xmlns:a16="http://schemas.microsoft.com/office/drawing/2014/main" id="{0EF9D203-633D-AE1D-D1F1-6A0DA5073204}"/>
              </a:ext>
            </a:extLst>
          </p:cNvPr>
          <p:cNvSpPr txBox="1">
            <a:spLocks/>
          </p:cNvSpPr>
          <p:nvPr/>
        </p:nvSpPr>
        <p:spPr>
          <a:xfrm>
            <a:off x="732000" y="5913309"/>
            <a:ext cx="10728000" cy="72000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rámci programu bylo </a:t>
            </a:r>
            <a:r>
              <a:rPr kumimoji="0" lang="cs-CZ" sz="15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za období 1. 1. 2022 – 31. </a:t>
            </a:r>
            <a:r>
              <a:rPr lang="cs-CZ" sz="15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5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</a:t>
            </a:r>
            <a:r>
              <a:rPr lang="cs-CZ" sz="1500" b="1" dirty="0">
                <a:solidFill>
                  <a:schemeClr val="accent1"/>
                </a:solidFill>
              </a:rPr>
              <a:t>celkově osloveno 43 052 osob. Praktičtí lékaři oslovili 33 154 osob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 </a:t>
            </a:r>
            <a:b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nichž přibližně </a:t>
            </a:r>
            <a:r>
              <a:rPr kumimoji="0" lang="cs-CZ" sz="15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51</a:t>
            </a:r>
            <a:r>
              <a:rPr lang="cs-CZ" sz="1500" b="1" dirty="0">
                <a:solidFill>
                  <a:schemeClr val="accent1"/>
                </a:solidFill>
              </a:rPr>
              <a:t> % souhlasilo s účastí v programu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V uvedeném období bylo celkově </a:t>
            </a:r>
            <a:r>
              <a:rPr lang="cs-CZ" sz="1500" b="1" dirty="0">
                <a:solidFill>
                  <a:schemeClr val="accent1"/>
                </a:solidFill>
              </a:rPr>
              <a:t>vyšetřeno 20 349 osob u pneumologa </a:t>
            </a:r>
            <a:br>
              <a:rPr lang="cs-CZ" sz="1500" b="1" dirty="0">
                <a:solidFill>
                  <a:schemeClr val="accent1"/>
                </a:solidFill>
              </a:rPr>
            </a:br>
            <a:r>
              <a:rPr lang="cs-CZ" sz="1500" dirty="0">
                <a:solidFill>
                  <a:schemeClr val="bg2">
                    <a:lumMod val="10000"/>
                  </a:schemeClr>
                </a:solidFill>
              </a:rPr>
              <a:t>(9 898 napřímo bez předchozí návštěvy u PL), </a:t>
            </a:r>
            <a:r>
              <a:rPr lang="cs-CZ" sz="1500" b="1" dirty="0">
                <a:solidFill>
                  <a:schemeClr val="accent1"/>
                </a:solidFill>
              </a:rPr>
              <a:t>14 989 osob 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podstoupilo </a:t>
            </a:r>
            <a:r>
              <a:rPr lang="cs-CZ" sz="1500" b="1" dirty="0">
                <a:solidFill>
                  <a:schemeClr val="accent1"/>
                </a:solidFill>
              </a:rPr>
              <a:t>první </a:t>
            </a:r>
            <a:r>
              <a:rPr lang="cs-CZ" sz="1500" b="1" dirty="0" err="1">
                <a:solidFill>
                  <a:schemeClr val="accent1"/>
                </a:solidFill>
              </a:rPr>
              <a:t>nízkodávkové</a:t>
            </a:r>
            <a:r>
              <a:rPr lang="cs-CZ" sz="1500" b="1" dirty="0">
                <a:solidFill>
                  <a:schemeClr val="accent1"/>
                </a:solidFill>
              </a:rPr>
              <a:t> CT (LDCT).</a:t>
            </a:r>
          </a:p>
        </p:txBody>
      </p:sp>
      <p:pic>
        <p:nvPicPr>
          <p:cNvPr id="9" name="Grafický objekt 8" descr="Lékař samčího pohlaví se souvislou výplní">
            <a:extLst>
              <a:ext uri="{FF2B5EF4-FFF2-40B4-BE49-F238E27FC236}">
                <a16:creationId xmlns:a16="http://schemas.microsoft.com/office/drawing/2014/main" id="{6CBE4886-511B-4C13-335F-01CA3283583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262181" y="1926590"/>
            <a:ext cx="914400" cy="914400"/>
          </a:xfrm>
          <a:prstGeom prst="rect">
            <a:avLst/>
          </a:prstGeom>
        </p:spPr>
      </p:pic>
      <p:sp>
        <p:nvSpPr>
          <p:cNvPr id="8" name="Zástupný symbol pro obsah 4">
            <a:extLst>
              <a:ext uri="{FF2B5EF4-FFF2-40B4-BE49-F238E27FC236}">
                <a16:creationId xmlns:a16="http://schemas.microsoft.com/office/drawing/2014/main" id="{D826AACD-8B30-0B85-4F6A-9A8411E71C8C}"/>
              </a:ext>
            </a:extLst>
          </p:cNvPr>
          <p:cNvSpPr txBox="1">
            <a:spLocks/>
          </p:cNvSpPr>
          <p:nvPr/>
        </p:nvSpPr>
        <p:spPr>
          <a:xfrm>
            <a:off x="1473554" y="1093604"/>
            <a:ext cx="7742037" cy="8098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PN: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pneumolog (25507,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25021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25022, 25023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) V případě vykázaného výkonů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25021</a:t>
            </a:r>
            <a:r>
              <a:rPr lang="cs-CZ" sz="1100" b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25022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nebo </a:t>
            </a:r>
            <a:r>
              <a:rPr lang="cs-CZ" sz="1100" b="0" dirty="0">
                <a:solidFill>
                  <a:srgbClr val="C00000"/>
                </a:solidFill>
                <a:latin typeface="Arial" panose="020B0604020202020204"/>
              </a:rPr>
              <a:t>25023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byly uvažovány jen takové osoby, které měly současně s tímto výkonem vykázán jeden z výkonů u radiologa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(89663, 89664, 89665).</a:t>
            </a:r>
          </a:p>
        </p:txBody>
      </p:sp>
      <p:sp>
        <p:nvSpPr>
          <p:cNvPr id="10" name="Zástupný text 3">
            <a:extLst>
              <a:ext uri="{FF2B5EF4-FFF2-40B4-BE49-F238E27FC236}">
                <a16:creationId xmlns:a16="http://schemas.microsoft.com/office/drawing/2014/main" id="{9BF727FC-41BF-15E4-3CCE-D79A2C3CD8FD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498B7F34-DF7E-F5B7-2656-CF8B585C97D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54470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 descr="Obsah obrázku mapa, Elektricky modrá&#10;&#10;Obsah vygenerovaný umělou inteligencí může být nesprávný.">
            <a:extLst>
              <a:ext uri="{FF2B5EF4-FFF2-40B4-BE49-F238E27FC236}">
                <a16:creationId xmlns:a16="http://schemas.microsoft.com/office/drawing/2014/main" id="{0FD1CFA9-82F4-E426-AB0D-910619E0C3B7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1739" t="2448" r="9722" b="5209"/>
          <a:stretch/>
        </p:blipFill>
        <p:spPr>
          <a:xfrm>
            <a:off x="5856483" y="2178802"/>
            <a:ext cx="6069025" cy="3503485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5849" y="490974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výsledky oslovení osob u praktického lékaře</a:t>
            </a:r>
            <a:br>
              <a:rPr lang="cs-CZ" dirty="0"/>
            </a:br>
            <a:r>
              <a:rPr lang="cs-CZ" dirty="0"/>
              <a:t>v 1. screeningové epizodě –</a:t>
            </a:r>
            <a:r>
              <a:rPr lang="cs-CZ" dirty="0">
                <a:solidFill>
                  <a:schemeClr val="accent3"/>
                </a:solidFill>
              </a:rPr>
              <a:t> ČR vs. Jihočeský kraj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816F2048-3F45-35CE-84FD-CF118F6788E1}"/>
              </a:ext>
            </a:extLst>
          </p:cNvPr>
          <p:cNvGrpSpPr/>
          <p:nvPr/>
        </p:nvGrpSpPr>
        <p:grpSpPr>
          <a:xfrm>
            <a:off x="427494" y="3926368"/>
            <a:ext cx="5313470" cy="1892874"/>
            <a:chOff x="550973" y="2267806"/>
            <a:chExt cx="4946961" cy="2604839"/>
          </a:xfrm>
        </p:grpSpPr>
        <p:sp>
          <p:nvSpPr>
            <p:cNvPr id="29" name="Zaoblený obdélník 21">
              <a:extLst>
                <a:ext uri="{FF2B5EF4-FFF2-40B4-BE49-F238E27FC236}">
                  <a16:creationId xmlns:a16="http://schemas.microsoft.com/office/drawing/2014/main" id="{BDDB3944-E264-3C7E-4CC8-6D79DA836A8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50973" y="3857446"/>
              <a:ext cx="2114228" cy="1015199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souhlasí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s účastí </a:t>
              </a:r>
              <a:r>
                <a:rPr kumimoji="0" lang="cs-CZ" sz="11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01196)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850 (</a:t>
              </a:r>
              <a:r>
                <a:rPr lang="cs-CZ" sz="1100" b="1" kern="0" dirty="0">
                  <a:solidFill>
                    <a:prstClr val="white"/>
                  </a:solidFill>
                  <a:latin typeface="Arial" panose="020B0604020202020204"/>
                </a:rPr>
                <a:t>33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,</a:t>
              </a:r>
              <a:r>
                <a:rPr lang="cs-CZ" sz="1100" b="1" kern="0" dirty="0">
                  <a:solidFill>
                    <a:prstClr val="white"/>
                  </a:solidFill>
                  <a:latin typeface="Arial" panose="020B0604020202020204"/>
                </a:rPr>
                <a:t>6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%)</a:t>
              </a:r>
              <a:endParaRPr kumimoji="0" lang="nb-NO" sz="11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Zaoblený obdélník 22">
              <a:extLst>
                <a:ext uri="{FF2B5EF4-FFF2-40B4-BE49-F238E27FC236}">
                  <a16:creationId xmlns:a16="http://schemas.microsoft.com/office/drawing/2014/main" id="{CE2D5944-BE8D-10FD-231C-E39536EF305A}"/>
                </a:ext>
              </a:extLst>
            </p:cNvPr>
            <p:cNvSpPr/>
            <p:nvPr/>
          </p:nvSpPr>
          <p:spPr>
            <a:xfrm>
              <a:off x="3384734" y="3845497"/>
              <a:ext cx="2113200" cy="1015199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odmítá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účast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01197)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</a:t>
              </a:r>
              <a:r>
                <a:rPr lang="cs-CZ" sz="1100" b="1" kern="0" dirty="0">
                  <a:solidFill>
                    <a:schemeClr val="accent6"/>
                  </a:solidFill>
                  <a:latin typeface="Arial" panose="020B0604020202020204"/>
                </a:rPr>
                <a:t>1 683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(</a:t>
              </a:r>
              <a:r>
                <a:rPr lang="cs-CZ" sz="1100" b="1" kern="0" dirty="0">
                  <a:solidFill>
                    <a:schemeClr val="accent6"/>
                  </a:solidFill>
                  <a:latin typeface="Arial" panose="020B0604020202020204"/>
                </a:rPr>
                <a:t>66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,</a:t>
              </a:r>
              <a:r>
                <a:rPr lang="cs-CZ" sz="1100" b="1" kern="0" dirty="0">
                  <a:solidFill>
                    <a:schemeClr val="accent6"/>
                  </a:solidFill>
                  <a:latin typeface="Arial" panose="020B0604020202020204"/>
                </a:rPr>
                <a:t>4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%)</a:t>
              </a:r>
              <a:endParaRPr kumimoji="0" lang="nb-NO" sz="11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Šipka doprava 39">
              <a:extLst>
                <a:ext uri="{FF2B5EF4-FFF2-40B4-BE49-F238E27FC236}">
                  <a16:creationId xmlns:a16="http://schemas.microsoft.com/office/drawing/2014/main" id="{10A1880A-4154-EE7C-AA62-8E3E9CCB776F}"/>
                </a:ext>
              </a:extLst>
            </p:cNvPr>
            <p:cNvSpPr/>
            <p:nvPr/>
          </p:nvSpPr>
          <p:spPr>
            <a:xfrm rot="2488568">
              <a:off x="3015515" y="3258868"/>
              <a:ext cx="683588" cy="352588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Šipka doprava 40">
              <a:extLst>
                <a:ext uri="{FF2B5EF4-FFF2-40B4-BE49-F238E27FC236}">
                  <a16:creationId xmlns:a16="http://schemas.microsoft.com/office/drawing/2014/main" id="{7D4F5A34-07CA-8ADF-80BA-DB0078A82F01}"/>
                </a:ext>
              </a:extLst>
            </p:cNvPr>
            <p:cNvSpPr/>
            <p:nvPr/>
          </p:nvSpPr>
          <p:spPr>
            <a:xfrm rot="8469263">
              <a:off x="2430192" y="3186605"/>
              <a:ext cx="863612" cy="352588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Zaoblený obdélník 25">
              <a:extLst>
                <a:ext uri="{FF2B5EF4-FFF2-40B4-BE49-F238E27FC236}">
                  <a16:creationId xmlns:a16="http://schemas.microsoft.com/office/drawing/2014/main" id="{37422D94-505A-F2AB-88E2-25C70BA106BA}"/>
                </a:ext>
              </a:extLst>
            </p:cNvPr>
            <p:cNvSpPr/>
            <p:nvPr/>
          </p:nvSpPr>
          <p:spPr>
            <a:xfrm>
              <a:off x="1965635" y="2267806"/>
              <a:ext cx="2114228" cy="101410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Oslovené osoby u PL </a:t>
              </a:r>
              <a:b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 okresem bydliště </a:t>
              </a:r>
              <a:b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 </a:t>
              </a:r>
              <a:r>
                <a:rPr lang="cs-CZ" sz="1100" b="1" kern="0" dirty="0">
                  <a:solidFill>
                    <a:srgbClr val="C00000"/>
                  </a:solidFill>
                  <a:latin typeface="Arial" panose="020B0604020202020204"/>
                </a:rPr>
                <a:t>Jihočeském kraji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</a:t>
              </a:r>
              <a:r>
                <a:rPr lang="cs-CZ" sz="1100" b="1" kern="0" dirty="0">
                  <a:latin typeface="Arial" panose="020B0604020202020204"/>
                </a:rPr>
                <a:t>2 533</a:t>
              </a:r>
              <a:endParaRPr kumimoji="0" lang="cs-CZ" sz="11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6" name="Rectangle 21">
            <a:extLst>
              <a:ext uri="{FF2B5EF4-FFF2-40B4-BE49-F238E27FC236}">
                <a16:creationId xmlns:a16="http://schemas.microsoft.com/office/drawing/2014/main" id="{4768BA82-BB3B-F743-0B30-F95B6DA7094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7150712" y="1708920"/>
            <a:ext cx="2233496" cy="430851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Okres bydliště pacientů</a:t>
            </a:r>
          </a:p>
        </p:txBody>
      </p: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722C3466-123A-8992-D7A0-947A76F4662E}"/>
              </a:ext>
            </a:extLst>
          </p:cNvPr>
          <p:cNvSpPr txBox="1"/>
          <p:nvPr/>
        </p:nvSpPr>
        <p:spPr>
          <a:xfrm>
            <a:off x="7123246" y="5648419"/>
            <a:ext cx="42713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Pozn.: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 227 pacientů nebyl k dispozici okres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6112E57E-DA03-60B3-64BB-A610DBC3F95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65225" y="6030874"/>
            <a:ext cx="11460000" cy="672133"/>
          </a:xfrm>
        </p:spPr>
        <p:txBody>
          <a:bodyPr anchor="ctr">
            <a:normAutofit fontScale="92500"/>
          </a:bodyPr>
          <a:lstStyle/>
          <a:p>
            <a:pPr algn="ctr"/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 rámci programu bylo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za období 1. 1. 2022 – 31. 12. 2024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osloveno 2 533 osob s okresem bydliště v Jihočeském kraji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, </a:t>
            </a:r>
            <a:b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</a:b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z nichž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34 % souhlasilo s účastí v programu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.</a:t>
            </a:r>
            <a:b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</a:b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Nejvyšší počet oslovených osob 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v rámci Jihočeského kraje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byl v okrese České Budějovice 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(N = 1 095) a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nejnižší v okrese Prachatice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 (N = 97).</a:t>
            </a:r>
            <a:endParaRPr lang="cs-CZ" sz="1400" dirty="0"/>
          </a:p>
        </p:txBody>
      </p:sp>
      <p:sp>
        <p:nvSpPr>
          <p:cNvPr id="10" name="Zástupný symbol pro obsah 4">
            <a:extLst>
              <a:ext uri="{FF2B5EF4-FFF2-40B4-BE49-F238E27FC236}">
                <a16:creationId xmlns:a16="http://schemas.microsoft.com/office/drawing/2014/main" id="{DA24F2E9-31A5-CA0E-DA25-AA6CDE70F07C}"/>
              </a:ext>
            </a:extLst>
          </p:cNvPr>
          <p:cNvSpPr txBox="1">
            <a:spLocks/>
          </p:cNvSpPr>
          <p:nvPr/>
        </p:nvSpPr>
        <p:spPr>
          <a:xfrm>
            <a:off x="294209" y="1269961"/>
            <a:ext cx="2469269" cy="3199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</p:txBody>
      </p:sp>
      <p:grpSp>
        <p:nvGrpSpPr>
          <p:cNvPr id="41" name="Skupina 40">
            <a:extLst>
              <a:ext uri="{FF2B5EF4-FFF2-40B4-BE49-F238E27FC236}">
                <a16:creationId xmlns:a16="http://schemas.microsoft.com/office/drawing/2014/main" id="{7000DFDB-EC02-B92C-CBC1-69A35E83EAA3}"/>
              </a:ext>
            </a:extLst>
          </p:cNvPr>
          <p:cNvGrpSpPr/>
          <p:nvPr/>
        </p:nvGrpSpPr>
        <p:grpSpPr>
          <a:xfrm>
            <a:off x="10605657" y="1523614"/>
            <a:ext cx="1723887" cy="1728241"/>
            <a:chOff x="10334763" y="1823806"/>
            <a:chExt cx="1723887" cy="1728241"/>
          </a:xfrm>
        </p:grpSpPr>
        <p:grpSp>
          <p:nvGrpSpPr>
            <p:cNvPr id="11" name="Skupina 10">
              <a:extLst>
                <a:ext uri="{FF2B5EF4-FFF2-40B4-BE49-F238E27FC236}">
                  <a16:creationId xmlns:a16="http://schemas.microsoft.com/office/drawing/2014/main" id="{537BCD84-7E58-23B8-B833-C1B9B251FF87}"/>
                </a:ext>
              </a:extLst>
            </p:cNvPr>
            <p:cNvGrpSpPr/>
            <p:nvPr/>
          </p:nvGrpSpPr>
          <p:grpSpPr>
            <a:xfrm>
              <a:off x="10374838" y="1829240"/>
              <a:ext cx="1683812" cy="1722807"/>
              <a:chOff x="5643529" y="5319230"/>
              <a:chExt cx="1371405" cy="1681710"/>
            </a:xfrm>
          </p:grpSpPr>
          <p:grpSp>
            <p:nvGrpSpPr>
              <p:cNvPr id="12" name="Skupina 11">
                <a:extLst>
                  <a:ext uri="{FF2B5EF4-FFF2-40B4-BE49-F238E27FC236}">
                    <a16:creationId xmlns:a16="http://schemas.microsoft.com/office/drawing/2014/main" id="{2B5C800A-86C3-0F2A-F4B0-26D93F4B8421}"/>
                  </a:ext>
                </a:extLst>
              </p:cNvPr>
              <p:cNvGrpSpPr/>
              <p:nvPr/>
            </p:nvGrpSpPr>
            <p:grpSpPr>
              <a:xfrm>
                <a:off x="5643529" y="5319230"/>
                <a:ext cx="1371405" cy="1681710"/>
                <a:chOff x="7866483" y="2402404"/>
                <a:chExt cx="1371405" cy="1681710"/>
              </a:xfrm>
            </p:grpSpPr>
            <p:sp>
              <p:nvSpPr>
                <p:cNvPr id="15" name="Text Box 3">
                  <a:extLst>
                    <a:ext uri="{FF2B5EF4-FFF2-40B4-BE49-F238E27FC236}">
                      <a16:creationId xmlns:a16="http://schemas.microsoft.com/office/drawing/2014/main" id="{1A3625AB-49B8-3F1A-FC7F-7389D8199F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66483" y="2402404"/>
                  <a:ext cx="1230382" cy="1681710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Rectangle 177">
                  <a:extLst>
                    <a:ext uri="{FF2B5EF4-FFF2-40B4-BE49-F238E27FC236}">
                      <a16:creationId xmlns:a16="http://schemas.microsoft.com/office/drawing/2014/main" id="{AF3DAAF0-26D8-72A6-EA32-7C59CA380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067788"/>
                  <a:ext cx="180000" cy="180000"/>
                </a:xfrm>
                <a:prstGeom prst="rect">
                  <a:avLst/>
                </a:prstGeom>
                <a:solidFill>
                  <a:srgbClr val="BDD8F0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7" name="Rectangle 177">
                  <a:extLst>
                    <a:ext uri="{FF2B5EF4-FFF2-40B4-BE49-F238E27FC236}">
                      <a16:creationId xmlns:a16="http://schemas.microsoft.com/office/drawing/2014/main" id="{720C1E1A-DD77-E63E-F24F-FBC15DDE1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309088"/>
                  <a:ext cx="180000" cy="180000"/>
                </a:xfrm>
                <a:prstGeom prst="rect">
                  <a:avLst/>
                </a:prstGeom>
                <a:solidFill>
                  <a:srgbClr val="73B3D8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8" name="Rectangle 177">
                  <a:extLst>
                    <a:ext uri="{FF2B5EF4-FFF2-40B4-BE49-F238E27FC236}">
                      <a16:creationId xmlns:a16="http://schemas.microsoft.com/office/drawing/2014/main" id="{7650BAE0-7048-D521-842A-3F11F791C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550388"/>
                  <a:ext cx="180000" cy="180000"/>
                </a:xfrm>
                <a:prstGeom prst="rect">
                  <a:avLst/>
                </a:prstGeom>
                <a:solidFill>
                  <a:srgbClr val="2879B9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9" name="Text Box 3">
                  <a:extLst>
                    <a:ext uri="{FF2B5EF4-FFF2-40B4-BE49-F238E27FC236}">
                      <a16:creationId xmlns:a16="http://schemas.microsoft.com/office/drawing/2014/main" id="{99961F56-FF2C-B587-1CBA-4441D3594B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021853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1 až 100</a:t>
                  </a:r>
                </a:p>
              </p:txBody>
            </p:sp>
            <p:sp>
              <p:nvSpPr>
                <p:cNvPr id="20" name="Text Box 3">
                  <a:extLst>
                    <a:ext uri="{FF2B5EF4-FFF2-40B4-BE49-F238E27FC236}">
                      <a16:creationId xmlns:a16="http://schemas.microsoft.com/office/drawing/2014/main" id="{ED4FB7DB-A923-1580-AC95-94C3422757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265718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100 až 200</a:t>
                  </a:r>
                </a:p>
              </p:txBody>
            </p:sp>
            <p:sp>
              <p:nvSpPr>
                <p:cNvPr id="21" name="Text Box 3">
                  <a:extLst>
                    <a:ext uri="{FF2B5EF4-FFF2-40B4-BE49-F238E27FC236}">
                      <a16:creationId xmlns:a16="http://schemas.microsoft.com/office/drawing/2014/main" id="{504EDE0E-DF8A-8825-619E-E499DC0803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509582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200 až 300</a:t>
                  </a:r>
                </a:p>
              </p:txBody>
            </p:sp>
          </p:grpSp>
          <p:sp>
            <p:nvSpPr>
              <p:cNvPr id="13" name="Rectangle 177">
                <a:extLst>
                  <a:ext uri="{FF2B5EF4-FFF2-40B4-BE49-F238E27FC236}">
                    <a16:creationId xmlns:a16="http://schemas.microsoft.com/office/drawing/2014/main" id="{0681281E-C12B-4370-E88B-85A68AE54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2658" y="6724715"/>
                <a:ext cx="180000" cy="180000"/>
              </a:xfrm>
              <a:prstGeom prst="rect">
                <a:avLst/>
              </a:prstGeom>
              <a:solidFill>
                <a:srgbClr val="08306B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4" name="Text Box 3">
                <a:extLst>
                  <a:ext uri="{FF2B5EF4-FFF2-40B4-BE49-F238E27FC236}">
                    <a16:creationId xmlns:a16="http://schemas.microsoft.com/office/drawing/2014/main" id="{47677D65-ECF4-3258-8A9A-D3389A75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2658" y="6683909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300 a více</a:t>
                </a:r>
              </a:p>
            </p:txBody>
          </p:sp>
        </p:grpSp>
        <p:sp>
          <p:nvSpPr>
            <p:cNvPr id="49" name="Text Box 3">
              <a:extLst>
                <a:ext uri="{FF2B5EF4-FFF2-40B4-BE49-F238E27FC236}">
                  <a16:creationId xmlns:a16="http://schemas.microsoft.com/office/drawing/2014/main" id="{75D55E42-4D26-055F-0957-7EE736F861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34763" y="1823806"/>
              <a:ext cx="1609002" cy="600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Počet pacientů </a:t>
              </a:r>
              <a:b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 rámci ČR</a:t>
              </a:r>
              <a:b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(N = </a:t>
              </a:r>
              <a:r>
                <a:rPr lang="cs-CZ" sz="1100" b="1" dirty="0">
                  <a:solidFill>
                    <a:srgbClr val="DDDCE0">
                      <a:lumMod val="25000"/>
                    </a:srgbClr>
                  </a:solidFill>
                  <a:latin typeface="Arial" panose="020B0604020202020204"/>
                </a:rPr>
                <a:t>32</a:t>
              </a: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927 pacientů)</a:t>
              </a:r>
            </a:p>
          </p:txBody>
        </p:sp>
      </p:grpSp>
      <p:sp>
        <p:nvSpPr>
          <p:cNvPr id="8" name="Rectangle 21">
            <a:extLst>
              <a:ext uri="{FF2B5EF4-FFF2-40B4-BE49-F238E27FC236}">
                <a16:creationId xmlns:a16="http://schemas.microsoft.com/office/drawing/2014/main" id="{7272C277-34C8-4BE8-6AF9-961532FD7B3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177545" y="1161498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2E74F133-A861-4A6E-8D0F-3F9FC390D7E3}"/>
              </a:ext>
            </a:extLst>
          </p:cNvPr>
          <p:cNvSpPr txBox="1">
            <a:spLocks/>
          </p:cNvSpPr>
          <p:nvPr/>
        </p:nvSpPr>
        <p:spPr>
          <a:xfrm>
            <a:off x="8954464" y="815142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</a:t>
            </a:r>
            <a:r>
              <a:rPr lang="cs-CZ" sz="1050" b="1" dirty="0">
                <a:solidFill>
                  <a:srgbClr val="000000"/>
                </a:solidFill>
                <a:latin typeface="Arial" panose="020B0604020202020204"/>
              </a:rPr>
              <a:t>12</a:t>
            </a: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</a:t>
            </a:r>
          </a:p>
        </p:txBody>
      </p: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609787DA-3BFA-71F1-9B4C-68A2E5DDADC6}"/>
              </a:ext>
            </a:extLst>
          </p:cNvPr>
          <p:cNvGrpSpPr/>
          <p:nvPr/>
        </p:nvGrpSpPr>
        <p:grpSpPr>
          <a:xfrm>
            <a:off x="443239" y="1714779"/>
            <a:ext cx="5278336" cy="1937915"/>
            <a:chOff x="365225" y="2267806"/>
            <a:chExt cx="4946961" cy="2661934"/>
          </a:xfrm>
        </p:grpSpPr>
        <p:sp>
          <p:nvSpPr>
            <p:cNvPr id="34" name="Zaoblený obdélník 21">
              <a:extLst>
                <a:ext uri="{FF2B5EF4-FFF2-40B4-BE49-F238E27FC236}">
                  <a16:creationId xmlns:a16="http://schemas.microsoft.com/office/drawing/2014/main" id="{BDDB3944-E264-3C7E-4CC8-6D79DA836A89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365225" y="3914540"/>
              <a:ext cx="2114228" cy="101520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souhlasí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s účastí </a:t>
              </a: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01196)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16 787 (50,6 %)</a:t>
              </a:r>
              <a:endParaRPr kumimoji="0" lang="nb-NO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Zaoblený obdélník 22">
              <a:extLst>
                <a:ext uri="{FF2B5EF4-FFF2-40B4-BE49-F238E27FC236}">
                  <a16:creationId xmlns:a16="http://schemas.microsoft.com/office/drawing/2014/main" id="{CE2D5944-BE8D-10FD-231C-E39536EF305A}"/>
                </a:ext>
              </a:extLst>
            </p:cNvPr>
            <p:cNvSpPr/>
            <p:nvPr/>
          </p:nvSpPr>
          <p:spPr>
            <a:xfrm>
              <a:off x="3198986" y="3902592"/>
              <a:ext cx="2113200" cy="101520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odmítá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účast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01197)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16 367 (49,4 %)</a:t>
              </a:r>
              <a:endParaRPr kumimoji="0" lang="nb-NO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Šipka doprava 39">
              <a:extLst>
                <a:ext uri="{FF2B5EF4-FFF2-40B4-BE49-F238E27FC236}">
                  <a16:creationId xmlns:a16="http://schemas.microsoft.com/office/drawing/2014/main" id="{10A1880A-4154-EE7C-AA62-8E3E9CCB776F}"/>
                </a:ext>
              </a:extLst>
            </p:cNvPr>
            <p:cNvSpPr/>
            <p:nvPr/>
          </p:nvSpPr>
          <p:spPr>
            <a:xfrm rot="2488568">
              <a:off x="2823643" y="3306647"/>
              <a:ext cx="733688" cy="352587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Šipka doprava 40">
              <a:extLst>
                <a:ext uri="{FF2B5EF4-FFF2-40B4-BE49-F238E27FC236}">
                  <a16:creationId xmlns:a16="http://schemas.microsoft.com/office/drawing/2014/main" id="{7D4F5A34-07CA-8ADF-80BA-DB0078A82F01}"/>
                </a:ext>
              </a:extLst>
            </p:cNvPr>
            <p:cNvSpPr/>
            <p:nvPr/>
          </p:nvSpPr>
          <p:spPr>
            <a:xfrm rot="8469263">
              <a:off x="2184343" y="3218453"/>
              <a:ext cx="931191" cy="352587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Zaoblený obdélník 25">
              <a:extLst>
                <a:ext uri="{FF2B5EF4-FFF2-40B4-BE49-F238E27FC236}">
                  <a16:creationId xmlns:a16="http://schemas.microsoft.com/office/drawing/2014/main" id="{37422D94-505A-F2AB-88E2-25C70BA106BA}"/>
                </a:ext>
              </a:extLst>
            </p:cNvPr>
            <p:cNvSpPr/>
            <p:nvPr/>
          </p:nvSpPr>
          <p:spPr>
            <a:xfrm>
              <a:off x="1779890" y="2267806"/>
              <a:ext cx="2114228" cy="101410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osloven u PL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sz="1200" kern="0" dirty="0">
                  <a:solidFill>
                    <a:schemeClr val="bg2">
                      <a:lumMod val="10000"/>
                    </a:schemeClr>
                  </a:solidFill>
                  <a:latin typeface="Arial" panose="020B0604020202020204"/>
                </a:rPr>
                <a:t>(v rámci celé ČR)</a:t>
              </a: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</a:t>
              </a:r>
              <a:r>
                <a:rPr lang="cs-CZ" sz="1200" b="1" kern="0" dirty="0">
                  <a:solidFill>
                    <a:schemeClr val="bg2">
                      <a:lumMod val="10000"/>
                    </a:schemeClr>
                  </a:solidFill>
                  <a:latin typeface="Arial" panose="020B0604020202020204"/>
                </a:rPr>
                <a:t>33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154</a:t>
              </a:r>
            </a:p>
          </p:txBody>
        </p:sp>
      </p:grpSp>
      <p:cxnSp>
        <p:nvCxnSpPr>
          <p:cNvPr id="43" name="Přímá spojnice se šipkou 42">
            <a:extLst>
              <a:ext uri="{FF2B5EF4-FFF2-40B4-BE49-F238E27FC236}">
                <a16:creationId xmlns:a16="http://schemas.microsoft.com/office/drawing/2014/main" id="{C1CA665C-E61E-7DCD-B5F9-84FAFC7456A8}"/>
              </a:ext>
            </a:extLst>
          </p:cNvPr>
          <p:cNvCxnSpPr>
            <a:cxnSpLocks/>
            <a:stCxn id="44" idx="3"/>
          </p:cNvCxnSpPr>
          <p:nvPr/>
        </p:nvCxnSpPr>
        <p:spPr>
          <a:xfrm>
            <a:off x="5822112" y="4872472"/>
            <a:ext cx="1184863" cy="0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4" name="Obdélník 43">
            <a:extLst>
              <a:ext uri="{FF2B5EF4-FFF2-40B4-BE49-F238E27FC236}">
                <a16:creationId xmlns:a16="http://schemas.microsoft.com/office/drawing/2014/main" id="{8F77EB7F-07D0-E74A-AD9D-BEE302AF2C0F}"/>
              </a:ext>
            </a:extLst>
          </p:cNvPr>
          <p:cNvSpPr/>
          <p:nvPr/>
        </p:nvSpPr>
        <p:spPr>
          <a:xfrm>
            <a:off x="357454" y="3819525"/>
            <a:ext cx="5464658" cy="2105893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48" name="Skupina 47">
            <a:extLst>
              <a:ext uri="{FF2B5EF4-FFF2-40B4-BE49-F238E27FC236}">
                <a16:creationId xmlns:a16="http://schemas.microsoft.com/office/drawing/2014/main" id="{3BC7CB76-552C-15FD-306D-7E20A8C99691}"/>
              </a:ext>
            </a:extLst>
          </p:cNvPr>
          <p:cNvGrpSpPr/>
          <p:nvPr/>
        </p:nvGrpSpPr>
        <p:grpSpPr>
          <a:xfrm>
            <a:off x="7034030" y="4195801"/>
            <a:ext cx="1914964" cy="1438310"/>
            <a:chOff x="7023756" y="4206075"/>
            <a:chExt cx="1914964" cy="1438310"/>
          </a:xfrm>
        </p:grpSpPr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BC061784-4BA2-1FFF-6D37-D721B6C60B4C}"/>
                </a:ext>
              </a:extLst>
            </p:cNvPr>
            <p:cNvSpPr/>
            <p:nvPr/>
          </p:nvSpPr>
          <p:spPr>
            <a:xfrm>
              <a:off x="7033627" y="4283599"/>
              <a:ext cx="263318" cy="739706"/>
            </a:xfrm>
            <a:custGeom>
              <a:avLst/>
              <a:gdLst>
                <a:gd name="connsiteX0" fmla="*/ 0 w 254089"/>
                <a:gd name="connsiteY0" fmla="*/ 727075 h 727075"/>
                <a:gd name="connsiteX1" fmla="*/ 3175 w 254089"/>
                <a:gd name="connsiteY1" fmla="*/ 711200 h 727075"/>
                <a:gd name="connsiteX2" fmla="*/ 9525 w 254089"/>
                <a:gd name="connsiteY2" fmla="*/ 698500 h 727075"/>
                <a:gd name="connsiteX3" fmla="*/ 15875 w 254089"/>
                <a:gd name="connsiteY3" fmla="*/ 650875 h 727075"/>
                <a:gd name="connsiteX4" fmla="*/ 22225 w 254089"/>
                <a:gd name="connsiteY4" fmla="*/ 638175 h 727075"/>
                <a:gd name="connsiteX5" fmla="*/ 34925 w 254089"/>
                <a:gd name="connsiteY5" fmla="*/ 628650 h 727075"/>
                <a:gd name="connsiteX6" fmla="*/ 53975 w 254089"/>
                <a:gd name="connsiteY6" fmla="*/ 603250 h 727075"/>
                <a:gd name="connsiteX7" fmla="*/ 66675 w 254089"/>
                <a:gd name="connsiteY7" fmla="*/ 577850 h 727075"/>
                <a:gd name="connsiteX8" fmla="*/ 79375 w 254089"/>
                <a:gd name="connsiteY8" fmla="*/ 520700 h 727075"/>
                <a:gd name="connsiteX9" fmla="*/ 95250 w 254089"/>
                <a:gd name="connsiteY9" fmla="*/ 498475 h 727075"/>
                <a:gd name="connsiteX10" fmla="*/ 104775 w 254089"/>
                <a:gd name="connsiteY10" fmla="*/ 495300 h 727075"/>
                <a:gd name="connsiteX11" fmla="*/ 136525 w 254089"/>
                <a:gd name="connsiteY11" fmla="*/ 485775 h 727075"/>
                <a:gd name="connsiteX12" fmla="*/ 158750 w 254089"/>
                <a:gd name="connsiteY12" fmla="*/ 457200 h 727075"/>
                <a:gd name="connsiteX13" fmla="*/ 165100 w 254089"/>
                <a:gd name="connsiteY13" fmla="*/ 438150 h 727075"/>
                <a:gd name="connsiteX14" fmla="*/ 180975 w 254089"/>
                <a:gd name="connsiteY14" fmla="*/ 409575 h 727075"/>
                <a:gd name="connsiteX15" fmla="*/ 190500 w 254089"/>
                <a:gd name="connsiteY15" fmla="*/ 384175 h 727075"/>
                <a:gd name="connsiteX16" fmla="*/ 200025 w 254089"/>
                <a:gd name="connsiteY16" fmla="*/ 333375 h 727075"/>
                <a:gd name="connsiteX17" fmla="*/ 206375 w 254089"/>
                <a:gd name="connsiteY17" fmla="*/ 307975 h 727075"/>
                <a:gd name="connsiteX18" fmla="*/ 215900 w 254089"/>
                <a:gd name="connsiteY18" fmla="*/ 288925 h 727075"/>
                <a:gd name="connsiteX19" fmla="*/ 225425 w 254089"/>
                <a:gd name="connsiteY19" fmla="*/ 273050 h 727075"/>
                <a:gd name="connsiteX20" fmla="*/ 238125 w 254089"/>
                <a:gd name="connsiteY20" fmla="*/ 234950 h 727075"/>
                <a:gd name="connsiteX21" fmla="*/ 244475 w 254089"/>
                <a:gd name="connsiteY21" fmla="*/ 222250 h 727075"/>
                <a:gd name="connsiteX22" fmla="*/ 250825 w 254089"/>
                <a:gd name="connsiteY22" fmla="*/ 190500 h 727075"/>
                <a:gd name="connsiteX23" fmla="*/ 250825 w 254089"/>
                <a:gd name="connsiteY23" fmla="*/ 107950 h 727075"/>
                <a:gd name="connsiteX24" fmla="*/ 244475 w 254089"/>
                <a:gd name="connsiteY24" fmla="*/ 88900 h 727075"/>
                <a:gd name="connsiteX25" fmla="*/ 241300 w 254089"/>
                <a:gd name="connsiteY25" fmla="*/ 79375 h 727075"/>
                <a:gd name="connsiteX26" fmla="*/ 250825 w 254089"/>
                <a:gd name="connsiteY26" fmla="*/ 3175 h 727075"/>
                <a:gd name="connsiteX27" fmla="*/ 254000 w 254089"/>
                <a:gd name="connsiteY27" fmla="*/ 0 h 72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4089" h="727075">
                  <a:moveTo>
                    <a:pt x="0" y="727075"/>
                  </a:moveTo>
                  <a:cubicBezTo>
                    <a:pt x="1058" y="721783"/>
                    <a:pt x="1468" y="716320"/>
                    <a:pt x="3175" y="711200"/>
                  </a:cubicBezTo>
                  <a:cubicBezTo>
                    <a:pt x="4672" y="706710"/>
                    <a:pt x="8653" y="703152"/>
                    <a:pt x="9525" y="698500"/>
                  </a:cubicBezTo>
                  <a:cubicBezTo>
                    <a:pt x="14554" y="671677"/>
                    <a:pt x="8256" y="668653"/>
                    <a:pt x="15875" y="650875"/>
                  </a:cubicBezTo>
                  <a:cubicBezTo>
                    <a:pt x="17739" y="646525"/>
                    <a:pt x="19145" y="641769"/>
                    <a:pt x="22225" y="638175"/>
                  </a:cubicBezTo>
                  <a:cubicBezTo>
                    <a:pt x="25669" y="634157"/>
                    <a:pt x="30907" y="632094"/>
                    <a:pt x="34925" y="628650"/>
                  </a:cubicBezTo>
                  <a:cubicBezTo>
                    <a:pt x="45189" y="619852"/>
                    <a:pt x="47121" y="615979"/>
                    <a:pt x="53975" y="603250"/>
                  </a:cubicBezTo>
                  <a:cubicBezTo>
                    <a:pt x="58463" y="594915"/>
                    <a:pt x="66675" y="577850"/>
                    <a:pt x="66675" y="577850"/>
                  </a:cubicBezTo>
                  <a:cubicBezTo>
                    <a:pt x="72237" y="541700"/>
                    <a:pt x="68533" y="545095"/>
                    <a:pt x="79375" y="520700"/>
                  </a:cubicBezTo>
                  <a:cubicBezTo>
                    <a:pt x="83557" y="511291"/>
                    <a:pt x="86340" y="504415"/>
                    <a:pt x="95250" y="498475"/>
                  </a:cubicBezTo>
                  <a:cubicBezTo>
                    <a:pt x="98035" y="496619"/>
                    <a:pt x="101641" y="496475"/>
                    <a:pt x="104775" y="495300"/>
                  </a:cubicBezTo>
                  <a:cubicBezTo>
                    <a:pt x="128644" y="486349"/>
                    <a:pt x="112236" y="490633"/>
                    <a:pt x="136525" y="485775"/>
                  </a:cubicBezTo>
                  <a:cubicBezTo>
                    <a:pt x="144743" y="477557"/>
                    <a:pt x="154952" y="468593"/>
                    <a:pt x="158750" y="457200"/>
                  </a:cubicBezTo>
                  <a:cubicBezTo>
                    <a:pt x="160867" y="450850"/>
                    <a:pt x="161084" y="443505"/>
                    <a:pt x="165100" y="438150"/>
                  </a:cubicBezTo>
                  <a:cubicBezTo>
                    <a:pt x="180150" y="418083"/>
                    <a:pt x="170392" y="433387"/>
                    <a:pt x="180975" y="409575"/>
                  </a:cubicBezTo>
                  <a:cubicBezTo>
                    <a:pt x="189157" y="391166"/>
                    <a:pt x="186287" y="403132"/>
                    <a:pt x="190500" y="384175"/>
                  </a:cubicBezTo>
                  <a:cubicBezTo>
                    <a:pt x="194242" y="367338"/>
                    <a:pt x="196147" y="350181"/>
                    <a:pt x="200025" y="333375"/>
                  </a:cubicBezTo>
                  <a:cubicBezTo>
                    <a:pt x="201987" y="324871"/>
                    <a:pt x="202472" y="315781"/>
                    <a:pt x="206375" y="307975"/>
                  </a:cubicBezTo>
                  <a:cubicBezTo>
                    <a:pt x="209550" y="301625"/>
                    <a:pt x="212500" y="295158"/>
                    <a:pt x="215900" y="288925"/>
                  </a:cubicBezTo>
                  <a:cubicBezTo>
                    <a:pt x="218855" y="283507"/>
                    <a:pt x="223075" y="278756"/>
                    <a:pt x="225425" y="273050"/>
                  </a:cubicBezTo>
                  <a:cubicBezTo>
                    <a:pt x="230522" y="260671"/>
                    <a:pt x="232138" y="246924"/>
                    <a:pt x="238125" y="234950"/>
                  </a:cubicBezTo>
                  <a:cubicBezTo>
                    <a:pt x="240242" y="230717"/>
                    <a:pt x="242813" y="226682"/>
                    <a:pt x="244475" y="222250"/>
                  </a:cubicBezTo>
                  <a:cubicBezTo>
                    <a:pt x="247317" y="214672"/>
                    <a:pt x="249728" y="197084"/>
                    <a:pt x="250825" y="190500"/>
                  </a:cubicBezTo>
                  <a:cubicBezTo>
                    <a:pt x="253599" y="154444"/>
                    <a:pt x="256518" y="144006"/>
                    <a:pt x="250825" y="107950"/>
                  </a:cubicBezTo>
                  <a:cubicBezTo>
                    <a:pt x="249781" y="101338"/>
                    <a:pt x="246592" y="95250"/>
                    <a:pt x="244475" y="88900"/>
                  </a:cubicBezTo>
                  <a:lnTo>
                    <a:pt x="241300" y="79375"/>
                  </a:lnTo>
                  <a:cubicBezTo>
                    <a:pt x="243423" y="36920"/>
                    <a:pt x="235285" y="29075"/>
                    <a:pt x="250825" y="3175"/>
                  </a:cubicBezTo>
                  <a:cubicBezTo>
                    <a:pt x="251595" y="1892"/>
                    <a:pt x="252942" y="1058"/>
                    <a:pt x="254000" y="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8" name="Volný tvar: obrazec 27">
              <a:extLst>
                <a:ext uri="{FF2B5EF4-FFF2-40B4-BE49-F238E27FC236}">
                  <a16:creationId xmlns:a16="http://schemas.microsoft.com/office/drawing/2014/main" id="{4D6581B2-768D-9FBC-EBE5-68DAC8EDCDBE}"/>
                </a:ext>
              </a:extLst>
            </p:cNvPr>
            <p:cNvSpPr/>
            <p:nvPr/>
          </p:nvSpPr>
          <p:spPr>
            <a:xfrm>
              <a:off x="7023756" y="5026535"/>
              <a:ext cx="1319417" cy="617850"/>
            </a:xfrm>
            <a:custGeom>
              <a:avLst/>
              <a:gdLst>
                <a:gd name="connsiteX0" fmla="*/ 0 w 1273175"/>
                <a:gd name="connsiteY0" fmla="*/ 0 h 616654"/>
                <a:gd name="connsiteX1" fmla="*/ 41275 w 1273175"/>
                <a:gd name="connsiteY1" fmla="*/ 15875 h 616654"/>
                <a:gd name="connsiteX2" fmla="*/ 53975 w 1273175"/>
                <a:gd name="connsiteY2" fmla="*/ 25400 h 616654"/>
                <a:gd name="connsiteX3" fmla="*/ 66675 w 1273175"/>
                <a:gd name="connsiteY3" fmla="*/ 38100 h 616654"/>
                <a:gd name="connsiteX4" fmla="*/ 76200 w 1273175"/>
                <a:gd name="connsiteY4" fmla="*/ 41275 h 616654"/>
                <a:gd name="connsiteX5" fmla="*/ 88900 w 1273175"/>
                <a:gd name="connsiteY5" fmla="*/ 50800 h 616654"/>
                <a:gd name="connsiteX6" fmla="*/ 95250 w 1273175"/>
                <a:gd name="connsiteY6" fmla="*/ 73025 h 616654"/>
                <a:gd name="connsiteX7" fmla="*/ 104775 w 1273175"/>
                <a:gd name="connsiteY7" fmla="*/ 85725 h 616654"/>
                <a:gd name="connsiteX8" fmla="*/ 120650 w 1273175"/>
                <a:gd name="connsiteY8" fmla="*/ 123825 h 616654"/>
                <a:gd name="connsiteX9" fmla="*/ 127000 w 1273175"/>
                <a:gd name="connsiteY9" fmla="*/ 133350 h 616654"/>
                <a:gd name="connsiteX10" fmla="*/ 139700 w 1273175"/>
                <a:gd name="connsiteY10" fmla="*/ 139700 h 616654"/>
                <a:gd name="connsiteX11" fmla="*/ 149225 w 1273175"/>
                <a:gd name="connsiteY11" fmla="*/ 142875 h 616654"/>
                <a:gd name="connsiteX12" fmla="*/ 196850 w 1273175"/>
                <a:gd name="connsiteY12" fmla="*/ 155575 h 616654"/>
                <a:gd name="connsiteX13" fmla="*/ 209550 w 1273175"/>
                <a:gd name="connsiteY13" fmla="*/ 184150 h 616654"/>
                <a:gd name="connsiteX14" fmla="*/ 212725 w 1273175"/>
                <a:gd name="connsiteY14" fmla="*/ 196850 h 616654"/>
                <a:gd name="connsiteX15" fmla="*/ 219075 w 1273175"/>
                <a:gd name="connsiteY15" fmla="*/ 206375 h 616654"/>
                <a:gd name="connsiteX16" fmla="*/ 231775 w 1273175"/>
                <a:gd name="connsiteY16" fmla="*/ 228600 h 616654"/>
                <a:gd name="connsiteX17" fmla="*/ 238125 w 1273175"/>
                <a:gd name="connsiteY17" fmla="*/ 254000 h 616654"/>
                <a:gd name="connsiteX18" fmla="*/ 247650 w 1273175"/>
                <a:gd name="connsiteY18" fmla="*/ 263525 h 616654"/>
                <a:gd name="connsiteX19" fmla="*/ 260350 w 1273175"/>
                <a:gd name="connsiteY19" fmla="*/ 288925 h 616654"/>
                <a:gd name="connsiteX20" fmla="*/ 273050 w 1273175"/>
                <a:gd name="connsiteY20" fmla="*/ 298450 h 616654"/>
                <a:gd name="connsiteX21" fmla="*/ 282575 w 1273175"/>
                <a:gd name="connsiteY21" fmla="*/ 301625 h 616654"/>
                <a:gd name="connsiteX22" fmla="*/ 314325 w 1273175"/>
                <a:gd name="connsiteY22" fmla="*/ 317500 h 616654"/>
                <a:gd name="connsiteX23" fmla="*/ 339725 w 1273175"/>
                <a:gd name="connsiteY23" fmla="*/ 330200 h 616654"/>
                <a:gd name="connsiteX24" fmla="*/ 368300 w 1273175"/>
                <a:gd name="connsiteY24" fmla="*/ 349250 h 616654"/>
                <a:gd name="connsiteX25" fmla="*/ 387350 w 1273175"/>
                <a:gd name="connsiteY25" fmla="*/ 368300 h 616654"/>
                <a:gd name="connsiteX26" fmla="*/ 425450 w 1273175"/>
                <a:gd name="connsiteY26" fmla="*/ 403225 h 616654"/>
                <a:gd name="connsiteX27" fmla="*/ 434975 w 1273175"/>
                <a:gd name="connsiteY27" fmla="*/ 406400 h 616654"/>
                <a:gd name="connsiteX28" fmla="*/ 444500 w 1273175"/>
                <a:gd name="connsiteY28" fmla="*/ 419100 h 616654"/>
                <a:gd name="connsiteX29" fmla="*/ 450850 w 1273175"/>
                <a:gd name="connsiteY29" fmla="*/ 434975 h 616654"/>
                <a:gd name="connsiteX30" fmla="*/ 441325 w 1273175"/>
                <a:gd name="connsiteY30" fmla="*/ 441325 h 616654"/>
                <a:gd name="connsiteX31" fmla="*/ 434975 w 1273175"/>
                <a:gd name="connsiteY31" fmla="*/ 457200 h 616654"/>
                <a:gd name="connsiteX32" fmla="*/ 419100 w 1273175"/>
                <a:gd name="connsiteY32" fmla="*/ 476250 h 616654"/>
                <a:gd name="connsiteX33" fmla="*/ 428625 w 1273175"/>
                <a:gd name="connsiteY33" fmla="*/ 508000 h 616654"/>
                <a:gd name="connsiteX34" fmla="*/ 447675 w 1273175"/>
                <a:gd name="connsiteY34" fmla="*/ 511175 h 616654"/>
                <a:gd name="connsiteX35" fmla="*/ 460375 w 1273175"/>
                <a:gd name="connsiteY35" fmla="*/ 514350 h 616654"/>
                <a:gd name="connsiteX36" fmla="*/ 469900 w 1273175"/>
                <a:gd name="connsiteY36" fmla="*/ 520700 h 616654"/>
                <a:gd name="connsiteX37" fmla="*/ 482600 w 1273175"/>
                <a:gd name="connsiteY37" fmla="*/ 523875 h 616654"/>
                <a:gd name="connsiteX38" fmla="*/ 485775 w 1273175"/>
                <a:gd name="connsiteY38" fmla="*/ 536575 h 616654"/>
                <a:gd name="connsiteX39" fmla="*/ 501650 w 1273175"/>
                <a:gd name="connsiteY39" fmla="*/ 546100 h 616654"/>
                <a:gd name="connsiteX40" fmla="*/ 530225 w 1273175"/>
                <a:gd name="connsiteY40" fmla="*/ 561975 h 616654"/>
                <a:gd name="connsiteX41" fmla="*/ 542925 w 1273175"/>
                <a:gd name="connsiteY41" fmla="*/ 571500 h 616654"/>
                <a:gd name="connsiteX42" fmla="*/ 561975 w 1273175"/>
                <a:gd name="connsiteY42" fmla="*/ 574675 h 616654"/>
                <a:gd name="connsiteX43" fmla="*/ 593725 w 1273175"/>
                <a:gd name="connsiteY43" fmla="*/ 587375 h 616654"/>
                <a:gd name="connsiteX44" fmla="*/ 622300 w 1273175"/>
                <a:gd name="connsiteY44" fmla="*/ 593725 h 616654"/>
                <a:gd name="connsiteX45" fmla="*/ 647700 w 1273175"/>
                <a:gd name="connsiteY45" fmla="*/ 609600 h 616654"/>
                <a:gd name="connsiteX46" fmla="*/ 717550 w 1273175"/>
                <a:gd name="connsiteY46" fmla="*/ 612775 h 616654"/>
                <a:gd name="connsiteX47" fmla="*/ 730250 w 1273175"/>
                <a:gd name="connsiteY47" fmla="*/ 606425 h 616654"/>
                <a:gd name="connsiteX48" fmla="*/ 733425 w 1273175"/>
                <a:gd name="connsiteY48" fmla="*/ 596900 h 616654"/>
                <a:gd name="connsiteX49" fmla="*/ 746125 w 1273175"/>
                <a:gd name="connsiteY49" fmla="*/ 590550 h 616654"/>
                <a:gd name="connsiteX50" fmla="*/ 762000 w 1273175"/>
                <a:gd name="connsiteY50" fmla="*/ 574675 h 616654"/>
                <a:gd name="connsiteX51" fmla="*/ 781050 w 1273175"/>
                <a:gd name="connsiteY51" fmla="*/ 561975 h 616654"/>
                <a:gd name="connsiteX52" fmla="*/ 787400 w 1273175"/>
                <a:gd name="connsiteY52" fmla="*/ 552450 h 616654"/>
                <a:gd name="connsiteX53" fmla="*/ 790575 w 1273175"/>
                <a:gd name="connsiteY53" fmla="*/ 542925 h 616654"/>
                <a:gd name="connsiteX54" fmla="*/ 796925 w 1273175"/>
                <a:gd name="connsiteY54" fmla="*/ 530225 h 616654"/>
                <a:gd name="connsiteX55" fmla="*/ 809625 w 1273175"/>
                <a:gd name="connsiteY55" fmla="*/ 498475 h 616654"/>
                <a:gd name="connsiteX56" fmla="*/ 822325 w 1273175"/>
                <a:gd name="connsiteY56" fmla="*/ 501650 h 616654"/>
                <a:gd name="connsiteX57" fmla="*/ 828675 w 1273175"/>
                <a:gd name="connsiteY57" fmla="*/ 514350 h 616654"/>
                <a:gd name="connsiteX58" fmla="*/ 847725 w 1273175"/>
                <a:gd name="connsiteY58" fmla="*/ 520700 h 616654"/>
                <a:gd name="connsiteX59" fmla="*/ 863600 w 1273175"/>
                <a:gd name="connsiteY59" fmla="*/ 530225 h 616654"/>
                <a:gd name="connsiteX60" fmla="*/ 892175 w 1273175"/>
                <a:gd name="connsiteY60" fmla="*/ 536575 h 616654"/>
                <a:gd name="connsiteX61" fmla="*/ 923925 w 1273175"/>
                <a:gd name="connsiteY61" fmla="*/ 530225 h 616654"/>
                <a:gd name="connsiteX62" fmla="*/ 942975 w 1273175"/>
                <a:gd name="connsiteY62" fmla="*/ 523875 h 616654"/>
                <a:gd name="connsiteX63" fmla="*/ 955675 w 1273175"/>
                <a:gd name="connsiteY63" fmla="*/ 542925 h 616654"/>
                <a:gd name="connsiteX64" fmla="*/ 962025 w 1273175"/>
                <a:gd name="connsiteY64" fmla="*/ 552450 h 616654"/>
                <a:gd name="connsiteX65" fmla="*/ 981075 w 1273175"/>
                <a:gd name="connsiteY65" fmla="*/ 561975 h 616654"/>
                <a:gd name="connsiteX66" fmla="*/ 1000125 w 1273175"/>
                <a:gd name="connsiteY66" fmla="*/ 574675 h 616654"/>
                <a:gd name="connsiteX67" fmla="*/ 1025525 w 1273175"/>
                <a:gd name="connsiteY67" fmla="*/ 568325 h 616654"/>
                <a:gd name="connsiteX68" fmla="*/ 1031875 w 1273175"/>
                <a:gd name="connsiteY68" fmla="*/ 536575 h 616654"/>
                <a:gd name="connsiteX69" fmla="*/ 1041400 w 1273175"/>
                <a:gd name="connsiteY69" fmla="*/ 530225 h 616654"/>
                <a:gd name="connsiteX70" fmla="*/ 1044575 w 1273175"/>
                <a:gd name="connsiteY70" fmla="*/ 488950 h 616654"/>
                <a:gd name="connsiteX71" fmla="*/ 1054100 w 1273175"/>
                <a:gd name="connsiteY71" fmla="*/ 460375 h 616654"/>
                <a:gd name="connsiteX72" fmla="*/ 1057275 w 1273175"/>
                <a:gd name="connsiteY72" fmla="*/ 444500 h 616654"/>
                <a:gd name="connsiteX73" fmla="*/ 1069975 w 1273175"/>
                <a:gd name="connsiteY73" fmla="*/ 434975 h 616654"/>
                <a:gd name="connsiteX74" fmla="*/ 1085850 w 1273175"/>
                <a:gd name="connsiteY74" fmla="*/ 419100 h 616654"/>
                <a:gd name="connsiteX75" fmla="*/ 1089025 w 1273175"/>
                <a:gd name="connsiteY75" fmla="*/ 406400 h 616654"/>
                <a:gd name="connsiteX76" fmla="*/ 1111250 w 1273175"/>
                <a:gd name="connsiteY76" fmla="*/ 384175 h 616654"/>
                <a:gd name="connsiteX77" fmla="*/ 1127125 w 1273175"/>
                <a:gd name="connsiteY77" fmla="*/ 361950 h 616654"/>
                <a:gd name="connsiteX78" fmla="*/ 1139825 w 1273175"/>
                <a:gd name="connsiteY78" fmla="*/ 323850 h 616654"/>
                <a:gd name="connsiteX79" fmla="*/ 1152525 w 1273175"/>
                <a:gd name="connsiteY79" fmla="*/ 314325 h 616654"/>
                <a:gd name="connsiteX80" fmla="*/ 1168400 w 1273175"/>
                <a:gd name="connsiteY80" fmla="*/ 317500 h 616654"/>
                <a:gd name="connsiteX81" fmla="*/ 1177925 w 1273175"/>
                <a:gd name="connsiteY81" fmla="*/ 323850 h 616654"/>
                <a:gd name="connsiteX82" fmla="*/ 1187450 w 1273175"/>
                <a:gd name="connsiteY82" fmla="*/ 327025 h 616654"/>
                <a:gd name="connsiteX83" fmla="*/ 1222375 w 1273175"/>
                <a:gd name="connsiteY83" fmla="*/ 342900 h 616654"/>
                <a:gd name="connsiteX84" fmla="*/ 1260475 w 1273175"/>
                <a:gd name="connsiteY84" fmla="*/ 349250 h 616654"/>
                <a:gd name="connsiteX85" fmla="*/ 1270000 w 1273175"/>
                <a:gd name="connsiteY85" fmla="*/ 346075 h 616654"/>
                <a:gd name="connsiteX86" fmla="*/ 1273175 w 1273175"/>
                <a:gd name="connsiteY86" fmla="*/ 336550 h 61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73175" h="616654">
                  <a:moveTo>
                    <a:pt x="0" y="0"/>
                  </a:moveTo>
                  <a:cubicBezTo>
                    <a:pt x="17325" y="3465"/>
                    <a:pt x="24788" y="3510"/>
                    <a:pt x="41275" y="15875"/>
                  </a:cubicBezTo>
                  <a:cubicBezTo>
                    <a:pt x="45508" y="19050"/>
                    <a:pt x="49993" y="21915"/>
                    <a:pt x="53975" y="25400"/>
                  </a:cubicBezTo>
                  <a:cubicBezTo>
                    <a:pt x="58481" y="29342"/>
                    <a:pt x="61803" y="34620"/>
                    <a:pt x="66675" y="38100"/>
                  </a:cubicBezTo>
                  <a:cubicBezTo>
                    <a:pt x="69398" y="40045"/>
                    <a:pt x="73025" y="40217"/>
                    <a:pt x="76200" y="41275"/>
                  </a:cubicBezTo>
                  <a:cubicBezTo>
                    <a:pt x="80433" y="44450"/>
                    <a:pt x="85512" y="46735"/>
                    <a:pt x="88900" y="50800"/>
                  </a:cubicBezTo>
                  <a:cubicBezTo>
                    <a:pt x="90851" y="53141"/>
                    <a:pt x="94659" y="71843"/>
                    <a:pt x="95250" y="73025"/>
                  </a:cubicBezTo>
                  <a:cubicBezTo>
                    <a:pt x="97617" y="77758"/>
                    <a:pt x="101600" y="81492"/>
                    <a:pt x="104775" y="85725"/>
                  </a:cubicBezTo>
                  <a:cubicBezTo>
                    <a:pt x="108895" y="102205"/>
                    <a:pt x="108929" y="106243"/>
                    <a:pt x="120650" y="123825"/>
                  </a:cubicBezTo>
                  <a:cubicBezTo>
                    <a:pt x="122767" y="127000"/>
                    <a:pt x="124069" y="130907"/>
                    <a:pt x="127000" y="133350"/>
                  </a:cubicBezTo>
                  <a:cubicBezTo>
                    <a:pt x="130636" y="136380"/>
                    <a:pt x="135350" y="137836"/>
                    <a:pt x="139700" y="139700"/>
                  </a:cubicBezTo>
                  <a:cubicBezTo>
                    <a:pt x="142776" y="141018"/>
                    <a:pt x="146000" y="141979"/>
                    <a:pt x="149225" y="142875"/>
                  </a:cubicBezTo>
                  <a:cubicBezTo>
                    <a:pt x="165055" y="147272"/>
                    <a:pt x="180975" y="151342"/>
                    <a:pt x="196850" y="155575"/>
                  </a:cubicBezTo>
                  <a:cubicBezTo>
                    <a:pt x="202382" y="166639"/>
                    <a:pt x="205496" y="171988"/>
                    <a:pt x="209550" y="184150"/>
                  </a:cubicBezTo>
                  <a:cubicBezTo>
                    <a:pt x="210930" y="188290"/>
                    <a:pt x="211006" y="192839"/>
                    <a:pt x="212725" y="196850"/>
                  </a:cubicBezTo>
                  <a:cubicBezTo>
                    <a:pt x="214228" y="200357"/>
                    <a:pt x="217182" y="203062"/>
                    <a:pt x="219075" y="206375"/>
                  </a:cubicBezTo>
                  <a:cubicBezTo>
                    <a:pt x="235188" y="234573"/>
                    <a:pt x="216304" y="205394"/>
                    <a:pt x="231775" y="228600"/>
                  </a:cubicBezTo>
                  <a:cubicBezTo>
                    <a:pt x="232233" y="230890"/>
                    <a:pt x="235336" y="249816"/>
                    <a:pt x="238125" y="254000"/>
                  </a:cubicBezTo>
                  <a:cubicBezTo>
                    <a:pt x="240616" y="257736"/>
                    <a:pt x="244475" y="260350"/>
                    <a:pt x="247650" y="263525"/>
                  </a:cubicBezTo>
                  <a:cubicBezTo>
                    <a:pt x="251056" y="273743"/>
                    <a:pt x="252275" y="279697"/>
                    <a:pt x="260350" y="288925"/>
                  </a:cubicBezTo>
                  <a:cubicBezTo>
                    <a:pt x="263835" y="292907"/>
                    <a:pt x="268456" y="295825"/>
                    <a:pt x="273050" y="298450"/>
                  </a:cubicBezTo>
                  <a:cubicBezTo>
                    <a:pt x="275956" y="300110"/>
                    <a:pt x="279400" y="300567"/>
                    <a:pt x="282575" y="301625"/>
                  </a:cubicBezTo>
                  <a:cubicBezTo>
                    <a:pt x="313316" y="324681"/>
                    <a:pt x="274208" y="297442"/>
                    <a:pt x="314325" y="317500"/>
                  </a:cubicBezTo>
                  <a:cubicBezTo>
                    <a:pt x="346707" y="333691"/>
                    <a:pt x="308540" y="322404"/>
                    <a:pt x="339725" y="330200"/>
                  </a:cubicBezTo>
                  <a:cubicBezTo>
                    <a:pt x="349854" y="336277"/>
                    <a:pt x="359482" y="341313"/>
                    <a:pt x="368300" y="349250"/>
                  </a:cubicBezTo>
                  <a:cubicBezTo>
                    <a:pt x="374975" y="355257"/>
                    <a:pt x="382369" y="360828"/>
                    <a:pt x="387350" y="368300"/>
                  </a:cubicBezTo>
                  <a:cubicBezTo>
                    <a:pt x="397307" y="383235"/>
                    <a:pt x="404612" y="396279"/>
                    <a:pt x="425450" y="403225"/>
                  </a:cubicBezTo>
                  <a:lnTo>
                    <a:pt x="434975" y="406400"/>
                  </a:lnTo>
                  <a:cubicBezTo>
                    <a:pt x="438150" y="410633"/>
                    <a:pt x="440758" y="415358"/>
                    <a:pt x="444500" y="419100"/>
                  </a:cubicBezTo>
                  <a:cubicBezTo>
                    <a:pt x="451100" y="425700"/>
                    <a:pt x="460239" y="423239"/>
                    <a:pt x="450850" y="434975"/>
                  </a:cubicBezTo>
                  <a:cubicBezTo>
                    <a:pt x="448466" y="437955"/>
                    <a:pt x="444500" y="439208"/>
                    <a:pt x="441325" y="441325"/>
                  </a:cubicBezTo>
                  <a:cubicBezTo>
                    <a:pt x="439208" y="446617"/>
                    <a:pt x="439005" y="453170"/>
                    <a:pt x="434975" y="457200"/>
                  </a:cubicBezTo>
                  <a:cubicBezTo>
                    <a:pt x="413677" y="478498"/>
                    <a:pt x="427290" y="435302"/>
                    <a:pt x="419100" y="476250"/>
                  </a:cubicBezTo>
                  <a:cubicBezTo>
                    <a:pt x="422275" y="486833"/>
                    <a:pt x="421628" y="499448"/>
                    <a:pt x="428625" y="508000"/>
                  </a:cubicBezTo>
                  <a:cubicBezTo>
                    <a:pt x="432702" y="512982"/>
                    <a:pt x="441362" y="509912"/>
                    <a:pt x="447675" y="511175"/>
                  </a:cubicBezTo>
                  <a:cubicBezTo>
                    <a:pt x="451954" y="512031"/>
                    <a:pt x="456142" y="513292"/>
                    <a:pt x="460375" y="514350"/>
                  </a:cubicBezTo>
                  <a:cubicBezTo>
                    <a:pt x="463550" y="516467"/>
                    <a:pt x="466393" y="519197"/>
                    <a:pt x="469900" y="520700"/>
                  </a:cubicBezTo>
                  <a:cubicBezTo>
                    <a:pt x="473911" y="522419"/>
                    <a:pt x="479514" y="520789"/>
                    <a:pt x="482600" y="523875"/>
                  </a:cubicBezTo>
                  <a:cubicBezTo>
                    <a:pt x="485686" y="526961"/>
                    <a:pt x="482935" y="533262"/>
                    <a:pt x="485775" y="536575"/>
                  </a:cubicBezTo>
                  <a:cubicBezTo>
                    <a:pt x="489791" y="541260"/>
                    <a:pt x="496255" y="543103"/>
                    <a:pt x="501650" y="546100"/>
                  </a:cubicBezTo>
                  <a:cubicBezTo>
                    <a:pt x="519806" y="556187"/>
                    <a:pt x="510374" y="548741"/>
                    <a:pt x="530225" y="561975"/>
                  </a:cubicBezTo>
                  <a:cubicBezTo>
                    <a:pt x="534628" y="564910"/>
                    <a:pt x="538012" y="569535"/>
                    <a:pt x="542925" y="571500"/>
                  </a:cubicBezTo>
                  <a:cubicBezTo>
                    <a:pt x="548902" y="573891"/>
                    <a:pt x="555730" y="573114"/>
                    <a:pt x="561975" y="574675"/>
                  </a:cubicBezTo>
                  <a:cubicBezTo>
                    <a:pt x="596249" y="583243"/>
                    <a:pt x="567448" y="577521"/>
                    <a:pt x="593725" y="587375"/>
                  </a:cubicBezTo>
                  <a:cubicBezTo>
                    <a:pt x="598849" y="589297"/>
                    <a:pt x="617989" y="592863"/>
                    <a:pt x="622300" y="593725"/>
                  </a:cubicBezTo>
                  <a:cubicBezTo>
                    <a:pt x="630767" y="599017"/>
                    <a:pt x="638770" y="605135"/>
                    <a:pt x="647700" y="609600"/>
                  </a:cubicBezTo>
                  <a:cubicBezTo>
                    <a:pt x="672432" y="621966"/>
                    <a:pt x="686465" y="614718"/>
                    <a:pt x="717550" y="612775"/>
                  </a:cubicBezTo>
                  <a:cubicBezTo>
                    <a:pt x="721783" y="610658"/>
                    <a:pt x="726903" y="609772"/>
                    <a:pt x="730250" y="606425"/>
                  </a:cubicBezTo>
                  <a:cubicBezTo>
                    <a:pt x="732617" y="604058"/>
                    <a:pt x="731058" y="599267"/>
                    <a:pt x="733425" y="596900"/>
                  </a:cubicBezTo>
                  <a:cubicBezTo>
                    <a:pt x="736772" y="593553"/>
                    <a:pt x="741892" y="592667"/>
                    <a:pt x="746125" y="590550"/>
                  </a:cubicBezTo>
                  <a:cubicBezTo>
                    <a:pt x="757767" y="573088"/>
                    <a:pt x="746125" y="587904"/>
                    <a:pt x="762000" y="574675"/>
                  </a:cubicBezTo>
                  <a:cubicBezTo>
                    <a:pt x="777855" y="561462"/>
                    <a:pt x="764311" y="567555"/>
                    <a:pt x="781050" y="561975"/>
                  </a:cubicBezTo>
                  <a:cubicBezTo>
                    <a:pt x="783167" y="558800"/>
                    <a:pt x="785693" y="555863"/>
                    <a:pt x="787400" y="552450"/>
                  </a:cubicBezTo>
                  <a:cubicBezTo>
                    <a:pt x="788897" y="549457"/>
                    <a:pt x="789257" y="546001"/>
                    <a:pt x="790575" y="542925"/>
                  </a:cubicBezTo>
                  <a:cubicBezTo>
                    <a:pt x="792439" y="538575"/>
                    <a:pt x="794808" y="534458"/>
                    <a:pt x="796925" y="530225"/>
                  </a:cubicBezTo>
                  <a:cubicBezTo>
                    <a:pt x="798650" y="521601"/>
                    <a:pt x="800366" y="503766"/>
                    <a:pt x="809625" y="498475"/>
                  </a:cubicBezTo>
                  <a:cubicBezTo>
                    <a:pt x="813414" y="496310"/>
                    <a:pt x="818092" y="500592"/>
                    <a:pt x="822325" y="501650"/>
                  </a:cubicBezTo>
                  <a:cubicBezTo>
                    <a:pt x="824442" y="505883"/>
                    <a:pt x="824889" y="511510"/>
                    <a:pt x="828675" y="514350"/>
                  </a:cubicBezTo>
                  <a:cubicBezTo>
                    <a:pt x="834030" y="518366"/>
                    <a:pt x="841985" y="517256"/>
                    <a:pt x="847725" y="520700"/>
                  </a:cubicBezTo>
                  <a:cubicBezTo>
                    <a:pt x="853017" y="523875"/>
                    <a:pt x="858080" y="527465"/>
                    <a:pt x="863600" y="530225"/>
                  </a:cubicBezTo>
                  <a:cubicBezTo>
                    <a:pt x="871416" y="534133"/>
                    <a:pt x="884858" y="535356"/>
                    <a:pt x="892175" y="536575"/>
                  </a:cubicBezTo>
                  <a:cubicBezTo>
                    <a:pt x="902758" y="534458"/>
                    <a:pt x="913454" y="532843"/>
                    <a:pt x="923925" y="530225"/>
                  </a:cubicBezTo>
                  <a:cubicBezTo>
                    <a:pt x="930419" y="528602"/>
                    <a:pt x="942975" y="523875"/>
                    <a:pt x="942975" y="523875"/>
                  </a:cubicBezTo>
                  <a:lnTo>
                    <a:pt x="955675" y="542925"/>
                  </a:lnTo>
                  <a:cubicBezTo>
                    <a:pt x="957792" y="546100"/>
                    <a:pt x="958612" y="550743"/>
                    <a:pt x="962025" y="552450"/>
                  </a:cubicBezTo>
                  <a:cubicBezTo>
                    <a:pt x="968375" y="555625"/>
                    <a:pt x="975168" y="558037"/>
                    <a:pt x="981075" y="561975"/>
                  </a:cubicBezTo>
                  <a:cubicBezTo>
                    <a:pt x="1004858" y="577830"/>
                    <a:pt x="977477" y="567126"/>
                    <a:pt x="1000125" y="574675"/>
                  </a:cubicBezTo>
                  <a:cubicBezTo>
                    <a:pt x="1008592" y="572558"/>
                    <a:pt x="1019938" y="575029"/>
                    <a:pt x="1025525" y="568325"/>
                  </a:cubicBezTo>
                  <a:cubicBezTo>
                    <a:pt x="1032434" y="560034"/>
                    <a:pt x="1027724" y="546538"/>
                    <a:pt x="1031875" y="536575"/>
                  </a:cubicBezTo>
                  <a:cubicBezTo>
                    <a:pt x="1033343" y="533053"/>
                    <a:pt x="1038225" y="532342"/>
                    <a:pt x="1041400" y="530225"/>
                  </a:cubicBezTo>
                  <a:cubicBezTo>
                    <a:pt x="1058049" y="488601"/>
                    <a:pt x="1037782" y="546693"/>
                    <a:pt x="1044575" y="488950"/>
                  </a:cubicBezTo>
                  <a:cubicBezTo>
                    <a:pt x="1045748" y="478979"/>
                    <a:pt x="1052131" y="470220"/>
                    <a:pt x="1054100" y="460375"/>
                  </a:cubicBezTo>
                  <a:cubicBezTo>
                    <a:pt x="1055158" y="455083"/>
                    <a:pt x="1054415" y="449076"/>
                    <a:pt x="1057275" y="444500"/>
                  </a:cubicBezTo>
                  <a:cubicBezTo>
                    <a:pt x="1060080" y="440013"/>
                    <a:pt x="1066233" y="438717"/>
                    <a:pt x="1069975" y="434975"/>
                  </a:cubicBezTo>
                  <a:cubicBezTo>
                    <a:pt x="1091142" y="413808"/>
                    <a:pt x="1060450" y="436033"/>
                    <a:pt x="1085850" y="419100"/>
                  </a:cubicBezTo>
                  <a:cubicBezTo>
                    <a:pt x="1086908" y="414867"/>
                    <a:pt x="1087306" y="410411"/>
                    <a:pt x="1089025" y="406400"/>
                  </a:cubicBezTo>
                  <a:cubicBezTo>
                    <a:pt x="1094408" y="393839"/>
                    <a:pt x="1100788" y="394637"/>
                    <a:pt x="1111250" y="384175"/>
                  </a:cubicBezTo>
                  <a:cubicBezTo>
                    <a:pt x="1115188" y="380237"/>
                    <a:pt x="1123519" y="367358"/>
                    <a:pt x="1127125" y="361950"/>
                  </a:cubicBezTo>
                  <a:cubicBezTo>
                    <a:pt x="1129242" y="349249"/>
                    <a:pt x="1129931" y="333744"/>
                    <a:pt x="1139825" y="323850"/>
                  </a:cubicBezTo>
                  <a:cubicBezTo>
                    <a:pt x="1143567" y="320108"/>
                    <a:pt x="1148292" y="317500"/>
                    <a:pt x="1152525" y="314325"/>
                  </a:cubicBezTo>
                  <a:cubicBezTo>
                    <a:pt x="1157817" y="315383"/>
                    <a:pt x="1163347" y="315605"/>
                    <a:pt x="1168400" y="317500"/>
                  </a:cubicBezTo>
                  <a:cubicBezTo>
                    <a:pt x="1171973" y="318840"/>
                    <a:pt x="1174512" y="322143"/>
                    <a:pt x="1177925" y="323850"/>
                  </a:cubicBezTo>
                  <a:cubicBezTo>
                    <a:pt x="1180918" y="325347"/>
                    <a:pt x="1184275" y="325967"/>
                    <a:pt x="1187450" y="327025"/>
                  </a:cubicBezTo>
                  <a:cubicBezTo>
                    <a:pt x="1201615" y="341190"/>
                    <a:pt x="1195595" y="338437"/>
                    <a:pt x="1222375" y="342900"/>
                  </a:cubicBezTo>
                  <a:lnTo>
                    <a:pt x="1260475" y="349250"/>
                  </a:lnTo>
                  <a:cubicBezTo>
                    <a:pt x="1263650" y="348192"/>
                    <a:pt x="1267633" y="348442"/>
                    <a:pt x="1270000" y="346075"/>
                  </a:cubicBezTo>
                  <a:cubicBezTo>
                    <a:pt x="1272367" y="343708"/>
                    <a:pt x="1273175" y="336550"/>
                    <a:pt x="1273175" y="33655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sp>
          <p:nvSpPr>
            <p:cNvPr id="42" name="Volný tvar: obrazec 41">
              <a:extLst>
                <a:ext uri="{FF2B5EF4-FFF2-40B4-BE49-F238E27FC236}">
                  <a16:creationId xmlns:a16="http://schemas.microsoft.com/office/drawing/2014/main" id="{6922AA06-8C5C-8EDB-9D6A-B23E14BA572C}"/>
                </a:ext>
              </a:extLst>
            </p:cNvPr>
            <p:cNvSpPr/>
            <p:nvPr/>
          </p:nvSpPr>
          <p:spPr>
            <a:xfrm>
              <a:off x="7296852" y="4206075"/>
              <a:ext cx="1049611" cy="125976"/>
            </a:xfrm>
            <a:custGeom>
              <a:avLst/>
              <a:gdLst>
                <a:gd name="connsiteX0" fmla="*/ 0 w 1012825"/>
                <a:gd name="connsiteY0" fmla="*/ 76200 h 123825"/>
                <a:gd name="connsiteX1" fmla="*/ 57150 w 1012825"/>
                <a:gd name="connsiteY1" fmla="*/ 73025 h 123825"/>
                <a:gd name="connsiteX2" fmla="*/ 66675 w 1012825"/>
                <a:gd name="connsiteY2" fmla="*/ 69850 h 123825"/>
                <a:gd name="connsiteX3" fmla="*/ 101600 w 1012825"/>
                <a:gd name="connsiteY3" fmla="*/ 79375 h 123825"/>
                <a:gd name="connsiteX4" fmla="*/ 111125 w 1012825"/>
                <a:gd name="connsiteY4" fmla="*/ 92075 h 123825"/>
                <a:gd name="connsiteX5" fmla="*/ 146050 w 1012825"/>
                <a:gd name="connsiteY5" fmla="*/ 104775 h 123825"/>
                <a:gd name="connsiteX6" fmla="*/ 184150 w 1012825"/>
                <a:gd name="connsiteY6" fmla="*/ 101600 h 123825"/>
                <a:gd name="connsiteX7" fmla="*/ 203200 w 1012825"/>
                <a:gd name="connsiteY7" fmla="*/ 79375 h 123825"/>
                <a:gd name="connsiteX8" fmla="*/ 219075 w 1012825"/>
                <a:gd name="connsiteY8" fmla="*/ 60325 h 123825"/>
                <a:gd name="connsiteX9" fmla="*/ 222250 w 1012825"/>
                <a:gd name="connsiteY9" fmla="*/ 50800 h 123825"/>
                <a:gd name="connsiteX10" fmla="*/ 225425 w 1012825"/>
                <a:gd name="connsiteY10" fmla="*/ 38100 h 123825"/>
                <a:gd name="connsiteX11" fmla="*/ 238125 w 1012825"/>
                <a:gd name="connsiteY11" fmla="*/ 34925 h 123825"/>
                <a:gd name="connsiteX12" fmla="*/ 250825 w 1012825"/>
                <a:gd name="connsiteY12" fmla="*/ 38100 h 123825"/>
                <a:gd name="connsiteX13" fmla="*/ 266700 w 1012825"/>
                <a:gd name="connsiteY13" fmla="*/ 69850 h 123825"/>
                <a:gd name="connsiteX14" fmla="*/ 301625 w 1012825"/>
                <a:gd name="connsiteY14" fmla="*/ 85725 h 123825"/>
                <a:gd name="connsiteX15" fmla="*/ 365125 w 1012825"/>
                <a:gd name="connsiteY15" fmla="*/ 79375 h 123825"/>
                <a:gd name="connsiteX16" fmla="*/ 377825 w 1012825"/>
                <a:gd name="connsiteY16" fmla="*/ 76200 h 123825"/>
                <a:gd name="connsiteX17" fmla="*/ 384175 w 1012825"/>
                <a:gd name="connsiteY17" fmla="*/ 66675 h 123825"/>
                <a:gd name="connsiteX18" fmla="*/ 403225 w 1012825"/>
                <a:gd name="connsiteY18" fmla="*/ 53975 h 123825"/>
                <a:gd name="connsiteX19" fmla="*/ 425450 w 1012825"/>
                <a:gd name="connsiteY19" fmla="*/ 41275 h 123825"/>
                <a:gd name="connsiteX20" fmla="*/ 457200 w 1012825"/>
                <a:gd name="connsiteY20" fmla="*/ 44450 h 123825"/>
                <a:gd name="connsiteX21" fmla="*/ 476250 w 1012825"/>
                <a:gd name="connsiteY21" fmla="*/ 73025 h 123825"/>
                <a:gd name="connsiteX22" fmla="*/ 485775 w 1012825"/>
                <a:gd name="connsiteY22" fmla="*/ 79375 h 123825"/>
                <a:gd name="connsiteX23" fmla="*/ 508000 w 1012825"/>
                <a:gd name="connsiteY23" fmla="*/ 85725 h 123825"/>
                <a:gd name="connsiteX24" fmla="*/ 533400 w 1012825"/>
                <a:gd name="connsiteY24" fmla="*/ 82550 h 123825"/>
                <a:gd name="connsiteX25" fmla="*/ 542925 w 1012825"/>
                <a:gd name="connsiteY25" fmla="*/ 79375 h 123825"/>
                <a:gd name="connsiteX26" fmla="*/ 561975 w 1012825"/>
                <a:gd name="connsiteY26" fmla="*/ 76200 h 123825"/>
                <a:gd name="connsiteX27" fmla="*/ 574675 w 1012825"/>
                <a:gd name="connsiteY27" fmla="*/ 69850 h 123825"/>
                <a:gd name="connsiteX28" fmla="*/ 609600 w 1012825"/>
                <a:gd name="connsiteY28" fmla="*/ 82550 h 123825"/>
                <a:gd name="connsiteX29" fmla="*/ 641350 w 1012825"/>
                <a:gd name="connsiteY29" fmla="*/ 88900 h 123825"/>
                <a:gd name="connsiteX30" fmla="*/ 654050 w 1012825"/>
                <a:gd name="connsiteY30" fmla="*/ 95250 h 123825"/>
                <a:gd name="connsiteX31" fmla="*/ 698500 w 1012825"/>
                <a:gd name="connsiteY31" fmla="*/ 95250 h 123825"/>
                <a:gd name="connsiteX32" fmla="*/ 708025 w 1012825"/>
                <a:gd name="connsiteY32" fmla="*/ 92075 h 123825"/>
                <a:gd name="connsiteX33" fmla="*/ 723900 w 1012825"/>
                <a:gd name="connsiteY33" fmla="*/ 114300 h 123825"/>
                <a:gd name="connsiteX34" fmla="*/ 736600 w 1012825"/>
                <a:gd name="connsiteY34" fmla="*/ 123825 h 123825"/>
                <a:gd name="connsiteX35" fmla="*/ 787400 w 1012825"/>
                <a:gd name="connsiteY35" fmla="*/ 117475 h 123825"/>
                <a:gd name="connsiteX36" fmla="*/ 793750 w 1012825"/>
                <a:gd name="connsiteY36" fmla="*/ 107950 h 123825"/>
                <a:gd name="connsiteX37" fmla="*/ 803275 w 1012825"/>
                <a:gd name="connsiteY37" fmla="*/ 101600 h 123825"/>
                <a:gd name="connsiteX38" fmla="*/ 812800 w 1012825"/>
                <a:gd name="connsiteY38" fmla="*/ 92075 h 123825"/>
                <a:gd name="connsiteX39" fmla="*/ 838200 w 1012825"/>
                <a:gd name="connsiteY39" fmla="*/ 76200 h 123825"/>
                <a:gd name="connsiteX40" fmla="*/ 841375 w 1012825"/>
                <a:gd name="connsiteY40" fmla="*/ 66675 h 123825"/>
                <a:gd name="connsiteX41" fmla="*/ 854075 w 1012825"/>
                <a:gd name="connsiteY41" fmla="*/ 41275 h 123825"/>
                <a:gd name="connsiteX42" fmla="*/ 860425 w 1012825"/>
                <a:gd name="connsiteY42" fmla="*/ 22225 h 123825"/>
                <a:gd name="connsiteX43" fmla="*/ 863600 w 1012825"/>
                <a:gd name="connsiteY43" fmla="*/ 12700 h 123825"/>
                <a:gd name="connsiteX44" fmla="*/ 882650 w 1012825"/>
                <a:gd name="connsiteY44" fmla="*/ 0 h 123825"/>
                <a:gd name="connsiteX45" fmla="*/ 917575 w 1012825"/>
                <a:gd name="connsiteY45" fmla="*/ 19050 h 123825"/>
                <a:gd name="connsiteX46" fmla="*/ 933450 w 1012825"/>
                <a:gd name="connsiteY46" fmla="*/ 25400 h 123825"/>
                <a:gd name="connsiteX47" fmla="*/ 952500 w 1012825"/>
                <a:gd name="connsiteY47" fmla="*/ 38100 h 123825"/>
                <a:gd name="connsiteX48" fmla="*/ 977900 w 1012825"/>
                <a:gd name="connsiteY48" fmla="*/ 47625 h 123825"/>
                <a:gd name="connsiteX49" fmla="*/ 987425 w 1012825"/>
                <a:gd name="connsiteY49" fmla="*/ 79375 h 123825"/>
                <a:gd name="connsiteX50" fmla="*/ 990600 w 1012825"/>
                <a:gd name="connsiteY50" fmla="*/ 88900 h 123825"/>
                <a:gd name="connsiteX51" fmla="*/ 1009650 w 1012825"/>
                <a:gd name="connsiteY51" fmla="*/ 98425 h 123825"/>
                <a:gd name="connsiteX52" fmla="*/ 1012825 w 1012825"/>
                <a:gd name="connsiteY52" fmla="*/ 10160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12825" h="123825">
                  <a:moveTo>
                    <a:pt x="0" y="76200"/>
                  </a:moveTo>
                  <a:cubicBezTo>
                    <a:pt x="19050" y="75142"/>
                    <a:pt x="38157" y="74834"/>
                    <a:pt x="57150" y="73025"/>
                  </a:cubicBezTo>
                  <a:cubicBezTo>
                    <a:pt x="60482" y="72708"/>
                    <a:pt x="63362" y="69377"/>
                    <a:pt x="66675" y="69850"/>
                  </a:cubicBezTo>
                  <a:cubicBezTo>
                    <a:pt x="78621" y="71557"/>
                    <a:pt x="89958" y="76200"/>
                    <a:pt x="101600" y="79375"/>
                  </a:cubicBezTo>
                  <a:cubicBezTo>
                    <a:pt x="104775" y="83608"/>
                    <a:pt x="107143" y="88590"/>
                    <a:pt x="111125" y="92075"/>
                  </a:cubicBezTo>
                  <a:cubicBezTo>
                    <a:pt x="124214" y="103528"/>
                    <a:pt x="129578" y="102030"/>
                    <a:pt x="146050" y="104775"/>
                  </a:cubicBezTo>
                  <a:cubicBezTo>
                    <a:pt x="158750" y="103717"/>
                    <a:pt x="171653" y="104099"/>
                    <a:pt x="184150" y="101600"/>
                  </a:cubicBezTo>
                  <a:cubicBezTo>
                    <a:pt x="194261" y="99578"/>
                    <a:pt x="199067" y="85987"/>
                    <a:pt x="203200" y="79375"/>
                  </a:cubicBezTo>
                  <a:cubicBezTo>
                    <a:pt x="210567" y="67587"/>
                    <a:pt x="208586" y="70814"/>
                    <a:pt x="219075" y="60325"/>
                  </a:cubicBezTo>
                  <a:cubicBezTo>
                    <a:pt x="220133" y="57150"/>
                    <a:pt x="221331" y="54018"/>
                    <a:pt x="222250" y="50800"/>
                  </a:cubicBezTo>
                  <a:cubicBezTo>
                    <a:pt x="223449" y="46604"/>
                    <a:pt x="222339" y="41186"/>
                    <a:pt x="225425" y="38100"/>
                  </a:cubicBezTo>
                  <a:cubicBezTo>
                    <a:pt x="228511" y="35014"/>
                    <a:pt x="233892" y="35983"/>
                    <a:pt x="238125" y="34925"/>
                  </a:cubicBezTo>
                  <a:cubicBezTo>
                    <a:pt x="242358" y="35983"/>
                    <a:pt x="247739" y="35014"/>
                    <a:pt x="250825" y="38100"/>
                  </a:cubicBezTo>
                  <a:cubicBezTo>
                    <a:pt x="266027" y="53302"/>
                    <a:pt x="233782" y="55742"/>
                    <a:pt x="266700" y="69850"/>
                  </a:cubicBezTo>
                  <a:cubicBezTo>
                    <a:pt x="293275" y="81239"/>
                    <a:pt x="281716" y="75770"/>
                    <a:pt x="301625" y="85725"/>
                  </a:cubicBezTo>
                  <a:cubicBezTo>
                    <a:pt x="312805" y="84709"/>
                    <a:pt x="352223" y="81360"/>
                    <a:pt x="365125" y="79375"/>
                  </a:cubicBezTo>
                  <a:cubicBezTo>
                    <a:pt x="369438" y="78711"/>
                    <a:pt x="373592" y="77258"/>
                    <a:pt x="377825" y="76200"/>
                  </a:cubicBezTo>
                  <a:cubicBezTo>
                    <a:pt x="379942" y="73025"/>
                    <a:pt x="381303" y="69188"/>
                    <a:pt x="384175" y="66675"/>
                  </a:cubicBezTo>
                  <a:cubicBezTo>
                    <a:pt x="389918" y="61649"/>
                    <a:pt x="396875" y="58208"/>
                    <a:pt x="403225" y="53975"/>
                  </a:cubicBezTo>
                  <a:cubicBezTo>
                    <a:pt x="416688" y="45000"/>
                    <a:pt x="409337" y="49332"/>
                    <a:pt x="425450" y="41275"/>
                  </a:cubicBezTo>
                  <a:cubicBezTo>
                    <a:pt x="436033" y="42333"/>
                    <a:pt x="447687" y="39693"/>
                    <a:pt x="457200" y="44450"/>
                  </a:cubicBezTo>
                  <a:cubicBezTo>
                    <a:pt x="488950" y="60325"/>
                    <a:pt x="457200" y="60325"/>
                    <a:pt x="476250" y="73025"/>
                  </a:cubicBezTo>
                  <a:cubicBezTo>
                    <a:pt x="479425" y="75142"/>
                    <a:pt x="482362" y="77668"/>
                    <a:pt x="485775" y="79375"/>
                  </a:cubicBezTo>
                  <a:cubicBezTo>
                    <a:pt x="490330" y="81652"/>
                    <a:pt x="503931" y="84708"/>
                    <a:pt x="508000" y="85725"/>
                  </a:cubicBezTo>
                  <a:cubicBezTo>
                    <a:pt x="516467" y="84667"/>
                    <a:pt x="525005" y="84076"/>
                    <a:pt x="533400" y="82550"/>
                  </a:cubicBezTo>
                  <a:cubicBezTo>
                    <a:pt x="536693" y="81951"/>
                    <a:pt x="539658" y="80101"/>
                    <a:pt x="542925" y="79375"/>
                  </a:cubicBezTo>
                  <a:cubicBezTo>
                    <a:pt x="549209" y="77978"/>
                    <a:pt x="555625" y="77258"/>
                    <a:pt x="561975" y="76200"/>
                  </a:cubicBezTo>
                  <a:cubicBezTo>
                    <a:pt x="566208" y="74083"/>
                    <a:pt x="569942" y="69850"/>
                    <a:pt x="574675" y="69850"/>
                  </a:cubicBezTo>
                  <a:cubicBezTo>
                    <a:pt x="624923" y="69850"/>
                    <a:pt x="583568" y="74540"/>
                    <a:pt x="609600" y="82550"/>
                  </a:cubicBezTo>
                  <a:cubicBezTo>
                    <a:pt x="619916" y="85724"/>
                    <a:pt x="641350" y="88900"/>
                    <a:pt x="641350" y="88900"/>
                  </a:cubicBezTo>
                  <a:cubicBezTo>
                    <a:pt x="645583" y="91017"/>
                    <a:pt x="649517" y="93890"/>
                    <a:pt x="654050" y="95250"/>
                  </a:cubicBezTo>
                  <a:cubicBezTo>
                    <a:pt x="672900" y="100905"/>
                    <a:pt x="678133" y="97796"/>
                    <a:pt x="698500" y="95250"/>
                  </a:cubicBezTo>
                  <a:cubicBezTo>
                    <a:pt x="701675" y="94192"/>
                    <a:pt x="704850" y="91017"/>
                    <a:pt x="708025" y="92075"/>
                  </a:cubicBezTo>
                  <a:cubicBezTo>
                    <a:pt x="718528" y="95576"/>
                    <a:pt x="718038" y="107461"/>
                    <a:pt x="723900" y="114300"/>
                  </a:cubicBezTo>
                  <a:cubicBezTo>
                    <a:pt x="727344" y="118318"/>
                    <a:pt x="732367" y="120650"/>
                    <a:pt x="736600" y="123825"/>
                  </a:cubicBezTo>
                  <a:cubicBezTo>
                    <a:pt x="753533" y="121708"/>
                    <a:pt x="770957" y="122042"/>
                    <a:pt x="787400" y="117475"/>
                  </a:cubicBezTo>
                  <a:cubicBezTo>
                    <a:pt x="791077" y="116454"/>
                    <a:pt x="791052" y="110648"/>
                    <a:pt x="793750" y="107950"/>
                  </a:cubicBezTo>
                  <a:cubicBezTo>
                    <a:pt x="796448" y="105252"/>
                    <a:pt x="800344" y="104043"/>
                    <a:pt x="803275" y="101600"/>
                  </a:cubicBezTo>
                  <a:cubicBezTo>
                    <a:pt x="806724" y="98725"/>
                    <a:pt x="809169" y="94716"/>
                    <a:pt x="812800" y="92075"/>
                  </a:cubicBezTo>
                  <a:cubicBezTo>
                    <a:pt x="820875" y="86203"/>
                    <a:pt x="838200" y="76200"/>
                    <a:pt x="838200" y="76200"/>
                  </a:cubicBezTo>
                  <a:cubicBezTo>
                    <a:pt x="839258" y="73025"/>
                    <a:pt x="839990" y="69722"/>
                    <a:pt x="841375" y="66675"/>
                  </a:cubicBezTo>
                  <a:cubicBezTo>
                    <a:pt x="845292" y="58057"/>
                    <a:pt x="851082" y="50255"/>
                    <a:pt x="854075" y="41275"/>
                  </a:cubicBezTo>
                  <a:lnTo>
                    <a:pt x="860425" y="22225"/>
                  </a:lnTo>
                  <a:cubicBezTo>
                    <a:pt x="861483" y="19050"/>
                    <a:pt x="860815" y="14556"/>
                    <a:pt x="863600" y="12700"/>
                  </a:cubicBezTo>
                  <a:lnTo>
                    <a:pt x="882650" y="0"/>
                  </a:lnTo>
                  <a:cubicBezTo>
                    <a:pt x="931068" y="13834"/>
                    <a:pt x="883547" y="-3635"/>
                    <a:pt x="917575" y="19050"/>
                  </a:cubicBezTo>
                  <a:cubicBezTo>
                    <a:pt x="922317" y="22211"/>
                    <a:pt x="928447" y="22671"/>
                    <a:pt x="933450" y="25400"/>
                  </a:cubicBezTo>
                  <a:cubicBezTo>
                    <a:pt x="940150" y="29054"/>
                    <a:pt x="945096" y="36249"/>
                    <a:pt x="952500" y="38100"/>
                  </a:cubicBezTo>
                  <a:cubicBezTo>
                    <a:pt x="969792" y="42423"/>
                    <a:pt x="961297" y="39324"/>
                    <a:pt x="977900" y="47625"/>
                  </a:cubicBezTo>
                  <a:cubicBezTo>
                    <a:pt x="982994" y="78191"/>
                    <a:pt x="977357" y="55883"/>
                    <a:pt x="987425" y="79375"/>
                  </a:cubicBezTo>
                  <a:cubicBezTo>
                    <a:pt x="988743" y="82451"/>
                    <a:pt x="988509" y="86287"/>
                    <a:pt x="990600" y="88900"/>
                  </a:cubicBezTo>
                  <a:cubicBezTo>
                    <a:pt x="996666" y="96483"/>
                    <a:pt x="1001981" y="94590"/>
                    <a:pt x="1009650" y="98425"/>
                  </a:cubicBezTo>
                  <a:cubicBezTo>
                    <a:pt x="1010989" y="99094"/>
                    <a:pt x="1011767" y="100542"/>
                    <a:pt x="1012825" y="10160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5" name="Volný tvar: obrazec 44">
              <a:extLst>
                <a:ext uri="{FF2B5EF4-FFF2-40B4-BE49-F238E27FC236}">
                  <a16:creationId xmlns:a16="http://schemas.microsoft.com/office/drawing/2014/main" id="{ED038070-11AB-3A04-784E-AE6FEE76A1AD}"/>
                </a:ext>
              </a:extLst>
            </p:cNvPr>
            <p:cNvSpPr/>
            <p:nvPr/>
          </p:nvSpPr>
          <p:spPr>
            <a:xfrm>
              <a:off x="8313560" y="4312670"/>
              <a:ext cx="582386" cy="591119"/>
            </a:xfrm>
            <a:custGeom>
              <a:avLst/>
              <a:gdLst>
                <a:gd name="connsiteX0" fmla="*/ 28575 w 561975"/>
                <a:gd name="connsiteY0" fmla="*/ 0 h 581025"/>
                <a:gd name="connsiteX1" fmla="*/ 19050 w 561975"/>
                <a:gd name="connsiteY1" fmla="*/ 15875 h 581025"/>
                <a:gd name="connsiteX2" fmla="*/ 25400 w 561975"/>
                <a:gd name="connsiteY2" fmla="*/ 76200 h 581025"/>
                <a:gd name="connsiteX3" fmla="*/ 22225 w 561975"/>
                <a:gd name="connsiteY3" fmla="*/ 111125 h 581025"/>
                <a:gd name="connsiteX4" fmla="*/ 12700 w 561975"/>
                <a:gd name="connsiteY4" fmla="*/ 133350 h 581025"/>
                <a:gd name="connsiteX5" fmla="*/ 9525 w 561975"/>
                <a:gd name="connsiteY5" fmla="*/ 142875 h 581025"/>
                <a:gd name="connsiteX6" fmla="*/ 6350 w 561975"/>
                <a:gd name="connsiteY6" fmla="*/ 177800 h 581025"/>
                <a:gd name="connsiteX7" fmla="*/ 0 w 561975"/>
                <a:gd name="connsiteY7" fmla="*/ 196850 h 581025"/>
                <a:gd name="connsiteX8" fmla="*/ 6350 w 561975"/>
                <a:gd name="connsiteY8" fmla="*/ 222250 h 581025"/>
                <a:gd name="connsiteX9" fmla="*/ 22225 w 561975"/>
                <a:gd name="connsiteY9" fmla="*/ 228600 h 581025"/>
                <a:gd name="connsiteX10" fmla="*/ 19050 w 561975"/>
                <a:gd name="connsiteY10" fmla="*/ 244475 h 581025"/>
                <a:gd name="connsiteX11" fmla="*/ 15875 w 561975"/>
                <a:gd name="connsiteY11" fmla="*/ 273050 h 581025"/>
                <a:gd name="connsiteX12" fmla="*/ 19050 w 561975"/>
                <a:gd name="connsiteY12" fmla="*/ 304800 h 581025"/>
                <a:gd name="connsiteX13" fmla="*/ 47625 w 561975"/>
                <a:gd name="connsiteY13" fmla="*/ 314325 h 581025"/>
                <a:gd name="connsiteX14" fmla="*/ 60325 w 561975"/>
                <a:gd name="connsiteY14" fmla="*/ 333375 h 581025"/>
                <a:gd name="connsiteX15" fmla="*/ 69850 w 561975"/>
                <a:gd name="connsiteY15" fmla="*/ 346075 h 581025"/>
                <a:gd name="connsiteX16" fmla="*/ 82550 w 561975"/>
                <a:gd name="connsiteY16" fmla="*/ 349250 h 581025"/>
                <a:gd name="connsiteX17" fmla="*/ 101600 w 561975"/>
                <a:gd name="connsiteY17" fmla="*/ 346075 h 581025"/>
                <a:gd name="connsiteX18" fmla="*/ 111125 w 561975"/>
                <a:gd name="connsiteY18" fmla="*/ 339725 h 581025"/>
                <a:gd name="connsiteX19" fmla="*/ 133350 w 561975"/>
                <a:gd name="connsiteY19" fmla="*/ 346075 h 581025"/>
                <a:gd name="connsiteX20" fmla="*/ 146050 w 561975"/>
                <a:gd name="connsiteY20" fmla="*/ 355600 h 581025"/>
                <a:gd name="connsiteX21" fmla="*/ 158750 w 561975"/>
                <a:gd name="connsiteY21" fmla="*/ 361950 h 581025"/>
                <a:gd name="connsiteX22" fmla="*/ 168275 w 561975"/>
                <a:gd name="connsiteY22" fmla="*/ 374650 h 581025"/>
                <a:gd name="connsiteX23" fmla="*/ 171450 w 561975"/>
                <a:gd name="connsiteY23" fmla="*/ 384175 h 581025"/>
                <a:gd name="connsiteX24" fmla="*/ 168275 w 561975"/>
                <a:gd name="connsiteY24" fmla="*/ 393700 h 581025"/>
                <a:gd name="connsiteX25" fmla="*/ 177800 w 561975"/>
                <a:gd name="connsiteY25" fmla="*/ 396875 h 581025"/>
                <a:gd name="connsiteX26" fmla="*/ 196850 w 561975"/>
                <a:gd name="connsiteY26" fmla="*/ 400050 h 581025"/>
                <a:gd name="connsiteX27" fmla="*/ 203200 w 561975"/>
                <a:gd name="connsiteY27" fmla="*/ 422275 h 581025"/>
                <a:gd name="connsiteX28" fmla="*/ 225425 w 561975"/>
                <a:gd name="connsiteY28" fmla="*/ 441325 h 581025"/>
                <a:gd name="connsiteX29" fmla="*/ 247650 w 561975"/>
                <a:gd name="connsiteY29" fmla="*/ 428625 h 581025"/>
                <a:gd name="connsiteX30" fmla="*/ 301625 w 561975"/>
                <a:gd name="connsiteY30" fmla="*/ 434975 h 581025"/>
                <a:gd name="connsiteX31" fmla="*/ 307975 w 561975"/>
                <a:gd name="connsiteY31" fmla="*/ 444500 h 581025"/>
                <a:gd name="connsiteX32" fmla="*/ 365125 w 561975"/>
                <a:gd name="connsiteY32" fmla="*/ 444500 h 581025"/>
                <a:gd name="connsiteX33" fmla="*/ 371475 w 561975"/>
                <a:gd name="connsiteY33" fmla="*/ 454025 h 581025"/>
                <a:gd name="connsiteX34" fmla="*/ 381000 w 561975"/>
                <a:gd name="connsiteY34" fmla="*/ 482600 h 581025"/>
                <a:gd name="connsiteX35" fmla="*/ 393700 w 561975"/>
                <a:gd name="connsiteY35" fmla="*/ 536575 h 581025"/>
                <a:gd name="connsiteX36" fmla="*/ 409575 w 561975"/>
                <a:gd name="connsiteY36" fmla="*/ 542925 h 581025"/>
                <a:gd name="connsiteX37" fmla="*/ 419100 w 561975"/>
                <a:gd name="connsiteY37" fmla="*/ 555625 h 581025"/>
                <a:gd name="connsiteX38" fmla="*/ 434975 w 561975"/>
                <a:gd name="connsiteY38" fmla="*/ 558800 h 581025"/>
                <a:gd name="connsiteX39" fmla="*/ 444500 w 561975"/>
                <a:gd name="connsiteY39" fmla="*/ 561975 h 581025"/>
                <a:gd name="connsiteX40" fmla="*/ 454025 w 561975"/>
                <a:gd name="connsiteY40" fmla="*/ 568325 h 581025"/>
                <a:gd name="connsiteX41" fmla="*/ 485775 w 561975"/>
                <a:gd name="connsiteY41" fmla="*/ 577850 h 581025"/>
                <a:gd name="connsiteX42" fmla="*/ 495300 w 561975"/>
                <a:gd name="connsiteY42" fmla="*/ 581025 h 581025"/>
                <a:gd name="connsiteX43" fmla="*/ 533400 w 561975"/>
                <a:gd name="connsiteY43" fmla="*/ 577850 h 581025"/>
                <a:gd name="connsiteX44" fmla="*/ 542925 w 561975"/>
                <a:gd name="connsiteY44" fmla="*/ 571500 h 581025"/>
                <a:gd name="connsiteX45" fmla="*/ 561975 w 561975"/>
                <a:gd name="connsiteY45" fmla="*/ 5683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581025">
                  <a:moveTo>
                    <a:pt x="28575" y="0"/>
                  </a:moveTo>
                  <a:cubicBezTo>
                    <a:pt x="25400" y="5292"/>
                    <a:pt x="19815" y="9752"/>
                    <a:pt x="19050" y="15875"/>
                  </a:cubicBezTo>
                  <a:cubicBezTo>
                    <a:pt x="18310" y="21796"/>
                    <a:pt x="24197" y="66574"/>
                    <a:pt x="25400" y="76200"/>
                  </a:cubicBezTo>
                  <a:cubicBezTo>
                    <a:pt x="24342" y="87842"/>
                    <a:pt x="23878" y="99553"/>
                    <a:pt x="22225" y="111125"/>
                  </a:cubicBezTo>
                  <a:cubicBezTo>
                    <a:pt x="21161" y="118571"/>
                    <a:pt x="15444" y="126947"/>
                    <a:pt x="12700" y="133350"/>
                  </a:cubicBezTo>
                  <a:cubicBezTo>
                    <a:pt x="11382" y="136426"/>
                    <a:pt x="10583" y="139700"/>
                    <a:pt x="9525" y="142875"/>
                  </a:cubicBezTo>
                  <a:cubicBezTo>
                    <a:pt x="8467" y="154517"/>
                    <a:pt x="8381" y="166288"/>
                    <a:pt x="6350" y="177800"/>
                  </a:cubicBezTo>
                  <a:cubicBezTo>
                    <a:pt x="5187" y="184392"/>
                    <a:pt x="0" y="196850"/>
                    <a:pt x="0" y="196850"/>
                  </a:cubicBezTo>
                  <a:cubicBezTo>
                    <a:pt x="2117" y="205317"/>
                    <a:pt x="1345" y="215100"/>
                    <a:pt x="6350" y="222250"/>
                  </a:cubicBezTo>
                  <a:cubicBezTo>
                    <a:pt x="9618" y="226919"/>
                    <a:pt x="19397" y="223652"/>
                    <a:pt x="22225" y="228600"/>
                  </a:cubicBezTo>
                  <a:cubicBezTo>
                    <a:pt x="24902" y="233285"/>
                    <a:pt x="19813" y="239133"/>
                    <a:pt x="19050" y="244475"/>
                  </a:cubicBezTo>
                  <a:cubicBezTo>
                    <a:pt x="17695" y="253962"/>
                    <a:pt x="16933" y="263525"/>
                    <a:pt x="15875" y="273050"/>
                  </a:cubicBezTo>
                  <a:cubicBezTo>
                    <a:pt x="16933" y="283633"/>
                    <a:pt x="12565" y="296370"/>
                    <a:pt x="19050" y="304800"/>
                  </a:cubicBezTo>
                  <a:cubicBezTo>
                    <a:pt x="25172" y="312758"/>
                    <a:pt x="47625" y="314325"/>
                    <a:pt x="47625" y="314325"/>
                  </a:cubicBezTo>
                  <a:cubicBezTo>
                    <a:pt x="53026" y="330527"/>
                    <a:pt x="47352" y="318240"/>
                    <a:pt x="60325" y="333375"/>
                  </a:cubicBezTo>
                  <a:cubicBezTo>
                    <a:pt x="63769" y="337393"/>
                    <a:pt x="65544" y="342999"/>
                    <a:pt x="69850" y="346075"/>
                  </a:cubicBezTo>
                  <a:cubicBezTo>
                    <a:pt x="73401" y="348611"/>
                    <a:pt x="78317" y="348192"/>
                    <a:pt x="82550" y="349250"/>
                  </a:cubicBezTo>
                  <a:cubicBezTo>
                    <a:pt x="88900" y="348192"/>
                    <a:pt x="95493" y="348111"/>
                    <a:pt x="101600" y="346075"/>
                  </a:cubicBezTo>
                  <a:cubicBezTo>
                    <a:pt x="105220" y="344868"/>
                    <a:pt x="107347" y="340265"/>
                    <a:pt x="111125" y="339725"/>
                  </a:cubicBezTo>
                  <a:cubicBezTo>
                    <a:pt x="113916" y="339326"/>
                    <a:pt x="129776" y="344884"/>
                    <a:pt x="133350" y="346075"/>
                  </a:cubicBezTo>
                  <a:cubicBezTo>
                    <a:pt x="137583" y="349250"/>
                    <a:pt x="141563" y="352795"/>
                    <a:pt x="146050" y="355600"/>
                  </a:cubicBezTo>
                  <a:cubicBezTo>
                    <a:pt x="150064" y="358108"/>
                    <a:pt x="155156" y="358870"/>
                    <a:pt x="158750" y="361950"/>
                  </a:cubicBezTo>
                  <a:cubicBezTo>
                    <a:pt x="162768" y="365394"/>
                    <a:pt x="165100" y="370417"/>
                    <a:pt x="168275" y="374650"/>
                  </a:cubicBezTo>
                  <a:cubicBezTo>
                    <a:pt x="169333" y="377825"/>
                    <a:pt x="171450" y="380828"/>
                    <a:pt x="171450" y="384175"/>
                  </a:cubicBezTo>
                  <a:cubicBezTo>
                    <a:pt x="171450" y="387522"/>
                    <a:pt x="166778" y="390707"/>
                    <a:pt x="168275" y="393700"/>
                  </a:cubicBezTo>
                  <a:cubicBezTo>
                    <a:pt x="169772" y="396693"/>
                    <a:pt x="174533" y="396149"/>
                    <a:pt x="177800" y="396875"/>
                  </a:cubicBezTo>
                  <a:cubicBezTo>
                    <a:pt x="184084" y="398272"/>
                    <a:pt x="190500" y="398992"/>
                    <a:pt x="196850" y="400050"/>
                  </a:cubicBezTo>
                  <a:cubicBezTo>
                    <a:pt x="197273" y="401744"/>
                    <a:pt x="201378" y="419542"/>
                    <a:pt x="203200" y="422275"/>
                  </a:cubicBezTo>
                  <a:cubicBezTo>
                    <a:pt x="207622" y="428908"/>
                    <a:pt x="219556" y="436923"/>
                    <a:pt x="225425" y="441325"/>
                  </a:cubicBezTo>
                  <a:cubicBezTo>
                    <a:pt x="230581" y="437458"/>
                    <a:pt x="239569" y="428625"/>
                    <a:pt x="247650" y="428625"/>
                  </a:cubicBezTo>
                  <a:cubicBezTo>
                    <a:pt x="266439" y="428625"/>
                    <a:pt x="283461" y="431948"/>
                    <a:pt x="301625" y="434975"/>
                  </a:cubicBezTo>
                  <a:cubicBezTo>
                    <a:pt x="303742" y="438150"/>
                    <a:pt x="305277" y="441802"/>
                    <a:pt x="307975" y="444500"/>
                  </a:cubicBezTo>
                  <a:cubicBezTo>
                    <a:pt x="324105" y="460630"/>
                    <a:pt x="341925" y="447593"/>
                    <a:pt x="365125" y="444500"/>
                  </a:cubicBezTo>
                  <a:cubicBezTo>
                    <a:pt x="367242" y="447675"/>
                    <a:pt x="369768" y="450612"/>
                    <a:pt x="371475" y="454025"/>
                  </a:cubicBezTo>
                  <a:cubicBezTo>
                    <a:pt x="377453" y="465981"/>
                    <a:pt x="377968" y="470473"/>
                    <a:pt x="381000" y="482600"/>
                  </a:cubicBezTo>
                  <a:cubicBezTo>
                    <a:pt x="384730" y="542282"/>
                    <a:pt x="368011" y="526942"/>
                    <a:pt x="393700" y="536575"/>
                  </a:cubicBezTo>
                  <a:cubicBezTo>
                    <a:pt x="399036" y="538576"/>
                    <a:pt x="404283" y="540808"/>
                    <a:pt x="409575" y="542925"/>
                  </a:cubicBezTo>
                  <a:cubicBezTo>
                    <a:pt x="412750" y="547158"/>
                    <a:pt x="414613" y="552820"/>
                    <a:pt x="419100" y="555625"/>
                  </a:cubicBezTo>
                  <a:cubicBezTo>
                    <a:pt x="423676" y="558485"/>
                    <a:pt x="429740" y="557491"/>
                    <a:pt x="434975" y="558800"/>
                  </a:cubicBezTo>
                  <a:cubicBezTo>
                    <a:pt x="438222" y="559612"/>
                    <a:pt x="441507" y="560478"/>
                    <a:pt x="444500" y="561975"/>
                  </a:cubicBezTo>
                  <a:cubicBezTo>
                    <a:pt x="447913" y="563682"/>
                    <a:pt x="450538" y="566775"/>
                    <a:pt x="454025" y="568325"/>
                  </a:cubicBezTo>
                  <a:cubicBezTo>
                    <a:pt x="467606" y="574361"/>
                    <a:pt x="472845" y="574156"/>
                    <a:pt x="485775" y="577850"/>
                  </a:cubicBezTo>
                  <a:cubicBezTo>
                    <a:pt x="488993" y="578769"/>
                    <a:pt x="492125" y="579967"/>
                    <a:pt x="495300" y="581025"/>
                  </a:cubicBezTo>
                  <a:cubicBezTo>
                    <a:pt x="508000" y="579967"/>
                    <a:pt x="520903" y="580349"/>
                    <a:pt x="533400" y="577850"/>
                  </a:cubicBezTo>
                  <a:cubicBezTo>
                    <a:pt x="537142" y="577102"/>
                    <a:pt x="539418" y="573003"/>
                    <a:pt x="542925" y="571500"/>
                  </a:cubicBezTo>
                  <a:cubicBezTo>
                    <a:pt x="551531" y="567812"/>
                    <a:pt x="554243" y="568325"/>
                    <a:pt x="561975" y="5683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6" name="Volný tvar: obrazec 45">
              <a:extLst>
                <a:ext uri="{FF2B5EF4-FFF2-40B4-BE49-F238E27FC236}">
                  <a16:creationId xmlns:a16="http://schemas.microsoft.com/office/drawing/2014/main" id="{C0AB384E-97F8-648C-AF72-684FD9A17E13}"/>
                </a:ext>
              </a:extLst>
            </p:cNvPr>
            <p:cNvSpPr/>
            <p:nvPr/>
          </p:nvSpPr>
          <p:spPr>
            <a:xfrm>
              <a:off x="8330038" y="5032996"/>
              <a:ext cx="556036" cy="332706"/>
            </a:xfrm>
            <a:custGeom>
              <a:avLst/>
              <a:gdLst>
                <a:gd name="connsiteX0" fmla="*/ 9499 w 536549"/>
                <a:gd name="connsiteY0" fmla="*/ 327025 h 327025"/>
                <a:gd name="connsiteX1" fmla="*/ 9499 w 536549"/>
                <a:gd name="connsiteY1" fmla="*/ 238125 h 327025"/>
                <a:gd name="connsiteX2" fmla="*/ 15849 w 536549"/>
                <a:gd name="connsiteY2" fmla="*/ 228600 h 327025"/>
                <a:gd name="connsiteX3" fmla="*/ 25374 w 536549"/>
                <a:gd name="connsiteY3" fmla="*/ 215900 h 327025"/>
                <a:gd name="connsiteX4" fmla="*/ 31724 w 536549"/>
                <a:gd name="connsiteY4" fmla="*/ 158750 h 327025"/>
                <a:gd name="connsiteX5" fmla="*/ 44424 w 536549"/>
                <a:gd name="connsiteY5" fmla="*/ 19050 h 327025"/>
                <a:gd name="connsiteX6" fmla="*/ 53949 w 536549"/>
                <a:gd name="connsiteY6" fmla="*/ 15875 h 327025"/>
                <a:gd name="connsiteX7" fmla="*/ 63474 w 536549"/>
                <a:gd name="connsiteY7" fmla="*/ 6350 h 327025"/>
                <a:gd name="connsiteX8" fmla="*/ 82524 w 536549"/>
                <a:gd name="connsiteY8" fmla="*/ 0 h 327025"/>
                <a:gd name="connsiteX9" fmla="*/ 104749 w 536549"/>
                <a:gd name="connsiteY9" fmla="*/ 3175 h 327025"/>
                <a:gd name="connsiteX10" fmla="*/ 114274 w 536549"/>
                <a:gd name="connsiteY10" fmla="*/ 15875 h 327025"/>
                <a:gd name="connsiteX11" fmla="*/ 136499 w 536549"/>
                <a:gd name="connsiteY11" fmla="*/ 28575 h 327025"/>
                <a:gd name="connsiteX12" fmla="*/ 146024 w 536549"/>
                <a:gd name="connsiteY12" fmla="*/ 34925 h 327025"/>
                <a:gd name="connsiteX13" fmla="*/ 180949 w 536549"/>
                <a:gd name="connsiteY13" fmla="*/ 38100 h 327025"/>
                <a:gd name="connsiteX14" fmla="*/ 187299 w 536549"/>
                <a:gd name="connsiteY14" fmla="*/ 53975 h 327025"/>
                <a:gd name="connsiteX15" fmla="*/ 193649 w 536549"/>
                <a:gd name="connsiteY15" fmla="*/ 85725 h 327025"/>
                <a:gd name="connsiteX16" fmla="*/ 203174 w 536549"/>
                <a:gd name="connsiteY16" fmla="*/ 95250 h 327025"/>
                <a:gd name="connsiteX17" fmla="*/ 206349 w 536549"/>
                <a:gd name="connsiteY17" fmla="*/ 104775 h 327025"/>
                <a:gd name="connsiteX18" fmla="*/ 225399 w 536549"/>
                <a:gd name="connsiteY18" fmla="*/ 101600 h 327025"/>
                <a:gd name="connsiteX19" fmla="*/ 234924 w 536549"/>
                <a:gd name="connsiteY19" fmla="*/ 98425 h 327025"/>
                <a:gd name="connsiteX20" fmla="*/ 250799 w 536549"/>
                <a:gd name="connsiteY20" fmla="*/ 95250 h 327025"/>
                <a:gd name="connsiteX21" fmla="*/ 263499 w 536549"/>
                <a:gd name="connsiteY21" fmla="*/ 92075 h 327025"/>
                <a:gd name="connsiteX22" fmla="*/ 276199 w 536549"/>
                <a:gd name="connsiteY22" fmla="*/ 76200 h 327025"/>
                <a:gd name="connsiteX23" fmla="*/ 292074 w 536549"/>
                <a:gd name="connsiteY23" fmla="*/ 69850 h 327025"/>
                <a:gd name="connsiteX24" fmla="*/ 314299 w 536549"/>
                <a:gd name="connsiteY24" fmla="*/ 50800 h 327025"/>
                <a:gd name="connsiteX25" fmla="*/ 342874 w 536549"/>
                <a:gd name="connsiteY25" fmla="*/ 53975 h 327025"/>
                <a:gd name="connsiteX26" fmla="*/ 355574 w 536549"/>
                <a:gd name="connsiteY26" fmla="*/ 66675 h 327025"/>
                <a:gd name="connsiteX27" fmla="*/ 368274 w 536549"/>
                <a:gd name="connsiteY27" fmla="*/ 69850 h 327025"/>
                <a:gd name="connsiteX28" fmla="*/ 431774 w 536549"/>
                <a:gd name="connsiteY28" fmla="*/ 85725 h 327025"/>
                <a:gd name="connsiteX29" fmla="*/ 460349 w 536549"/>
                <a:gd name="connsiteY29" fmla="*/ 104775 h 327025"/>
                <a:gd name="connsiteX30" fmla="*/ 473049 w 536549"/>
                <a:gd name="connsiteY30" fmla="*/ 120650 h 327025"/>
                <a:gd name="connsiteX31" fmla="*/ 527024 w 536549"/>
                <a:gd name="connsiteY31" fmla="*/ 142875 h 327025"/>
                <a:gd name="connsiteX32" fmla="*/ 536549 w 536549"/>
                <a:gd name="connsiteY32" fmla="*/ 155575 h 32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6549" h="327025">
                  <a:moveTo>
                    <a:pt x="9499" y="327025"/>
                  </a:moveTo>
                  <a:cubicBezTo>
                    <a:pt x="-5039" y="290681"/>
                    <a:pt x="-1147" y="307323"/>
                    <a:pt x="9499" y="238125"/>
                  </a:cubicBezTo>
                  <a:cubicBezTo>
                    <a:pt x="10079" y="234353"/>
                    <a:pt x="13631" y="231705"/>
                    <a:pt x="15849" y="228600"/>
                  </a:cubicBezTo>
                  <a:cubicBezTo>
                    <a:pt x="18925" y="224294"/>
                    <a:pt x="22199" y="220133"/>
                    <a:pt x="25374" y="215900"/>
                  </a:cubicBezTo>
                  <a:cubicBezTo>
                    <a:pt x="30351" y="191016"/>
                    <a:pt x="30448" y="193841"/>
                    <a:pt x="31724" y="158750"/>
                  </a:cubicBezTo>
                  <a:cubicBezTo>
                    <a:pt x="33398" y="112723"/>
                    <a:pt x="-1959" y="42242"/>
                    <a:pt x="44424" y="19050"/>
                  </a:cubicBezTo>
                  <a:cubicBezTo>
                    <a:pt x="47417" y="17553"/>
                    <a:pt x="50774" y="16933"/>
                    <a:pt x="53949" y="15875"/>
                  </a:cubicBezTo>
                  <a:cubicBezTo>
                    <a:pt x="57124" y="12700"/>
                    <a:pt x="59549" y="8531"/>
                    <a:pt x="63474" y="6350"/>
                  </a:cubicBezTo>
                  <a:cubicBezTo>
                    <a:pt x="69325" y="3099"/>
                    <a:pt x="82524" y="0"/>
                    <a:pt x="82524" y="0"/>
                  </a:cubicBezTo>
                  <a:cubicBezTo>
                    <a:pt x="89932" y="1058"/>
                    <a:pt x="98056" y="-172"/>
                    <a:pt x="104749" y="3175"/>
                  </a:cubicBezTo>
                  <a:cubicBezTo>
                    <a:pt x="109482" y="5542"/>
                    <a:pt x="110532" y="12133"/>
                    <a:pt x="114274" y="15875"/>
                  </a:cubicBezTo>
                  <a:cubicBezTo>
                    <a:pt x="129629" y="31230"/>
                    <a:pt x="121968" y="21310"/>
                    <a:pt x="136499" y="28575"/>
                  </a:cubicBezTo>
                  <a:cubicBezTo>
                    <a:pt x="139912" y="30282"/>
                    <a:pt x="142293" y="34125"/>
                    <a:pt x="146024" y="34925"/>
                  </a:cubicBezTo>
                  <a:cubicBezTo>
                    <a:pt x="157454" y="37374"/>
                    <a:pt x="169307" y="37042"/>
                    <a:pt x="180949" y="38100"/>
                  </a:cubicBezTo>
                  <a:cubicBezTo>
                    <a:pt x="183066" y="43392"/>
                    <a:pt x="185831" y="48468"/>
                    <a:pt x="187299" y="53975"/>
                  </a:cubicBezTo>
                  <a:cubicBezTo>
                    <a:pt x="190080" y="64404"/>
                    <a:pt x="189775" y="75651"/>
                    <a:pt x="193649" y="85725"/>
                  </a:cubicBezTo>
                  <a:cubicBezTo>
                    <a:pt x="195261" y="89916"/>
                    <a:pt x="199999" y="92075"/>
                    <a:pt x="203174" y="95250"/>
                  </a:cubicBezTo>
                  <a:cubicBezTo>
                    <a:pt x="204232" y="98425"/>
                    <a:pt x="203131" y="103856"/>
                    <a:pt x="206349" y="104775"/>
                  </a:cubicBezTo>
                  <a:cubicBezTo>
                    <a:pt x="212539" y="106544"/>
                    <a:pt x="219115" y="102997"/>
                    <a:pt x="225399" y="101600"/>
                  </a:cubicBezTo>
                  <a:cubicBezTo>
                    <a:pt x="228666" y="100874"/>
                    <a:pt x="231677" y="99237"/>
                    <a:pt x="234924" y="98425"/>
                  </a:cubicBezTo>
                  <a:cubicBezTo>
                    <a:pt x="240159" y="97116"/>
                    <a:pt x="245531" y="96421"/>
                    <a:pt x="250799" y="95250"/>
                  </a:cubicBezTo>
                  <a:cubicBezTo>
                    <a:pt x="255059" y="94303"/>
                    <a:pt x="259266" y="93133"/>
                    <a:pt x="263499" y="92075"/>
                  </a:cubicBezTo>
                  <a:cubicBezTo>
                    <a:pt x="267732" y="86783"/>
                    <a:pt x="270850" y="80360"/>
                    <a:pt x="276199" y="76200"/>
                  </a:cubicBezTo>
                  <a:cubicBezTo>
                    <a:pt x="280698" y="72701"/>
                    <a:pt x="287785" y="73603"/>
                    <a:pt x="292074" y="69850"/>
                  </a:cubicBezTo>
                  <a:cubicBezTo>
                    <a:pt x="318753" y="46506"/>
                    <a:pt x="285070" y="58107"/>
                    <a:pt x="314299" y="50800"/>
                  </a:cubicBezTo>
                  <a:cubicBezTo>
                    <a:pt x="323824" y="51858"/>
                    <a:pt x="333929" y="50535"/>
                    <a:pt x="342874" y="53975"/>
                  </a:cubicBezTo>
                  <a:cubicBezTo>
                    <a:pt x="348462" y="56124"/>
                    <a:pt x="350497" y="63502"/>
                    <a:pt x="355574" y="66675"/>
                  </a:cubicBezTo>
                  <a:cubicBezTo>
                    <a:pt x="359274" y="68988"/>
                    <a:pt x="364041" y="68792"/>
                    <a:pt x="368274" y="69850"/>
                  </a:cubicBezTo>
                  <a:cubicBezTo>
                    <a:pt x="392664" y="94240"/>
                    <a:pt x="365050" y="70560"/>
                    <a:pt x="431774" y="85725"/>
                  </a:cubicBezTo>
                  <a:cubicBezTo>
                    <a:pt x="435686" y="86614"/>
                    <a:pt x="456861" y="101287"/>
                    <a:pt x="460349" y="104775"/>
                  </a:cubicBezTo>
                  <a:cubicBezTo>
                    <a:pt x="465141" y="109567"/>
                    <a:pt x="467535" y="116711"/>
                    <a:pt x="473049" y="120650"/>
                  </a:cubicBezTo>
                  <a:cubicBezTo>
                    <a:pt x="492370" y="134450"/>
                    <a:pt x="506002" y="136869"/>
                    <a:pt x="527024" y="142875"/>
                  </a:cubicBezTo>
                  <a:cubicBezTo>
                    <a:pt x="533847" y="156522"/>
                    <a:pt x="528641" y="155575"/>
                    <a:pt x="536549" y="15557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7" name="Volný tvar: obrazec 46">
              <a:extLst>
                <a:ext uri="{FF2B5EF4-FFF2-40B4-BE49-F238E27FC236}">
                  <a16:creationId xmlns:a16="http://schemas.microsoft.com/office/drawing/2014/main" id="{DB2AB350-4855-08A1-425F-805ACE7D3F55}"/>
                </a:ext>
              </a:extLst>
            </p:cNvPr>
            <p:cNvSpPr/>
            <p:nvPr/>
          </p:nvSpPr>
          <p:spPr>
            <a:xfrm>
              <a:off x="8843301" y="4890869"/>
              <a:ext cx="95419" cy="306865"/>
            </a:xfrm>
            <a:custGeom>
              <a:avLst/>
              <a:gdLst>
                <a:gd name="connsiteX0" fmla="*/ 50800 w 92075"/>
                <a:gd name="connsiteY0" fmla="*/ 0 h 301625"/>
                <a:gd name="connsiteX1" fmla="*/ 66675 w 92075"/>
                <a:gd name="connsiteY1" fmla="*/ 6350 h 301625"/>
                <a:gd name="connsiteX2" fmla="*/ 76200 w 92075"/>
                <a:gd name="connsiteY2" fmla="*/ 25400 h 301625"/>
                <a:gd name="connsiteX3" fmla="*/ 92075 w 92075"/>
                <a:gd name="connsiteY3" fmla="*/ 50800 h 301625"/>
                <a:gd name="connsiteX4" fmla="*/ 79375 w 92075"/>
                <a:gd name="connsiteY4" fmla="*/ 69850 h 301625"/>
                <a:gd name="connsiteX5" fmla="*/ 69850 w 92075"/>
                <a:gd name="connsiteY5" fmla="*/ 88900 h 301625"/>
                <a:gd name="connsiteX6" fmla="*/ 57150 w 92075"/>
                <a:gd name="connsiteY6" fmla="*/ 92075 h 301625"/>
                <a:gd name="connsiteX7" fmla="*/ 47625 w 92075"/>
                <a:gd name="connsiteY7" fmla="*/ 114300 h 301625"/>
                <a:gd name="connsiteX8" fmla="*/ 41275 w 92075"/>
                <a:gd name="connsiteY8" fmla="*/ 127000 h 301625"/>
                <a:gd name="connsiteX9" fmla="*/ 38100 w 92075"/>
                <a:gd name="connsiteY9" fmla="*/ 136525 h 301625"/>
                <a:gd name="connsiteX10" fmla="*/ 19050 w 92075"/>
                <a:gd name="connsiteY10" fmla="*/ 152400 h 301625"/>
                <a:gd name="connsiteX11" fmla="*/ 0 w 92075"/>
                <a:gd name="connsiteY11" fmla="*/ 165100 h 301625"/>
                <a:gd name="connsiteX12" fmla="*/ 9525 w 92075"/>
                <a:gd name="connsiteY12" fmla="*/ 184150 h 301625"/>
                <a:gd name="connsiteX13" fmla="*/ 25400 w 92075"/>
                <a:gd name="connsiteY13" fmla="*/ 193675 h 301625"/>
                <a:gd name="connsiteX14" fmla="*/ 50800 w 92075"/>
                <a:gd name="connsiteY14" fmla="*/ 209550 h 301625"/>
                <a:gd name="connsiteX15" fmla="*/ 63500 w 92075"/>
                <a:gd name="connsiteY15" fmla="*/ 225425 h 301625"/>
                <a:gd name="connsiteX16" fmla="*/ 73025 w 92075"/>
                <a:gd name="connsiteY16" fmla="*/ 247650 h 301625"/>
                <a:gd name="connsiteX17" fmla="*/ 57150 w 92075"/>
                <a:gd name="connsiteY17" fmla="*/ 273050 h 301625"/>
                <a:gd name="connsiteX18" fmla="*/ 50800 w 92075"/>
                <a:gd name="connsiteY18" fmla="*/ 282575 h 301625"/>
                <a:gd name="connsiteX19" fmla="*/ 41275 w 92075"/>
                <a:gd name="connsiteY19" fmla="*/ 288925 h 301625"/>
                <a:gd name="connsiteX20" fmla="*/ 41275 w 92075"/>
                <a:gd name="connsiteY20" fmla="*/ 301625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075" h="301625">
                  <a:moveTo>
                    <a:pt x="50800" y="0"/>
                  </a:moveTo>
                  <a:cubicBezTo>
                    <a:pt x="56092" y="2117"/>
                    <a:pt x="62037" y="3037"/>
                    <a:pt x="66675" y="6350"/>
                  </a:cubicBezTo>
                  <a:cubicBezTo>
                    <a:pt x="72432" y="10462"/>
                    <a:pt x="73967" y="19445"/>
                    <a:pt x="76200" y="25400"/>
                  </a:cubicBezTo>
                  <a:cubicBezTo>
                    <a:pt x="83416" y="44642"/>
                    <a:pt x="79152" y="37877"/>
                    <a:pt x="92075" y="50800"/>
                  </a:cubicBezTo>
                  <a:cubicBezTo>
                    <a:pt x="84526" y="73448"/>
                    <a:pt x="95230" y="46067"/>
                    <a:pt x="79375" y="69850"/>
                  </a:cubicBezTo>
                  <a:cubicBezTo>
                    <a:pt x="74304" y="77457"/>
                    <a:pt x="78843" y="82905"/>
                    <a:pt x="69850" y="88900"/>
                  </a:cubicBezTo>
                  <a:cubicBezTo>
                    <a:pt x="66219" y="91321"/>
                    <a:pt x="61383" y="91017"/>
                    <a:pt x="57150" y="92075"/>
                  </a:cubicBezTo>
                  <a:cubicBezTo>
                    <a:pt x="44281" y="111378"/>
                    <a:pt x="56412" y="90869"/>
                    <a:pt x="47625" y="114300"/>
                  </a:cubicBezTo>
                  <a:cubicBezTo>
                    <a:pt x="45963" y="118732"/>
                    <a:pt x="43139" y="122650"/>
                    <a:pt x="41275" y="127000"/>
                  </a:cubicBezTo>
                  <a:cubicBezTo>
                    <a:pt x="39957" y="130076"/>
                    <a:pt x="39956" y="133740"/>
                    <a:pt x="38100" y="136525"/>
                  </a:cubicBezTo>
                  <a:cubicBezTo>
                    <a:pt x="31143" y="146960"/>
                    <a:pt x="27835" y="145079"/>
                    <a:pt x="19050" y="152400"/>
                  </a:cubicBezTo>
                  <a:cubicBezTo>
                    <a:pt x="3195" y="165613"/>
                    <a:pt x="16739" y="159520"/>
                    <a:pt x="0" y="165100"/>
                  </a:cubicBezTo>
                  <a:cubicBezTo>
                    <a:pt x="2222" y="171767"/>
                    <a:pt x="3780" y="179226"/>
                    <a:pt x="9525" y="184150"/>
                  </a:cubicBezTo>
                  <a:cubicBezTo>
                    <a:pt x="14210" y="188166"/>
                    <a:pt x="20463" y="189972"/>
                    <a:pt x="25400" y="193675"/>
                  </a:cubicBezTo>
                  <a:cubicBezTo>
                    <a:pt x="48637" y="211103"/>
                    <a:pt x="18467" y="196617"/>
                    <a:pt x="50800" y="209550"/>
                  </a:cubicBezTo>
                  <a:cubicBezTo>
                    <a:pt x="55033" y="214842"/>
                    <a:pt x="59741" y="219786"/>
                    <a:pt x="63500" y="225425"/>
                  </a:cubicBezTo>
                  <a:cubicBezTo>
                    <a:pt x="68731" y="233272"/>
                    <a:pt x="70203" y="239183"/>
                    <a:pt x="73025" y="247650"/>
                  </a:cubicBezTo>
                  <a:cubicBezTo>
                    <a:pt x="63080" y="267541"/>
                    <a:pt x="70889" y="253816"/>
                    <a:pt x="57150" y="273050"/>
                  </a:cubicBezTo>
                  <a:cubicBezTo>
                    <a:pt x="54932" y="276155"/>
                    <a:pt x="53498" y="279877"/>
                    <a:pt x="50800" y="282575"/>
                  </a:cubicBezTo>
                  <a:cubicBezTo>
                    <a:pt x="48102" y="285273"/>
                    <a:pt x="42982" y="285512"/>
                    <a:pt x="41275" y="288925"/>
                  </a:cubicBezTo>
                  <a:cubicBezTo>
                    <a:pt x="39382" y="292711"/>
                    <a:pt x="41275" y="297392"/>
                    <a:pt x="41275" y="3016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pic>
        <p:nvPicPr>
          <p:cNvPr id="7" name="Grafický objekt 6">
            <a:extLst>
              <a:ext uri="{FF2B5EF4-FFF2-40B4-BE49-F238E27FC236}">
                <a16:creationId xmlns:a16="http://schemas.microsoft.com/office/drawing/2014/main" id="{83774F60-B16E-8A6C-A521-1DADF8978E1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9182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Incidence zhoubných novotvarů v letech 2019–2023: srovnání JHC a ČR</a:t>
            </a:r>
            <a:br>
              <a:rPr lang="cs-CZ" dirty="0"/>
            </a:br>
            <a:endParaRPr lang="cs-CZ" dirty="0"/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8F4EE0BE-9611-E1C4-EC50-8EEFCEFA9A66}"/>
              </a:ext>
            </a:extLst>
          </p:cNvPr>
          <p:cNvSpPr/>
          <p:nvPr/>
        </p:nvSpPr>
        <p:spPr>
          <a:xfrm>
            <a:off x="2131919" y="1793966"/>
            <a:ext cx="3113641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8058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nově diagnostikovaných onemocnění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346700" y="3014815"/>
          <a:ext cx="6337300" cy="1524000"/>
        </p:xfrm>
        <a:graphic>
          <a:graphicData uri="http://schemas.openxmlformats.org/drawingml/2006/table">
            <a:tbl>
              <a:tblPr/>
              <a:tblGrid>
                <a:gridCol w="4422908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957196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957196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nově diagnostikovaných C50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443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7 699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 nově diagnostikovaných C50 ročně na 100 000 osob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68,7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7930776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 bez C44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8787466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74699" y="849915"/>
            <a:ext cx="2810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graphicFrame>
        <p:nvGraphicFramePr>
          <p:cNvPr id="3" name="Object 35">
            <a:extLst>
              <a:ext uri="{FF2B5EF4-FFF2-40B4-BE49-F238E27FC236}">
                <a16:creationId xmlns:a16="http://schemas.microsoft.com/office/drawing/2014/main" id="{F9410E11-F3EC-80D4-775F-9FE1DE645E65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" name="Group 91">
            <a:extLst>
              <a:ext uri="{FF2B5EF4-FFF2-40B4-BE49-F238E27FC236}">
                <a16:creationId xmlns:a16="http://schemas.microsoft.com/office/drawing/2014/main" id="{205739CA-1037-AF30-033F-1B7FD605A99E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46700" y="2497780"/>
            <a:ext cx="107950" cy="107950"/>
          </a:xfrm>
          <a:prstGeom prst="rect">
            <a:avLst/>
          </a:prstGeom>
          <a:solidFill>
            <a:srgbClr val="CC9900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46700" y="2328408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499100" y="2282767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Jihočeský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</p:spTree>
    <p:extLst>
      <p:ext uri="{BB962C8B-B14F-4D97-AF65-F5344CB8AC3E}">
        <p14:creationId xmlns:p14="http://schemas.microsoft.com/office/powerpoint/2010/main" val="237307516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Obrázek 14" descr="Obsah obrázku mapa, atlas, text&#10;&#10;Obsah vygenerovaný umělou inteligencí může být nesprávný.">
            <a:extLst>
              <a:ext uri="{FF2B5EF4-FFF2-40B4-BE49-F238E27FC236}">
                <a16:creationId xmlns:a16="http://schemas.microsoft.com/office/drawing/2014/main" id="{E2ACEB2B-B3DA-D318-FC9F-8C98DFC1E15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750" t="8672" r="8155" b="6504"/>
          <a:stretch/>
        </p:blipFill>
        <p:spPr>
          <a:xfrm>
            <a:off x="6096000" y="2630030"/>
            <a:ext cx="5590912" cy="3197386"/>
          </a:xfrm>
          <a:prstGeom prst="rect">
            <a:avLst/>
          </a:prstGeom>
        </p:spPr>
      </p:pic>
      <p:cxnSp>
        <p:nvCxnSpPr>
          <p:cNvPr id="8" name="Přímá spojnice 7">
            <a:extLst>
              <a:ext uri="{FF2B5EF4-FFF2-40B4-BE49-F238E27FC236}">
                <a16:creationId xmlns:a16="http://schemas.microsoft.com/office/drawing/2014/main" id="{1CBC94A7-2AC5-FE39-5169-4C9819364E05}"/>
              </a:ext>
            </a:extLst>
          </p:cNvPr>
          <p:cNvCxnSpPr>
            <a:cxnSpLocks/>
          </p:cNvCxnSpPr>
          <p:nvPr/>
        </p:nvCxnSpPr>
        <p:spPr>
          <a:xfrm>
            <a:off x="1091677" y="3150744"/>
            <a:ext cx="4530525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Zástupný symbol pro obsah 5">
            <a:extLst>
              <a:ext uri="{FF2B5EF4-FFF2-40B4-BE49-F238E27FC236}">
                <a16:creationId xmlns:a16="http://schemas.microsoft.com/office/drawing/2014/main" id="{FDBDF2F1-3B1E-0008-83D3-4EFBD743DC8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0177839"/>
              </p:ext>
            </p:extLst>
          </p:nvPr>
        </p:nvGraphicFramePr>
        <p:xfrm>
          <a:off x="327261" y="2035732"/>
          <a:ext cx="5399247" cy="3666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Celkové Zapojení praktických lékařů do programu </a:t>
            </a:r>
            <a:br>
              <a:rPr lang="cs-CZ" dirty="0"/>
            </a:br>
            <a:r>
              <a:rPr lang="cs-CZ" dirty="0">
                <a:solidFill>
                  <a:schemeClr val="accent3"/>
                </a:solidFill>
              </a:rPr>
              <a:t>dle kraje </a:t>
            </a:r>
            <a:r>
              <a:rPr lang="cs-CZ" dirty="0"/>
              <a:t>působiště zdravotnického zařízení 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Rectangle 21">
            <a:extLst>
              <a:ext uri="{FF2B5EF4-FFF2-40B4-BE49-F238E27FC236}">
                <a16:creationId xmlns:a16="http://schemas.microsoft.com/office/drawing/2014/main" id="{F668721C-1AAA-41E9-6183-7B641347FFD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059462" y="1841468"/>
            <a:ext cx="5087388" cy="430851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zapojených zdravotnických zařízení* (IČZ) dle kraje</a:t>
            </a:r>
          </a:p>
        </p:txBody>
      </p:sp>
      <p:grpSp>
        <p:nvGrpSpPr>
          <p:cNvPr id="27" name="Skupina 26">
            <a:extLst>
              <a:ext uri="{FF2B5EF4-FFF2-40B4-BE49-F238E27FC236}">
                <a16:creationId xmlns:a16="http://schemas.microsoft.com/office/drawing/2014/main" id="{B4C98D16-BA86-251F-690F-B8E2ED60A466}"/>
              </a:ext>
            </a:extLst>
          </p:cNvPr>
          <p:cNvGrpSpPr/>
          <p:nvPr/>
        </p:nvGrpSpPr>
        <p:grpSpPr>
          <a:xfrm>
            <a:off x="10278925" y="1789982"/>
            <a:ext cx="1729172" cy="1519733"/>
            <a:chOff x="5606584" y="5462038"/>
            <a:chExt cx="1408350" cy="1483481"/>
          </a:xfrm>
        </p:grpSpPr>
        <p:grpSp>
          <p:nvGrpSpPr>
            <p:cNvPr id="28" name="Skupina 27">
              <a:extLst>
                <a:ext uri="{FF2B5EF4-FFF2-40B4-BE49-F238E27FC236}">
                  <a16:creationId xmlns:a16="http://schemas.microsoft.com/office/drawing/2014/main" id="{912AA42E-B922-0D1D-36FD-68B97EC8FE1D}"/>
                </a:ext>
              </a:extLst>
            </p:cNvPr>
            <p:cNvGrpSpPr/>
            <p:nvPr/>
          </p:nvGrpSpPr>
          <p:grpSpPr>
            <a:xfrm>
              <a:off x="5606584" y="5462038"/>
              <a:ext cx="1408350" cy="1483481"/>
              <a:chOff x="7829538" y="2545212"/>
              <a:chExt cx="1408350" cy="1483481"/>
            </a:xfrm>
          </p:grpSpPr>
          <p:sp>
            <p:nvSpPr>
              <p:cNvPr id="31" name="Text Box 3">
                <a:extLst>
                  <a:ext uri="{FF2B5EF4-FFF2-40B4-BE49-F238E27FC236}">
                    <a16:creationId xmlns:a16="http://schemas.microsoft.com/office/drawing/2014/main" id="{E258EFA3-C556-D2FD-BF92-D0F7244E8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29538" y="2545212"/>
                <a:ext cx="1310476" cy="148348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Rectangle 177">
                <a:extLst>
                  <a:ext uri="{FF2B5EF4-FFF2-40B4-BE49-F238E27FC236}">
                    <a16:creationId xmlns:a16="http://schemas.microsoft.com/office/drawing/2014/main" id="{2054FC0E-F350-D824-B3E3-8E86A0042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067788"/>
                <a:ext cx="180000" cy="180000"/>
              </a:xfrm>
              <a:prstGeom prst="rect">
                <a:avLst/>
              </a:prstGeom>
              <a:solidFill>
                <a:srgbClr val="BDD8F0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3" name="Rectangle 177">
                <a:extLst>
                  <a:ext uri="{FF2B5EF4-FFF2-40B4-BE49-F238E27FC236}">
                    <a16:creationId xmlns:a16="http://schemas.microsoft.com/office/drawing/2014/main" id="{B4688FED-D592-5316-5930-08B07D39B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309088"/>
                <a:ext cx="180000" cy="180000"/>
              </a:xfrm>
              <a:prstGeom prst="rect">
                <a:avLst/>
              </a:prstGeom>
              <a:solidFill>
                <a:srgbClr val="73B3D8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4" name="Rectangle 177">
                <a:extLst>
                  <a:ext uri="{FF2B5EF4-FFF2-40B4-BE49-F238E27FC236}">
                    <a16:creationId xmlns:a16="http://schemas.microsoft.com/office/drawing/2014/main" id="{7D699A7A-D2B5-783A-86BD-AEB6F332E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550387"/>
                <a:ext cx="180000" cy="180000"/>
              </a:xfrm>
              <a:prstGeom prst="rect">
                <a:avLst/>
              </a:prstGeom>
              <a:solidFill>
                <a:srgbClr val="2879B9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5" name="Text Box 3">
                <a:extLst>
                  <a:ext uri="{FF2B5EF4-FFF2-40B4-BE49-F238E27FC236}">
                    <a16:creationId xmlns:a16="http://schemas.microsoft.com/office/drawing/2014/main" id="{0129D90A-1367-A9FC-5EDA-32B71E8C5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021853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0 % až </a:t>
                </a:r>
                <a:r>
                  <a:rPr lang="cs-CZ" sz="1100" kern="0" dirty="0">
                    <a:solidFill>
                      <a:srgbClr val="292929"/>
                    </a:solidFill>
                    <a:latin typeface="Arial" panose="020B0604020202020204"/>
                  </a:rPr>
                  <a:t>40</a:t>
                </a: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%</a:t>
                </a:r>
              </a:p>
            </p:txBody>
          </p:sp>
          <p:sp>
            <p:nvSpPr>
              <p:cNvPr id="36" name="Text Box 3">
                <a:extLst>
                  <a:ext uri="{FF2B5EF4-FFF2-40B4-BE49-F238E27FC236}">
                    <a16:creationId xmlns:a16="http://schemas.microsoft.com/office/drawing/2014/main" id="{00C54EC1-2756-0325-A5AB-058E597693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265718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cs-CZ" sz="1100" kern="0" dirty="0">
                    <a:solidFill>
                      <a:srgbClr val="292929"/>
                    </a:solidFill>
                    <a:latin typeface="Arial" panose="020B0604020202020204"/>
                  </a:rPr>
                  <a:t>40</a:t>
                </a: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% až 45 %</a:t>
                </a:r>
              </a:p>
            </p:txBody>
          </p:sp>
          <p:sp>
            <p:nvSpPr>
              <p:cNvPr id="37" name="Text Box 3">
                <a:extLst>
                  <a:ext uri="{FF2B5EF4-FFF2-40B4-BE49-F238E27FC236}">
                    <a16:creationId xmlns:a16="http://schemas.microsoft.com/office/drawing/2014/main" id="{3DE6043F-361D-D39F-B1A9-D0F43E857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509582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45 % až 50 %</a:t>
                </a:r>
              </a:p>
            </p:txBody>
          </p:sp>
        </p:grpSp>
        <p:sp>
          <p:nvSpPr>
            <p:cNvPr id="29" name="Rectangle 177">
              <a:extLst>
                <a:ext uri="{FF2B5EF4-FFF2-40B4-BE49-F238E27FC236}">
                  <a16:creationId xmlns:a16="http://schemas.microsoft.com/office/drawing/2014/main" id="{6FBF8AFA-D5DD-602A-812E-F98BFF18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2658" y="6724714"/>
              <a:ext cx="180000" cy="180000"/>
            </a:xfrm>
            <a:prstGeom prst="rect">
              <a:avLst/>
            </a:prstGeom>
            <a:solidFill>
              <a:srgbClr val="08306B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Text Box 3">
              <a:extLst>
                <a:ext uri="{FF2B5EF4-FFF2-40B4-BE49-F238E27FC236}">
                  <a16:creationId xmlns:a16="http://schemas.microsoft.com/office/drawing/2014/main" id="{203FA114-FBC2-ED8D-CA68-86DDA85CA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2658" y="6683909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&gt; 50 %</a:t>
              </a:r>
            </a:p>
          </p:txBody>
        </p:sp>
      </p:grpSp>
      <p:sp>
        <p:nvSpPr>
          <p:cNvPr id="41" name="Text Box 3">
            <a:extLst>
              <a:ext uri="{FF2B5EF4-FFF2-40B4-BE49-F238E27FC236}">
                <a16:creationId xmlns:a16="http://schemas.microsoft.com/office/drawing/2014/main" id="{FAE085F7-F155-CAC8-8AB7-49CED1171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8925" y="1838695"/>
            <a:ext cx="1609002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IČZ </a:t>
            </a:r>
            <a:b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dle kraje působnosti</a:t>
            </a:r>
          </a:p>
        </p:txBody>
      </p:sp>
      <p:sp>
        <p:nvSpPr>
          <p:cNvPr id="42" name="Zástupný text 5">
            <a:extLst>
              <a:ext uri="{FF2B5EF4-FFF2-40B4-BE49-F238E27FC236}">
                <a16:creationId xmlns:a16="http://schemas.microsoft.com/office/drawing/2014/main" id="{F678C951-E088-C802-7AEA-28BE9066B8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64464" y="6272569"/>
            <a:ext cx="11863072" cy="494394"/>
          </a:xfrm>
        </p:spPr>
        <p:txBody>
          <a:bodyPr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V </a:t>
            </a:r>
            <a:r>
              <a:rPr lang="cs-CZ" sz="1400" b="1" dirty="0">
                <a:solidFill>
                  <a:schemeClr val="accent1"/>
                </a:solidFill>
              </a:rPr>
              <a:t>Jihočeském kraji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bylo za období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1. 1. 2022 – 31. 12. 2024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lang="cs-CZ" sz="1400" b="1" dirty="0">
                <a:solidFill>
                  <a:schemeClr val="accent1"/>
                </a:solidFill>
              </a:rPr>
              <a:t>zapojeno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přibližně </a:t>
            </a:r>
            <a:r>
              <a:rPr lang="cs-CZ" sz="1400" b="1" dirty="0">
                <a:solidFill>
                  <a:schemeClr val="accent1"/>
                </a:solidFill>
              </a:rPr>
              <a:t>42 % PL, což je méně než celorepublikový průměr 45 %. Nejméně zapojených praktických lékařů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bylo v </a:t>
            </a:r>
            <a:r>
              <a:rPr lang="cs-CZ" sz="1400" b="1" dirty="0">
                <a:solidFill>
                  <a:schemeClr val="accent1"/>
                </a:solidFill>
              </a:rPr>
              <a:t>Plzeňském kraji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(37 %). 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2" name="Rectangle 21">
            <a:extLst>
              <a:ext uri="{FF2B5EF4-FFF2-40B4-BE49-F238E27FC236}">
                <a16:creationId xmlns:a16="http://schemas.microsoft.com/office/drawing/2014/main" id="{D0540ED5-C7A6-9A78-5B22-79392BCB047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545339" y="5507889"/>
            <a:ext cx="963089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EFE12D74-0C7F-C50C-365A-BB9A9B624261}"/>
              </a:ext>
            </a:extLst>
          </p:cNvPr>
          <p:cNvSpPr txBox="1"/>
          <p:nvPr/>
        </p:nvSpPr>
        <p:spPr>
          <a:xfrm>
            <a:off x="502440" y="5940820"/>
            <a:ext cx="10919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*1 IČZ může sdružovat více praktických lékařů. Byla uvažována pouze IČZ s počtem kapitačních plateb větších jak 100.</a:t>
            </a:r>
          </a:p>
        </p:txBody>
      </p:sp>
      <p:sp>
        <p:nvSpPr>
          <p:cNvPr id="6" name="Rectangle 21">
            <a:extLst>
              <a:ext uri="{FF2B5EF4-FFF2-40B4-BE49-F238E27FC236}">
                <a16:creationId xmlns:a16="http://schemas.microsoft.com/office/drawing/2014/main" id="{C961D45A-9E24-7071-E82A-5676499C22C9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283326" y="2201916"/>
            <a:ext cx="4475494" cy="251780"/>
          </a:xfrm>
          <a:prstGeom prst="rect">
            <a:avLst/>
          </a:prstGeom>
          <a:noFill/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každém kraji by se mělo zapojit 100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 % praktických lékařů</a:t>
            </a:r>
            <a:endParaRPr kumimoji="0" lang="cs-CZ" sz="1200" b="1" i="0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A6F13A4-7ED8-CE63-CA12-9B092D2AC1F6}"/>
              </a:ext>
            </a:extLst>
          </p:cNvPr>
          <p:cNvSpPr txBox="1"/>
          <p:nvPr/>
        </p:nvSpPr>
        <p:spPr>
          <a:xfrm>
            <a:off x="4144763" y="2876772"/>
            <a:ext cx="1629598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Průměr v rámci ČR</a:t>
            </a:r>
            <a:endParaRPr kumimoji="0" lang="cs-CZ" sz="1200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F547CBF5-ADA1-7834-C7BA-9F734CC3125E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DD552F67-813B-BB7F-F7AA-BC00435BF79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  <p:sp>
        <p:nvSpPr>
          <p:cNvPr id="3" name="Zástupný symbol pro obsah 4">
            <a:extLst>
              <a:ext uri="{FF2B5EF4-FFF2-40B4-BE49-F238E27FC236}">
                <a16:creationId xmlns:a16="http://schemas.microsoft.com/office/drawing/2014/main" id="{AEC87DAA-AE8C-48C0-76B3-103C2F483AF1}"/>
              </a:ext>
            </a:extLst>
          </p:cNvPr>
          <p:cNvSpPr txBox="1">
            <a:spLocks/>
          </p:cNvSpPr>
          <p:nvPr/>
        </p:nvSpPr>
        <p:spPr>
          <a:xfrm>
            <a:off x="294209" y="1343494"/>
            <a:ext cx="8383402" cy="4850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 – za zapojeného PL je uvažováno každé IČZ, které vykázalo alespoň 1 z uvažovaných výkonů </a:t>
            </a:r>
          </a:p>
        </p:txBody>
      </p:sp>
      <p:grpSp>
        <p:nvGrpSpPr>
          <p:cNvPr id="13" name="Skupina 12">
            <a:extLst>
              <a:ext uri="{FF2B5EF4-FFF2-40B4-BE49-F238E27FC236}">
                <a16:creationId xmlns:a16="http://schemas.microsoft.com/office/drawing/2014/main" id="{8FDAE213-0459-EAF7-3132-75823FD6954B}"/>
              </a:ext>
            </a:extLst>
          </p:cNvPr>
          <p:cNvGrpSpPr/>
          <p:nvPr/>
        </p:nvGrpSpPr>
        <p:grpSpPr>
          <a:xfrm>
            <a:off x="7259515" y="4499564"/>
            <a:ext cx="1707191" cy="1310619"/>
            <a:chOff x="7070611" y="4495145"/>
            <a:chExt cx="1749119" cy="1290138"/>
          </a:xfrm>
        </p:grpSpPr>
        <p:sp>
          <p:nvSpPr>
            <p:cNvPr id="16" name="Volný tvar: obrazec 15">
              <a:extLst>
                <a:ext uri="{FF2B5EF4-FFF2-40B4-BE49-F238E27FC236}">
                  <a16:creationId xmlns:a16="http://schemas.microsoft.com/office/drawing/2014/main" id="{4FCBDF88-4A30-AD6D-C243-2C128A7F8F96}"/>
                </a:ext>
              </a:extLst>
            </p:cNvPr>
            <p:cNvSpPr/>
            <p:nvPr/>
          </p:nvSpPr>
          <p:spPr>
            <a:xfrm>
              <a:off x="7070611" y="4590227"/>
              <a:ext cx="235611" cy="662141"/>
            </a:xfrm>
            <a:custGeom>
              <a:avLst/>
              <a:gdLst>
                <a:gd name="connsiteX0" fmla="*/ 0 w 254089"/>
                <a:gd name="connsiteY0" fmla="*/ 727075 h 727075"/>
                <a:gd name="connsiteX1" fmla="*/ 3175 w 254089"/>
                <a:gd name="connsiteY1" fmla="*/ 711200 h 727075"/>
                <a:gd name="connsiteX2" fmla="*/ 9525 w 254089"/>
                <a:gd name="connsiteY2" fmla="*/ 698500 h 727075"/>
                <a:gd name="connsiteX3" fmla="*/ 15875 w 254089"/>
                <a:gd name="connsiteY3" fmla="*/ 650875 h 727075"/>
                <a:gd name="connsiteX4" fmla="*/ 22225 w 254089"/>
                <a:gd name="connsiteY4" fmla="*/ 638175 h 727075"/>
                <a:gd name="connsiteX5" fmla="*/ 34925 w 254089"/>
                <a:gd name="connsiteY5" fmla="*/ 628650 h 727075"/>
                <a:gd name="connsiteX6" fmla="*/ 53975 w 254089"/>
                <a:gd name="connsiteY6" fmla="*/ 603250 h 727075"/>
                <a:gd name="connsiteX7" fmla="*/ 66675 w 254089"/>
                <a:gd name="connsiteY7" fmla="*/ 577850 h 727075"/>
                <a:gd name="connsiteX8" fmla="*/ 79375 w 254089"/>
                <a:gd name="connsiteY8" fmla="*/ 520700 h 727075"/>
                <a:gd name="connsiteX9" fmla="*/ 95250 w 254089"/>
                <a:gd name="connsiteY9" fmla="*/ 498475 h 727075"/>
                <a:gd name="connsiteX10" fmla="*/ 104775 w 254089"/>
                <a:gd name="connsiteY10" fmla="*/ 495300 h 727075"/>
                <a:gd name="connsiteX11" fmla="*/ 136525 w 254089"/>
                <a:gd name="connsiteY11" fmla="*/ 485775 h 727075"/>
                <a:gd name="connsiteX12" fmla="*/ 158750 w 254089"/>
                <a:gd name="connsiteY12" fmla="*/ 457200 h 727075"/>
                <a:gd name="connsiteX13" fmla="*/ 165100 w 254089"/>
                <a:gd name="connsiteY13" fmla="*/ 438150 h 727075"/>
                <a:gd name="connsiteX14" fmla="*/ 180975 w 254089"/>
                <a:gd name="connsiteY14" fmla="*/ 409575 h 727075"/>
                <a:gd name="connsiteX15" fmla="*/ 190500 w 254089"/>
                <a:gd name="connsiteY15" fmla="*/ 384175 h 727075"/>
                <a:gd name="connsiteX16" fmla="*/ 200025 w 254089"/>
                <a:gd name="connsiteY16" fmla="*/ 333375 h 727075"/>
                <a:gd name="connsiteX17" fmla="*/ 206375 w 254089"/>
                <a:gd name="connsiteY17" fmla="*/ 307975 h 727075"/>
                <a:gd name="connsiteX18" fmla="*/ 215900 w 254089"/>
                <a:gd name="connsiteY18" fmla="*/ 288925 h 727075"/>
                <a:gd name="connsiteX19" fmla="*/ 225425 w 254089"/>
                <a:gd name="connsiteY19" fmla="*/ 273050 h 727075"/>
                <a:gd name="connsiteX20" fmla="*/ 238125 w 254089"/>
                <a:gd name="connsiteY20" fmla="*/ 234950 h 727075"/>
                <a:gd name="connsiteX21" fmla="*/ 244475 w 254089"/>
                <a:gd name="connsiteY21" fmla="*/ 222250 h 727075"/>
                <a:gd name="connsiteX22" fmla="*/ 250825 w 254089"/>
                <a:gd name="connsiteY22" fmla="*/ 190500 h 727075"/>
                <a:gd name="connsiteX23" fmla="*/ 250825 w 254089"/>
                <a:gd name="connsiteY23" fmla="*/ 107950 h 727075"/>
                <a:gd name="connsiteX24" fmla="*/ 244475 w 254089"/>
                <a:gd name="connsiteY24" fmla="*/ 88900 h 727075"/>
                <a:gd name="connsiteX25" fmla="*/ 241300 w 254089"/>
                <a:gd name="connsiteY25" fmla="*/ 79375 h 727075"/>
                <a:gd name="connsiteX26" fmla="*/ 250825 w 254089"/>
                <a:gd name="connsiteY26" fmla="*/ 3175 h 727075"/>
                <a:gd name="connsiteX27" fmla="*/ 254000 w 254089"/>
                <a:gd name="connsiteY27" fmla="*/ 0 h 72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4089" h="727075">
                  <a:moveTo>
                    <a:pt x="0" y="727075"/>
                  </a:moveTo>
                  <a:cubicBezTo>
                    <a:pt x="1058" y="721783"/>
                    <a:pt x="1468" y="716320"/>
                    <a:pt x="3175" y="711200"/>
                  </a:cubicBezTo>
                  <a:cubicBezTo>
                    <a:pt x="4672" y="706710"/>
                    <a:pt x="8653" y="703152"/>
                    <a:pt x="9525" y="698500"/>
                  </a:cubicBezTo>
                  <a:cubicBezTo>
                    <a:pt x="14554" y="671677"/>
                    <a:pt x="8256" y="668653"/>
                    <a:pt x="15875" y="650875"/>
                  </a:cubicBezTo>
                  <a:cubicBezTo>
                    <a:pt x="17739" y="646525"/>
                    <a:pt x="19145" y="641769"/>
                    <a:pt x="22225" y="638175"/>
                  </a:cubicBezTo>
                  <a:cubicBezTo>
                    <a:pt x="25669" y="634157"/>
                    <a:pt x="30907" y="632094"/>
                    <a:pt x="34925" y="628650"/>
                  </a:cubicBezTo>
                  <a:cubicBezTo>
                    <a:pt x="45189" y="619852"/>
                    <a:pt x="47121" y="615979"/>
                    <a:pt x="53975" y="603250"/>
                  </a:cubicBezTo>
                  <a:cubicBezTo>
                    <a:pt x="58463" y="594915"/>
                    <a:pt x="66675" y="577850"/>
                    <a:pt x="66675" y="577850"/>
                  </a:cubicBezTo>
                  <a:cubicBezTo>
                    <a:pt x="72237" y="541700"/>
                    <a:pt x="68533" y="545095"/>
                    <a:pt x="79375" y="520700"/>
                  </a:cubicBezTo>
                  <a:cubicBezTo>
                    <a:pt x="83557" y="511291"/>
                    <a:pt x="86340" y="504415"/>
                    <a:pt x="95250" y="498475"/>
                  </a:cubicBezTo>
                  <a:cubicBezTo>
                    <a:pt x="98035" y="496619"/>
                    <a:pt x="101641" y="496475"/>
                    <a:pt x="104775" y="495300"/>
                  </a:cubicBezTo>
                  <a:cubicBezTo>
                    <a:pt x="128644" y="486349"/>
                    <a:pt x="112236" y="490633"/>
                    <a:pt x="136525" y="485775"/>
                  </a:cubicBezTo>
                  <a:cubicBezTo>
                    <a:pt x="144743" y="477557"/>
                    <a:pt x="154952" y="468593"/>
                    <a:pt x="158750" y="457200"/>
                  </a:cubicBezTo>
                  <a:cubicBezTo>
                    <a:pt x="160867" y="450850"/>
                    <a:pt x="161084" y="443505"/>
                    <a:pt x="165100" y="438150"/>
                  </a:cubicBezTo>
                  <a:cubicBezTo>
                    <a:pt x="180150" y="418083"/>
                    <a:pt x="170392" y="433387"/>
                    <a:pt x="180975" y="409575"/>
                  </a:cubicBezTo>
                  <a:cubicBezTo>
                    <a:pt x="189157" y="391166"/>
                    <a:pt x="186287" y="403132"/>
                    <a:pt x="190500" y="384175"/>
                  </a:cubicBezTo>
                  <a:cubicBezTo>
                    <a:pt x="194242" y="367338"/>
                    <a:pt x="196147" y="350181"/>
                    <a:pt x="200025" y="333375"/>
                  </a:cubicBezTo>
                  <a:cubicBezTo>
                    <a:pt x="201987" y="324871"/>
                    <a:pt x="202472" y="315781"/>
                    <a:pt x="206375" y="307975"/>
                  </a:cubicBezTo>
                  <a:cubicBezTo>
                    <a:pt x="209550" y="301625"/>
                    <a:pt x="212500" y="295158"/>
                    <a:pt x="215900" y="288925"/>
                  </a:cubicBezTo>
                  <a:cubicBezTo>
                    <a:pt x="218855" y="283507"/>
                    <a:pt x="223075" y="278756"/>
                    <a:pt x="225425" y="273050"/>
                  </a:cubicBezTo>
                  <a:cubicBezTo>
                    <a:pt x="230522" y="260671"/>
                    <a:pt x="232138" y="246924"/>
                    <a:pt x="238125" y="234950"/>
                  </a:cubicBezTo>
                  <a:cubicBezTo>
                    <a:pt x="240242" y="230717"/>
                    <a:pt x="242813" y="226682"/>
                    <a:pt x="244475" y="222250"/>
                  </a:cubicBezTo>
                  <a:cubicBezTo>
                    <a:pt x="247317" y="214672"/>
                    <a:pt x="249728" y="197084"/>
                    <a:pt x="250825" y="190500"/>
                  </a:cubicBezTo>
                  <a:cubicBezTo>
                    <a:pt x="253599" y="154444"/>
                    <a:pt x="256518" y="144006"/>
                    <a:pt x="250825" y="107950"/>
                  </a:cubicBezTo>
                  <a:cubicBezTo>
                    <a:pt x="249781" y="101338"/>
                    <a:pt x="246592" y="95250"/>
                    <a:pt x="244475" y="88900"/>
                  </a:cubicBezTo>
                  <a:lnTo>
                    <a:pt x="241300" y="79375"/>
                  </a:lnTo>
                  <a:cubicBezTo>
                    <a:pt x="243423" y="36920"/>
                    <a:pt x="235285" y="29075"/>
                    <a:pt x="250825" y="3175"/>
                  </a:cubicBezTo>
                  <a:cubicBezTo>
                    <a:pt x="251595" y="1892"/>
                    <a:pt x="252942" y="1058"/>
                    <a:pt x="254000" y="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7" name="Volný tvar: obrazec 16">
              <a:extLst>
                <a:ext uri="{FF2B5EF4-FFF2-40B4-BE49-F238E27FC236}">
                  <a16:creationId xmlns:a16="http://schemas.microsoft.com/office/drawing/2014/main" id="{E6508A04-595F-B481-7FDD-41DC129F9DCF}"/>
                </a:ext>
              </a:extLst>
            </p:cNvPr>
            <p:cNvSpPr/>
            <p:nvPr/>
          </p:nvSpPr>
          <p:spPr>
            <a:xfrm rot="21449082">
              <a:off x="7106299" y="5232221"/>
              <a:ext cx="1180583" cy="553062"/>
            </a:xfrm>
            <a:custGeom>
              <a:avLst/>
              <a:gdLst>
                <a:gd name="connsiteX0" fmla="*/ 0 w 1273175"/>
                <a:gd name="connsiteY0" fmla="*/ 0 h 616654"/>
                <a:gd name="connsiteX1" fmla="*/ 41275 w 1273175"/>
                <a:gd name="connsiteY1" fmla="*/ 15875 h 616654"/>
                <a:gd name="connsiteX2" fmla="*/ 53975 w 1273175"/>
                <a:gd name="connsiteY2" fmla="*/ 25400 h 616654"/>
                <a:gd name="connsiteX3" fmla="*/ 66675 w 1273175"/>
                <a:gd name="connsiteY3" fmla="*/ 38100 h 616654"/>
                <a:gd name="connsiteX4" fmla="*/ 76200 w 1273175"/>
                <a:gd name="connsiteY4" fmla="*/ 41275 h 616654"/>
                <a:gd name="connsiteX5" fmla="*/ 88900 w 1273175"/>
                <a:gd name="connsiteY5" fmla="*/ 50800 h 616654"/>
                <a:gd name="connsiteX6" fmla="*/ 95250 w 1273175"/>
                <a:gd name="connsiteY6" fmla="*/ 73025 h 616654"/>
                <a:gd name="connsiteX7" fmla="*/ 104775 w 1273175"/>
                <a:gd name="connsiteY7" fmla="*/ 85725 h 616654"/>
                <a:gd name="connsiteX8" fmla="*/ 120650 w 1273175"/>
                <a:gd name="connsiteY8" fmla="*/ 123825 h 616654"/>
                <a:gd name="connsiteX9" fmla="*/ 127000 w 1273175"/>
                <a:gd name="connsiteY9" fmla="*/ 133350 h 616654"/>
                <a:gd name="connsiteX10" fmla="*/ 139700 w 1273175"/>
                <a:gd name="connsiteY10" fmla="*/ 139700 h 616654"/>
                <a:gd name="connsiteX11" fmla="*/ 149225 w 1273175"/>
                <a:gd name="connsiteY11" fmla="*/ 142875 h 616654"/>
                <a:gd name="connsiteX12" fmla="*/ 196850 w 1273175"/>
                <a:gd name="connsiteY12" fmla="*/ 155575 h 616654"/>
                <a:gd name="connsiteX13" fmla="*/ 209550 w 1273175"/>
                <a:gd name="connsiteY13" fmla="*/ 184150 h 616654"/>
                <a:gd name="connsiteX14" fmla="*/ 212725 w 1273175"/>
                <a:gd name="connsiteY14" fmla="*/ 196850 h 616654"/>
                <a:gd name="connsiteX15" fmla="*/ 219075 w 1273175"/>
                <a:gd name="connsiteY15" fmla="*/ 206375 h 616654"/>
                <a:gd name="connsiteX16" fmla="*/ 231775 w 1273175"/>
                <a:gd name="connsiteY16" fmla="*/ 228600 h 616654"/>
                <a:gd name="connsiteX17" fmla="*/ 238125 w 1273175"/>
                <a:gd name="connsiteY17" fmla="*/ 254000 h 616654"/>
                <a:gd name="connsiteX18" fmla="*/ 247650 w 1273175"/>
                <a:gd name="connsiteY18" fmla="*/ 263525 h 616654"/>
                <a:gd name="connsiteX19" fmla="*/ 260350 w 1273175"/>
                <a:gd name="connsiteY19" fmla="*/ 288925 h 616654"/>
                <a:gd name="connsiteX20" fmla="*/ 273050 w 1273175"/>
                <a:gd name="connsiteY20" fmla="*/ 298450 h 616654"/>
                <a:gd name="connsiteX21" fmla="*/ 282575 w 1273175"/>
                <a:gd name="connsiteY21" fmla="*/ 301625 h 616654"/>
                <a:gd name="connsiteX22" fmla="*/ 314325 w 1273175"/>
                <a:gd name="connsiteY22" fmla="*/ 317500 h 616654"/>
                <a:gd name="connsiteX23" fmla="*/ 339725 w 1273175"/>
                <a:gd name="connsiteY23" fmla="*/ 330200 h 616654"/>
                <a:gd name="connsiteX24" fmla="*/ 368300 w 1273175"/>
                <a:gd name="connsiteY24" fmla="*/ 349250 h 616654"/>
                <a:gd name="connsiteX25" fmla="*/ 387350 w 1273175"/>
                <a:gd name="connsiteY25" fmla="*/ 368300 h 616654"/>
                <a:gd name="connsiteX26" fmla="*/ 425450 w 1273175"/>
                <a:gd name="connsiteY26" fmla="*/ 403225 h 616654"/>
                <a:gd name="connsiteX27" fmla="*/ 434975 w 1273175"/>
                <a:gd name="connsiteY27" fmla="*/ 406400 h 616654"/>
                <a:gd name="connsiteX28" fmla="*/ 444500 w 1273175"/>
                <a:gd name="connsiteY28" fmla="*/ 419100 h 616654"/>
                <a:gd name="connsiteX29" fmla="*/ 450850 w 1273175"/>
                <a:gd name="connsiteY29" fmla="*/ 434975 h 616654"/>
                <a:gd name="connsiteX30" fmla="*/ 441325 w 1273175"/>
                <a:gd name="connsiteY30" fmla="*/ 441325 h 616654"/>
                <a:gd name="connsiteX31" fmla="*/ 434975 w 1273175"/>
                <a:gd name="connsiteY31" fmla="*/ 457200 h 616654"/>
                <a:gd name="connsiteX32" fmla="*/ 419100 w 1273175"/>
                <a:gd name="connsiteY32" fmla="*/ 476250 h 616654"/>
                <a:gd name="connsiteX33" fmla="*/ 428625 w 1273175"/>
                <a:gd name="connsiteY33" fmla="*/ 508000 h 616654"/>
                <a:gd name="connsiteX34" fmla="*/ 447675 w 1273175"/>
                <a:gd name="connsiteY34" fmla="*/ 511175 h 616654"/>
                <a:gd name="connsiteX35" fmla="*/ 460375 w 1273175"/>
                <a:gd name="connsiteY35" fmla="*/ 514350 h 616654"/>
                <a:gd name="connsiteX36" fmla="*/ 469900 w 1273175"/>
                <a:gd name="connsiteY36" fmla="*/ 520700 h 616654"/>
                <a:gd name="connsiteX37" fmla="*/ 482600 w 1273175"/>
                <a:gd name="connsiteY37" fmla="*/ 523875 h 616654"/>
                <a:gd name="connsiteX38" fmla="*/ 485775 w 1273175"/>
                <a:gd name="connsiteY38" fmla="*/ 536575 h 616654"/>
                <a:gd name="connsiteX39" fmla="*/ 501650 w 1273175"/>
                <a:gd name="connsiteY39" fmla="*/ 546100 h 616654"/>
                <a:gd name="connsiteX40" fmla="*/ 530225 w 1273175"/>
                <a:gd name="connsiteY40" fmla="*/ 561975 h 616654"/>
                <a:gd name="connsiteX41" fmla="*/ 542925 w 1273175"/>
                <a:gd name="connsiteY41" fmla="*/ 571500 h 616654"/>
                <a:gd name="connsiteX42" fmla="*/ 561975 w 1273175"/>
                <a:gd name="connsiteY42" fmla="*/ 574675 h 616654"/>
                <a:gd name="connsiteX43" fmla="*/ 593725 w 1273175"/>
                <a:gd name="connsiteY43" fmla="*/ 587375 h 616654"/>
                <a:gd name="connsiteX44" fmla="*/ 622300 w 1273175"/>
                <a:gd name="connsiteY44" fmla="*/ 593725 h 616654"/>
                <a:gd name="connsiteX45" fmla="*/ 647700 w 1273175"/>
                <a:gd name="connsiteY45" fmla="*/ 609600 h 616654"/>
                <a:gd name="connsiteX46" fmla="*/ 717550 w 1273175"/>
                <a:gd name="connsiteY46" fmla="*/ 612775 h 616654"/>
                <a:gd name="connsiteX47" fmla="*/ 730250 w 1273175"/>
                <a:gd name="connsiteY47" fmla="*/ 606425 h 616654"/>
                <a:gd name="connsiteX48" fmla="*/ 733425 w 1273175"/>
                <a:gd name="connsiteY48" fmla="*/ 596900 h 616654"/>
                <a:gd name="connsiteX49" fmla="*/ 746125 w 1273175"/>
                <a:gd name="connsiteY49" fmla="*/ 590550 h 616654"/>
                <a:gd name="connsiteX50" fmla="*/ 762000 w 1273175"/>
                <a:gd name="connsiteY50" fmla="*/ 574675 h 616654"/>
                <a:gd name="connsiteX51" fmla="*/ 781050 w 1273175"/>
                <a:gd name="connsiteY51" fmla="*/ 561975 h 616654"/>
                <a:gd name="connsiteX52" fmla="*/ 787400 w 1273175"/>
                <a:gd name="connsiteY52" fmla="*/ 552450 h 616654"/>
                <a:gd name="connsiteX53" fmla="*/ 790575 w 1273175"/>
                <a:gd name="connsiteY53" fmla="*/ 542925 h 616654"/>
                <a:gd name="connsiteX54" fmla="*/ 796925 w 1273175"/>
                <a:gd name="connsiteY54" fmla="*/ 530225 h 616654"/>
                <a:gd name="connsiteX55" fmla="*/ 809625 w 1273175"/>
                <a:gd name="connsiteY55" fmla="*/ 498475 h 616654"/>
                <a:gd name="connsiteX56" fmla="*/ 822325 w 1273175"/>
                <a:gd name="connsiteY56" fmla="*/ 501650 h 616654"/>
                <a:gd name="connsiteX57" fmla="*/ 828675 w 1273175"/>
                <a:gd name="connsiteY57" fmla="*/ 514350 h 616654"/>
                <a:gd name="connsiteX58" fmla="*/ 847725 w 1273175"/>
                <a:gd name="connsiteY58" fmla="*/ 520700 h 616654"/>
                <a:gd name="connsiteX59" fmla="*/ 863600 w 1273175"/>
                <a:gd name="connsiteY59" fmla="*/ 530225 h 616654"/>
                <a:gd name="connsiteX60" fmla="*/ 892175 w 1273175"/>
                <a:gd name="connsiteY60" fmla="*/ 536575 h 616654"/>
                <a:gd name="connsiteX61" fmla="*/ 923925 w 1273175"/>
                <a:gd name="connsiteY61" fmla="*/ 530225 h 616654"/>
                <a:gd name="connsiteX62" fmla="*/ 942975 w 1273175"/>
                <a:gd name="connsiteY62" fmla="*/ 523875 h 616654"/>
                <a:gd name="connsiteX63" fmla="*/ 955675 w 1273175"/>
                <a:gd name="connsiteY63" fmla="*/ 542925 h 616654"/>
                <a:gd name="connsiteX64" fmla="*/ 962025 w 1273175"/>
                <a:gd name="connsiteY64" fmla="*/ 552450 h 616654"/>
                <a:gd name="connsiteX65" fmla="*/ 981075 w 1273175"/>
                <a:gd name="connsiteY65" fmla="*/ 561975 h 616654"/>
                <a:gd name="connsiteX66" fmla="*/ 1000125 w 1273175"/>
                <a:gd name="connsiteY66" fmla="*/ 574675 h 616654"/>
                <a:gd name="connsiteX67" fmla="*/ 1025525 w 1273175"/>
                <a:gd name="connsiteY67" fmla="*/ 568325 h 616654"/>
                <a:gd name="connsiteX68" fmla="*/ 1031875 w 1273175"/>
                <a:gd name="connsiteY68" fmla="*/ 536575 h 616654"/>
                <a:gd name="connsiteX69" fmla="*/ 1041400 w 1273175"/>
                <a:gd name="connsiteY69" fmla="*/ 530225 h 616654"/>
                <a:gd name="connsiteX70" fmla="*/ 1044575 w 1273175"/>
                <a:gd name="connsiteY70" fmla="*/ 488950 h 616654"/>
                <a:gd name="connsiteX71" fmla="*/ 1054100 w 1273175"/>
                <a:gd name="connsiteY71" fmla="*/ 460375 h 616654"/>
                <a:gd name="connsiteX72" fmla="*/ 1057275 w 1273175"/>
                <a:gd name="connsiteY72" fmla="*/ 444500 h 616654"/>
                <a:gd name="connsiteX73" fmla="*/ 1069975 w 1273175"/>
                <a:gd name="connsiteY73" fmla="*/ 434975 h 616654"/>
                <a:gd name="connsiteX74" fmla="*/ 1085850 w 1273175"/>
                <a:gd name="connsiteY74" fmla="*/ 419100 h 616654"/>
                <a:gd name="connsiteX75" fmla="*/ 1089025 w 1273175"/>
                <a:gd name="connsiteY75" fmla="*/ 406400 h 616654"/>
                <a:gd name="connsiteX76" fmla="*/ 1111250 w 1273175"/>
                <a:gd name="connsiteY76" fmla="*/ 384175 h 616654"/>
                <a:gd name="connsiteX77" fmla="*/ 1127125 w 1273175"/>
                <a:gd name="connsiteY77" fmla="*/ 361950 h 616654"/>
                <a:gd name="connsiteX78" fmla="*/ 1139825 w 1273175"/>
                <a:gd name="connsiteY78" fmla="*/ 323850 h 616654"/>
                <a:gd name="connsiteX79" fmla="*/ 1152525 w 1273175"/>
                <a:gd name="connsiteY79" fmla="*/ 314325 h 616654"/>
                <a:gd name="connsiteX80" fmla="*/ 1168400 w 1273175"/>
                <a:gd name="connsiteY80" fmla="*/ 317500 h 616654"/>
                <a:gd name="connsiteX81" fmla="*/ 1177925 w 1273175"/>
                <a:gd name="connsiteY81" fmla="*/ 323850 h 616654"/>
                <a:gd name="connsiteX82" fmla="*/ 1187450 w 1273175"/>
                <a:gd name="connsiteY82" fmla="*/ 327025 h 616654"/>
                <a:gd name="connsiteX83" fmla="*/ 1222375 w 1273175"/>
                <a:gd name="connsiteY83" fmla="*/ 342900 h 616654"/>
                <a:gd name="connsiteX84" fmla="*/ 1260475 w 1273175"/>
                <a:gd name="connsiteY84" fmla="*/ 349250 h 616654"/>
                <a:gd name="connsiteX85" fmla="*/ 1270000 w 1273175"/>
                <a:gd name="connsiteY85" fmla="*/ 346075 h 616654"/>
                <a:gd name="connsiteX86" fmla="*/ 1273175 w 1273175"/>
                <a:gd name="connsiteY86" fmla="*/ 336550 h 61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73175" h="616654">
                  <a:moveTo>
                    <a:pt x="0" y="0"/>
                  </a:moveTo>
                  <a:cubicBezTo>
                    <a:pt x="17325" y="3465"/>
                    <a:pt x="24788" y="3510"/>
                    <a:pt x="41275" y="15875"/>
                  </a:cubicBezTo>
                  <a:cubicBezTo>
                    <a:pt x="45508" y="19050"/>
                    <a:pt x="49993" y="21915"/>
                    <a:pt x="53975" y="25400"/>
                  </a:cubicBezTo>
                  <a:cubicBezTo>
                    <a:pt x="58481" y="29342"/>
                    <a:pt x="61803" y="34620"/>
                    <a:pt x="66675" y="38100"/>
                  </a:cubicBezTo>
                  <a:cubicBezTo>
                    <a:pt x="69398" y="40045"/>
                    <a:pt x="73025" y="40217"/>
                    <a:pt x="76200" y="41275"/>
                  </a:cubicBezTo>
                  <a:cubicBezTo>
                    <a:pt x="80433" y="44450"/>
                    <a:pt x="85512" y="46735"/>
                    <a:pt x="88900" y="50800"/>
                  </a:cubicBezTo>
                  <a:cubicBezTo>
                    <a:pt x="90851" y="53141"/>
                    <a:pt x="94659" y="71843"/>
                    <a:pt x="95250" y="73025"/>
                  </a:cubicBezTo>
                  <a:cubicBezTo>
                    <a:pt x="97617" y="77758"/>
                    <a:pt x="101600" y="81492"/>
                    <a:pt x="104775" y="85725"/>
                  </a:cubicBezTo>
                  <a:cubicBezTo>
                    <a:pt x="108895" y="102205"/>
                    <a:pt x="108929" y="106243"/>
                    <a:pt x="120650" y="123825"/>
                  </a:cubicBezTo>
                  <a:cubicBezTo>
                    <a:pt x="122767" y="127000"/>
                    <a:pt x="124069" y="130907"/>
                    <a:pt x="127000" y="133350"/>
                  </a:cubicBezTo>
                  <a:cubicBezTo>
                    <a:pt x="130636" y="136380"/>
                    <a:pt x="135350" y="137836"/>
                    <a:pt x="139700" y="139700"/>
                  </a:cubicBezTo>
                  <a:cubicBezTo>
                    <a:pt x="142776" y="141018"/>
                    <a:pt x="146000" y="141979"/>
                    <a:pt x="149225" y="142875"/>
                  </a:cubicBezTo>
                  <a:cubicBezTo>
                    <a:pt x="165055" y="147272"/>
                    <a:pt x="180975" y="151342"/>
                    <a:pt x="196850" y="155575"/>
                  </a:cubicBezTo>
                  <a:cubicBezTo>
                    <a:pt x="202382" y="166639"/>
                    <a:pt x="205496" y="171988"/>
                    <a:pt x="209550" y="184150"/>
                  </a:cubicBezTo>
                  <a:cubicBezTo>
                    <a:pt x="210930" y="188290"/>
                    <a:pt x="211006" y="192839"/>
                    <a:pt x="212725" y="196850"/>
                  </a:cubicBezTo>
                  <a:cubicBezTo>
                    <a:pt x="214228" y="200357"/>
                    <a:pt x="217182" y="203062"/>
                    <a:pt x="219075" y="206375"/>
                  </a:cubicBezTo>
                  <a:cubicBezTo>
                    <a:pt x="235188" y="234573"/>
                    <a:pt x="216304" y="205394"/>
                    <a:pt x="231775" y="228600"/>
                  </a:cubicBezTo>
                  <a:cubicBezTo>
                    <a:pt x="232233" y="230890"/>
                    <a:pt x="235336" y="249816"/>
                    <a:pt x="238125" y="254000"/>
                  </a:cubicBezTo>
                  <a:cubicBezTo>
                    <a:pt x="240616" y="257736"/>
                    <a:pt x="244475" y="260350"/>
                    <a:pt x="247650" y="263525"/>
                  </a:cubicBezTo>
                  <a:cubicBezTo>
                    <a:pt x="251056" y="273743"/>
                    <a:pt x="252275" y="279697"/>
                    <a:pt x="260350" y="288925"/>
                  </a:cubicBezTo>
                  <a:cubicBezTo>
                    <a:pt x="263835" y="292907"/>
                    <a:pt x="268456" y="295825"/>
                    <a:pt x="273050" y="298450"/>
                  </a:cubicBezTo>
                  <a:cubicBezTo>
                    <a:pt x="275956" y="300110"/>
                    <a:pt x="279400" y="300567"/>
                    <a:pt x="282575" y="301625"/>
                  </a:cubicBezTo>
                  <a:cubicBezTo>
                    <a:pt x="313316" y="324681"/>
                    <a:pt x="274208" y="297442"/>
                    <a:pt x="314325" y="317500"/>
                  </a:cubicBezTo>
                  <a:cubicBezTo>
                    <a:pt x="346707" y="333691"/>
                    <a:pt x="308540" y="322404"/>
                    <a:pt x="339725" y="330200"/>
                  </a:cubicBezTo>
                  <a:cubicBezTo>
                    <a:pt x="349854" y="336277"/>
                    <a:pt x="359482" y="341313"/>
                    <a:pt x="368300" y="349250"/>
                  </a:cubicBezTo>
                  <a:cubicBezTo>
                    <a:pt x="374975" y="355257"/>
                    <a:pt x="382369" y="360828"/>
                    <a:pt x="387350" y="368300"/>
                  </a:cubicBezTo>
                  <a:cubicBezTo>
                    <a:pt x="397307" y="383235"/>
                    <a:pt x="404612" y="396279"/>
                    <a:pt x="425450" y="403225"/>
                  </a:cubicBezTo>
                  <a:lnTo>
                    <a:pt x="434975" y="406400"/>
                  </a:lnTo>
                  <a:cubicBezTo>
                    <a:pt x="438150" y="410633"/>
                    <a:pt x="440758" y="415358"/>
                    <a:pt x="444500" y="419100"/>
                  </a:cubicBezTo>
                  <a:cubicBezTo>
                    <a:pt x="451100" y="425700"/>
                    <a:pt x="460239" y="423239"/>
                    <a:pt x="450850" y="434975"/>
                  </a:cubicBezTo>
                  <a:cubicBezTo>
                    <a:pt x="448466" y="437955"/>
                    <a:pt x="444500" y="439208"/>
                    <a:pt x="441325" y="441325"/>
                  </a:cubicBezTo>
                  <a:cubicBezTo>
                    <a:pt x="439208" y="446617"/>
                    <a:pt x="439005" y="453170"/>
                    <a:pt x="434975" y="457200"/>
                  </a:cubicBezTo>
                  <a:cubicBezTo>
                    <a:pt x="413677" y="478498"/>
                    <a:pt x="427290" y="435302"/>
                    <a:pt x="419100" y="476250"/>
                  </a:cubicBezTo>
                  <a:cubicBezTo>
                    <a:pt x="422275" y="486833"/>
                    <a:pt x="421628" y="499448"/>
                    <a:pt x="428625" y="508000"/>
                  </a:cubicBezTo>
                  <a:cubicBezTo>
                    <a:pt x="432702" y="512982"/>
                    <a:pt x="441362" y="509912"/>
                    <a:pt x="447675" y="511175"/>
                  </a:cubicBezTo>
                  <a:cubicBezTo>
                    <a:pt x="451954" y="512031"/>
                    <a:pt x="456142" y="513292"/>
                    <a:pt x="460375" y="514350"/>
                  </a:cubicBezTo>
                  <a:cubicBezTo>
                    <a:pt x="463550" y="516467"/>
                    <a:pt x="466393" y="519197"/>
                    <a:pt x="469900" y="520700"/>
                  </a:cubicBezTo>
                  <a:cubicBezTo>
                    <a:pt x="473911" y="522419"/>
                    <a:pt x="479514" y="520789"/>
                    <a:pt x="482600" y="523875"/>
                  </a:cubicBezTo>
                  <a:cubicBezTo>
                    <a:pt x="485686" y="526961"/>
                    <a:pt x="482935" y="533262"/>
                    <a:pt x="485775" y="536575"/>
                  </a:cubicBezTo>
                  <a:cubicBezTo>
                    <a:pt x="489791" y="541260"/>
                    <a:pt x="496255" y="543103"/>
                    <a:pt x="501650" y="546100"/>
                  </a:cubicBezTo>
                  <a:cubicBezTo>
                    <a:pt x="519806" y="556187"/>
                    <a:pt x="510374" y="548741"/>
                    <a:pt x="530225" y="561975"/>
                  </a:cubicBezTo>
                  <a:cubicBezTo>
                    <a:pt x="534628" y="564910"/>
                    <a:pt x="538012" y="569535"/>
                    <a:pt x="542925" y="571500"/>
                  </a:cubicBezTo>
                  <a:cubicBezTo>
                    <a:pt x="548902" y="573891"/>
                    <a:pt x="555730" y="573114"/>
                    <a:pt x="561975" y="574675"/>
                  </a:cubicBezTo>
                  <a:cubicBezTo>
                    <a:pt x="596249" y="583243"/>
                    <a:pt x="567448" y="577521"/>
                    <a:pt x="593725" y="587375"/>
                  </a:cubicBezTo>
                  <a:cubicBezTo>
                    <a:pt x="598849" y="589297"/>
                    <a:pt x="617989" y="592863"/>
                    <a:pt x="622300" y="593725"/>
                  </a:cubicBezTo>
                  <a:cubicBezTo>
                    <a:pt x="630767" y="599017"/>
                    <a:pt x="638770" y="605135"/>
                    <a:pt x="647700" y="609600"/>
                  </a:cubicBezTo>
                  <a:cubicBezTo>
                    <a:pt x="672432" y="621966"/>
                    <a:pt x="686465" y="614718"/>
                    <a:pt x="717550" y="612775"/>
                  </a:cubicBezTo>
                  <a:cubicBezTo>
                    <a:pt x="721783" y="610658"/>
                    <a:pt x="726903" y="609772"/>
                    <a:pt x="730250" y="606425"/>
                  </a:cubicBezTo>
                  <a:cubicBezTo>
                    <a:pt x="732617" y="604058"/>
                    <a:pt x="731058" y="599267"/>
                    <a:pt x="733425" y="596900"/>
                  </a:cubicBezTo>
                  <a:cubicBezTo>
                    <a:pt x="736772" y="593553"/>
                    <a:pt x="741892" y="592667"/>
                    <a:pt x="746125" y="590550"/>
                  </a:cubicBezTo>
                  <a:cubicBezTo>
                    <a:pt x="757767" y="573088"/>
                    <a:pt x="746125" y="587904"/>
                    <a:pt x="762000" y="574675"/>
                  </a:cubicBezTo>
                  <a:cubicBezTo>
                    <a:pt x="777855" y="561462"/>
                    <a:pt x="764311" y="567555"/>
                    <a:pt x="781050" y="561975"/>
                  </a:cubicBezTo>
                  <a:cubicBezTo>
                    <a:pt x="783167" y="558800"/>
                    <a:pt x="785693" y="555863"/>
                    <a:pt x="787400" y="552450"/>
                  </a:cubicBezTo>
                  <a:cubicBezTo>
                    <a:pt x="788897" y="549457"/>
                    <a:pt x="789257" y="546001"/>
                    <a:pt x="790575" y="542925"/>
                  </a:cubicBezTo>
                  <a:cubicBezTo>
                    <a:pt x="792439" y="538575"/>
                    <a:pt x="794808" y="534458"/>
                    <a:pt x="796925" y="530225"/>
                  </a:cubicBezTo>
                  <a:cubicBezTo>
                    <a:pt x="798650" y="521601"/>
                    <a:pt x="800366" y="503766"/>
                    <a:pt x="809625" y="498475"/>
                  </a:cubicBezTo>
                  <a:cubicBezTo>
                    <a:pt x="813414" y="496310"/>
                    <a:pt x="818092" y="500592"/>
                    <a:pt x="822325" y="501650"/>
                  </a:cubicBezTo>
                  <a:cubicBezTo>
                    <a:pt x="824442" y="505883"/>
                    <a:pt x="824889" y="511510"/>
                    <a:pt x="828675" y="514350"/>
                  </a:cubicBezTo>
                  <a:cubicBezTo>
                    <a:pt x="834030" y="518366"/>
                    <a:pt x="841985" y="517256"/>
                    <a:pt x="847725" y="520700"/>
                  </a:cubicBezTo>
                  <a:cubicBezTo>
                    <a:pt x="853017" y="523875"/>
                    <a:pt x="858080" y="527465"/>
                    <a:pt x="863600" y="530225"/>
                  </a:cubicBezTo>
                  <a:cubicBezTo>
                    <a:pt x="871416" y="534133"/>
                    <a:pt x="884858" y="535356"/>
                    <a:pt x="892175" y="536575"/>
                  </a:cubicBezTo>
                  <a:cubicBezTo>
                    <a:pt x="902758" y="534458"/>
                    <a:pt x="913454" y="532843"/>
                    <a:pt x="923925" y="530225"/>
                  </a:cubicBezTo>
                  <a:cubicBezTo>
                    <a:pt x="930419" y="528602"/>
                    <a:pt x="942975" y="523875"/>
                    <a:pt x="942975" y="523875"/>
                  </a:cubicBezTo>
                  <a:lnTo>
                    <a:pt x="955675" y="542925"/>
                  </a:lnTo>
                  <a:cubicBezTo>
                    <a:pt x="957792" y="546100"/>
                    <a:pt x="958612" y="550743"/>
                    <a:pt x="962025" y="552450"/>
                  </a:cubicBezTo>
                  <a:cubicBezTo>
                    <a:pt x="968375" y="555625"/>
                    <a:pt x="975168" y="558037"/>
                    <a:pt x="981075" y="561975"/>
                  </a:cubicBezTo>
                  <a:cubicBezTo>
                    <a:pt x="1004858" y="577830"/>
                    <a:pt x="977477" y="567126"/>
                    <a:pt x="1000125" y="574675"/>
                  </a:cubicBezTo>
                  <a:cubicBezTo>
                    <a:pt x="1008592" y="572558"/>
                    <a:pt x="1019938" y="575029"/>
                    <a:pt x="1025525" y="568325"/>
                  </a:cubicBezTo>
                  <a:cubicBezTo>
                    <a:pt x="1032434" y="560034"/>
                    <a:pt x="1027724" y="546538"/>
                    <a:pt x="1031875" y="536575"/>
                  </a:cubicBezTo>
                  <a:cubicBezTo>
                    <a:pt x="1033343" y="533053"/>
                    <a:pt x="1038225" y="532342"/>
                    <a:pt x="1041400" y="530225"/>
                  </a:cubicBezTo>
                  <a:cubicBezTo>
                    <a:pt x="1058049" y="488601"/>
                    <a:pt x="1037782" y="546693"/>
                    <a:pt x="1044575" y="488950"/>
                  </a:cubicBezTo>
                  <a:cubicBezTo>
                    <a:pt x="1045748" y="478979"/>
                    <a:pt x="1052131" y="470220"/>
                    <a:pt x="1054100" y="460375"/>
                  </a:cubicBezTo>
                  <a:cubicBezTo>
                    <a:pt x="1055158" y="455083"/>
                    <a:pt x="1054415" y="449076"/>
                    <a:pt x="1057275" y="444500"/>
                  </a:cubicBezTo>
                  <a:cubicBezTo>
                    <a:pt x="1060080" y="440013"/>
                    <a:pt x="1066233" y="438717"/>
                    <a:pt x="1069975" y="434975"/>
                  </a:cubicBezTo>
                  <a:cubicBezTo>
                    <a:pt x="1091142" y="413808"/>
                    <a:pt x="1060450" y="436033"/>
                    <a:pt x="1085850" y="419100"/>
                  </a:cubicBezTo>
                  <a:cubicBezTo>
                    <a:pt x="1086908" y="414867"/>
                    <a:pt x="1087306" y="410411"/>
                    <a:pt x="1089025" y="406400"/>
                  </a:cubicBezTo>
                  <a:cubicBezTo>
                    <a:pt x="1094408" y="393839"/>
                    <a:pt x="1100788" y="394637"/>
                    <a:pt x="1111250" y="384175"/>
                  </a:cubicBezTo>
                  <a:cubicBezTo>
                    <a:pt x="1115188" y="380237"/>
                    <a:pt x="1123519" y="367358"/>
                    <a:pt x="1127125" y="361950"/>
                  </a:cubicBezTo>
                  <a:cubicBezTo>
                    <a:pt x="1129242" y="349249"/>
                    <a:pt x="1129931" y="333744"/>
                    <a:pt x="1139825" y="323850"/>
                  </a:cubicBezTo>
                  <a:cubicBezTo>
                    <a:pt x="1143567" y="320108"/>
                    <a:pt x="1148292" y="317500"/>
                    <a:pt x="1152525" y="314325"/>
                  </a:cubicBezTo>
                  <a:cubicBezTo>
                    <a:pt x="1157817" y="315383"/>
                    <a:pt x="1163347" y="315605"/>
                    <a:pt x="1168400" y="317500"/>
                  </a:cubicBezTo>
                  <a:cubicBezTo>
                    <a:pt x="1171973" y="318840"/>
                    <a:pt x="1174512" y="322143"/>
                    <a:pt x="1177925" y="323850"/>
                  </a:cubicBezTo>
                  <a:cubicBezTo>
                    <a:pt x="1180918" y="325347"/>
                    <a:pt x="1184275" y="325967"/>
                    <a:pt x="1187450" y="327025"/>
                  </a:cubicBezTo>
                  <a:cubicBezTo>
                    <a:pt x="1201615" y="341190"/>
                    <a:pt x="1195595" y="338437"/>
                    <a:pt x="1222375" y="342900"/>
                  </a:cubicBezTo>
                  <a:lnTo>
                    <a:pt x="1260475" y="349250"/>
                  </a:lnTo>
                  <a:cubicBezTo>
                    <a:pt x="1263650" y="348192"/>
                    <a:pt x="1267633" y="348442"/>
                    <a:pt x="1270000" y="346075"/>
                  </a:cubicBezTo>
                  <a:cubicBezTo>
                    <a:pt x="1272367" y="343708"/>
                    <a:pt x="1273175" y="336550"/>
                    <a:pt x="1273175" y="33655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8" name="Volný tvar: obrazec 17">
              <a:extLst>
                <a:ext uri="{FF2B5EF4-FFF2-40B4-BE49-F238E27FC236}">
                  <a16:creationId xmlns:a16="http://schemas.microsoft.com/office/drawing/2014/main" id="{66976B61-CEE3-C60D-544C-2DA51B4C943B}"/>
                </a:ext>
              </a:extLst>
            </p:cNvPr>
            <p:cNvSpPr/>
            <p:nvPr/>
          </p:nvSpPr>
          <p:spPr>
            <a:xfrm rot="21352129">
              <a:off x="7306360" y="4495145"/>
              <a:ext cx="971359" cy="105920"/>
            </a:xfrm>
            <a:custGeom>
              <a:avLst/>
              <a:gdLst>
                <a:gd name="connsiteX0" fmla="*/ 0 w 1012825"/>
                <a:gd name="connsiteY0" fmla="*/ 76200 h 123825"/>
                <a:gd name="connsiteX1" fmla="*/ 57150 w 1012825"/>
                <a:gd name="connsiteY1" fmla="*/ 73025 h 123825"/>
                <a:gd name="connsiteX2" fmla="*/ 66675 w 1012825"/>
                <a:gd name="connsiteY2" fmla="*/ 69850 h 123825"/>
                <a:gd name="connsiteX3" fmla="*/ 101600 w 1012825"/>
                <a:gd name="connsiteY3" fmla="*/ 79375 h 123825"/>
                <a:gd name="connsiteX4" fmla="*/ 111125 w 1012825"/>
                <a:gd name="connsiteY4" fmla="*/ 92075 h 123825"/>
                <a:gd name="connsiteX5" fmla="*/ 146050 w 1012825"/>
                <a:gd name="connsiteY5" fmla="*/ 104775 h 123825"/>
                <a:gd name="connsiteX6" fmla="*/ 184150 w 1012825"/>
                <a:gd name="connsiteY6" fmla="*/ 101600 h 123825"/>
                <a:gd name="connsiteX7" fmla="*/ 203200 w 1012825"/>
                <a:gd name="connsiteY7" fmla="*/ 79375 h 123825"/>
                <a:gd name="connsiteX8" fmla="*/ 219075 w 1012825"/>
                <a:gd name="connsiteY8" fmla="*/ 60325 h 123825"/>
                <a:gd name="connsiteX9" fmla="*/ 222250 w 1012825"/>
                <a:gd name="connsiteY9" fmla="*/ 50800 h 123825"/>
                <a:gd name="connsiteX10" fmla="*/ 225425 w 1012825"/>
                <a:gd name="connsiteY10" fmla="*/ 38100 h 123825"/>
                <a:gd name="connsiteX11" fmla="*/ 238125 w 1012825"/>
                <a:gd name="connsiteY11" fmla="*/ 34925 h 123825"/>
                <a:gd name="connsiteX12" fmla="*/ 250825 w 1012825"/>
                <a:gd name="connsiteY12" fmla="*/ 38100 h 123825"/>
                <a:gd name="connsiteX13" fmla="*/ 266700 w 1012825"/>
                <a:gd name="connsiteY13" fmla="*/ 69850 h 123825"/>
                <a:gd name="connsiteX14" fmla="*/ 301625 w 1012825"/>
                <a:gd name="connsiteY14" fmla="*/ 85725 h 123825"/>
                <a:gd name="connsiteX15" fmla="*/ 365125 w 1012825"/>
                <a:gd name="connsiteY15" fmla="*/ 79375 h 123825"/>
                <a:gd name="connsiteX16" fmla="*/ 377825 w 1012825"/>
                <a:gd name="connsiteY16" fmla="*/ 76200 h 123825"/>
                <a:gd name="connsiteX17" fmla="*/ 384175 w 1012825"/>
                <a:gd name="connsiteY17" fmla="*/ 66675 h 123825"/>
                <a:gd name="connsiteX18" fmla="*/ 403225 w 1012825"/>
                <a:gd name="connsiteY18" fmla="*/ 53975 h 123825"/>
                <a:gd name="connsiteX19" fmla="*/ 425450 w 1012825"/>
                <a:gd name="connsiteY19" fmla="*/ 41275 h 123825"/>
                <a:gd name="connsiteX20" fmla="*/ 457200 w 1012825"/>
                <a:gd name="connsiteY20" fmla="*/ 44450 h 123825"/>
                <a:gd name="connsiteX21" fmla="*/ 476250 w 1012825"/>
                <a:gd name="connsiteY21" fmla="*/ 73025 h 123825"/>
                <a:gd name="connsiteX22" fmla="*/ 485775 w 1012825"/>
                <a:gd name="connsiteY22" fmla="*/ 79375 h 123825"/>
                <a:gd name="connsiteX23" fmla="*/ 508000 w 1012825"/>
                <a:gd name="connsiteY23" fmla="*/ 85725 h 123825"/>
                <a:gd name="connsiteX24" fmla="*/ 533400 w 1012825"/>
                <a:gd name="connsiteY24" fmla="*/ 82550 h 123825"/>
                <a:gd name="connsiteX25" fmla="*/ 542925 w 1012825"/>
                <a:gd name="connsiteY25" fmla="*/ 79375 h 123825"/>
                <a:gd name="connsiteX26" fmla="*/ 561975 w 1012825"/>
                <a:gd name="connsiteY26" fmla="*/ 76200 h 123825"/>
                <a:gd name="connsiteX27" fmla="*/ 574675 w 1012825"/>
                <a:gd name="connsiteY27" fmla="*/ 69850 h 123825"/>
                <a:gd name="connsiteX28" fmla="*/ 609600 w 1012825"/>
                <a:gd name="connsiteY28" fmla="*/ 82550 h 123825"/>
                <a:gd name="connsiteX29" fmla="*/ 641350 w 1012825"/>
                <a:gd name="connsiteY29" fmla="*/ 88900 h 123825"/>
                <a:gd name="connsiteX30" fmla="*/ 654050 w 1012825"/>
                <a:gd name="connsiteY30" fmla="*/ 95250 h 123825"/>
                <a:gd name="connsiteX31" fmla="*/ 698500 w 1012825"/>
                <a:gd name="connsiteY31" fmla="*/ 95250 h 123825"/>
                <a:gd name="connsiteX32" fmla="*/ 708025 w 1012825"/>
                <a:gd name="connsiteY32" fmla="*/ 92075 h 123825"/>
                <a:gd name="connsiteX33" fmla="*/ 723900 w 1012825"/>
                <a:gd name="connsiteY33" fmla="*/ 114300 h 123825"/>
                <a:gd name="connsiteX34" fmla="*/ 736600 w 1012825"/>
                <a:gd name="connsiteY34" fmla="*/ 123825 h 123825"/>
                <a:gd name="connsiteX35" fmla="*/ 787400 w 1012825"/>
                <a:gd name="connsiteY35" fmla="*/ 117475 h 123825"/>
                <a:gd name="connsiteX36" fmla="*/ 793750 w 1012825"/>
                <a:gd name="connsiteY36" fmla="*/ 107950 h 123825"/>
                <a:gd name="connsiteX37" fmla="*/ 803275 w 1012825"/>
                <a:gd name="connsiteY37" fmla="*/ 101600 h 123825"/>
                <a:gd name="connsiteX38" fmla="*/ 812800 w 1012825"/>
                <a:gd name="connsiteY38" fmla="*/ 92075 h 123825"/>
                <a:gd name="connsiteX39" fmla="*/ 838200 w 1012825"/>
                <a:gd name="connsiteY39" fmla="*/ 76200 h 123825"/>
                <a:gd name="connsiteX40" fmla="*/ 841375 w 1012825"/>
                <a:gd name="connsiteY40" fmla="*/ 66675 h 123825"/>
                <a:gd name="connsiteX41" fmla="*/ 854075 w 1012825"/>
                <a:gd name="connsiteY41" fmla="*/ 41275 h 123825"/>
                <a:gd name="connsiteX42" fmla="*/ 860425 w 1012825"/>
                <a:gd name="connsiteY42" fmla="*/ 22225 h 123825"/>
                <a:gd name="connsiteX43" fmla="*/ 863600 w 1012825"/>
                <a:gd name="connsiteY43" fmla="*/ 12700 h 123825"/>
                <a:gd name="connsiteX44" fmla="*/ 882650 w 1012825"/>
                <a:gd name="connsiteY44" fmla="*/ 0 h 123825"/>
                <a:gd name="connsiteX45" fmla="*/ 917575 w 1012825"/>
                <a:gd name="connsiteY45" fmla="*/ 19050 h 123825"/>
                <a:gd name="connsiteX46" fmla="*/ 933450 w 1012825"/>
                <a:gd name="connsiteY46" fmla="*/ 25400 h 123825"/>
                <a:gd name="connsiteX47" fmla="*/ 952500 w 1012825"/>
                <a:gd name="connsiteY47" fmla="*/ 38100 h 123825"/>
                <a:gd name="connsiteX48" fmla="*/ 977900 w 1012825"/>
                <a:gd name="connsiteY48" fmla="*/ 47625 h 123825"/>
                <a:gd name="connsiteX49" fmla="*/ 987425 w 1012825"/>
                <a:gd name="connsiteY49" fmla="*/ 79375 h 123825"/>
                <a:gd name="connsiteX50" fmla="*/ 990600 w 1012825"/>
                <a:gd name="connsiteY50" fmla="*/ 88900 h 123825"/>
                <a:gd name="connsiteX51" fmla="*/ 1009650 w 1012825"/>
                <a:gd name="connsiteY51" fmla="*/ 98425 h 123825"/>
                <a:gd name="connsiteX52" fmla="*/ 1012825 w 1012825"/>
                <a:gd name="connsiteY52" fmla="*/ 10160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12825" h="123825">
                  <a:moveTo>
                    <a:pt x="0" y="76200"/>
                  </a:moveTo>
                  <a:cubicBezTo>
                    <a:pt x="19050" y="75142"/>
                    <a:pt x="38157" y="74834"/>
                    <a:pt x="57150" y="73025"/>
                  </a:cubicBezTo>
                  <a:cubicBezTo>
                    <a:pt x="60482" y="72708"/>
                    <a:pt x="63362" y="69377"/>
                    <a:pt x="66675" y="69850"/>
                  </a:cubicBezTo>
                  <a:cubicBezTo>
                    <a:pt x="78621" y="71557"/>
                    <a:pt x="89958" y="76200"/>
                    <a:pt x="101600" y="79375"/>
                  </a:cubicBezTo>
                  <a:cubicBezTo>
                    <a:pt x="104775" y="83608"/>
                    <a:pt x="107143" y="88590"/>
                    <a:pt x="111125" y="92075"/>
                  </a:cubicBezTo>
                  <a:cubicBezTo>
                    <a:pt x="124214" y="103528"/>
                    <a:pt x="129578" y="102030"/>
                    <a:pt x="146050" y="104775"/>
                  </a:cubicBezTo>
                  <a:cubicBezTo>
                    <a:pt x="158750" y="103717"/>
                    <a:pt x="171653" y="104099"/>
                    <a:pt x="184150" y="101600"/>
                  </a:cubicBezTo>
                  <a:cubicBezTo>
                    <a:pt x="194261" y="99578"/>
                    <a:pt x="199067" y="85987"/>
                    <a:pt x="203200" y="79375"/>
                  </a:cubicBezTo>
                  <a:cubicBezTo>
                    <a:pt x="210567" y="67587"/>
                    <a:pt x="208586" y="70814"/>
                    <a:pt x="219075" y="60325"/>
                  </a:cubicBezTo>
                  <a:cubicBezTo>
                    <a:pt x="220133" y="57150"/>
                    <a:pt x="221331" y="54018"/>
                    <a:pt x="222250" y="50800"/>
                  </a:cubicBezTo>
                  <a:cubicBezTo>
                    <a:pt x="223449" y="46604"/>
                    <a:pt x="222339" y="41186"/>
                    <a:pt x="225425" y="38100"/>
                  </a:cubicBezTo>
                  <a:cubicBezTo>
                    <a:pt x="228511" y="35014"/>
                    <a:pt x="233892" y="35983"/>
                    <a:pt x="238125" y="34925"/>
                  </a:cubicBezTo>
                  <a:cubicBezTo>
                    <a:pt x="242358" y="35983"/>
                    <a:pt x="247739" y="35014"/>
                    <a:pt x="250825" y="38100"/>
                  </a:cubicBezTo>
                  <a:cubicBezTo>
                    <a:pt x="266027" y="53302"/>
                    <a:pt x="233782" y="55742"/>
                    <a:pt x="266700" y="69850"/>
                  </a:cubicBezTo>
                  <a:cubicBezTo>
                    <a:pt x="293275" y="81239"/>
                    <a:pt x="281716" y="75770"/>
                    <a:pt x="301625" y="85725"/>
                  </a:cubicBezTo>
                  <a:cubicBezTo>
                    <a:pt x="312805" y="84709"/>
                    <a:pt x="352223" y="81360"/>
                    <a:pt x="365125" y="79375"/>
                  </a:cubicBezTo>
                  <a:cubicBezTo>
                    <a:pt x="369438" y="78711"/>
                    <a:pt x="373592" y="77258"/>
                    <a:pt x="377825" y="76200"/>
                  </a:cubicBezTo>
                  <a:cubicBezTo>
                    <a:pt x="379942" y="73025"/>
                    <a:pt x="381303" y="69188"/>
                    <a:pt x="384175" y="66675"/>
                  </a:cubicBezTo>
                  <a:cubicBezTo>
                    <a:pt x="389918" y="61649"/>
                    <a:pt x="396875" y="58208"/>
                    <a:pt x="403225" y="53975"/>
                  </a:cubicBezTo>
                  <a:cubicBezTo>
                    <a:pt x="416688" y="45000"/>
                    <a:pt x="409337" y="49332"/>
                    <a:pt x="425450" y="41275"/>
                  </a:cubicBezTo>
                  <a:cubicBezTo>
                    <a:pt x="436033" y="42333"/>
                    <a:pt x="447687" y="39693"/>
                    <a:pt x="457200" y="44450"/>
                  </a:cubicBezTo>
                  <a:cubicBezTo>
                    <a:pt x="488950" y="60325"/>
                    <a:pt x="457200" y="60325"/>
                    <a:pt x="476250" y="73025"/>
                  </a:cubicBezTo>
                  <a:cubicBezTo>
                    <a:pt x="479425" y="75142"/>
                    <a:pt x="482362" y="77668"/>
                    <a:pt x="485775" y="79375"/>
                  </a:cubicBezTo>
                  <a:cubicBezTo>
                    <a:pt x="490330" y="81652"/>
                    <a:pt x="503931" y="84708"/>
                    <a:pt x="508000" y="85725"/>
                  </a:cubicBezTo>
                  <a:cubicBezTo>
                    <a:pt x="516467" y="84667"/>
                    <a:pt x="525005" y="84076"/>
                    <a:pt x="533400" y="82550"/>
                  </a:cubicBezTo>
                  <a:cubicBezTo>
                    <a:pt x="536693" y="81951"/>
                    <a:pt x="539658" y="80101"/>
                    <a:pt x="542925" y="79375"/>
                  </a:cubicBezTo>
                  <a:cubicBezTo>
                    <a:pt x="549209" y="77978"/>
                    <a:pt x="555625" y="77258"/>
                    <a:pt x="561975" y="76200"/>
                  </a:cubicBezTo>
                  <a:cubicBezTo>
                    <a:pt x="566208" y="74083"/>
                    <a:pt x="569942" y="69850"/>
                    <a:pt x="574675" y="69850"/>
                  </a:cubicBezTo>
                  <a:cubicBezTo>
                    <a:pt x="624923" y="69850"/>
                    <a:pt x="583568" y="74540"/>
                    <a:pt x="609600" y="82550"/>
                  </a:cubicBezTo>
                  <a:cubicBezTo>
                    <a:pt x="619916" y="85724"/>
                    <a:pt x="641350" y="88900"/>
                    <a:pt x="641350" y="88900"/>
                  </a:cubicBezTo>
                  <a:cubicBezTo>
                    <a:pt x="645583" y="91017"/>
                    <a:pt x="649517" y="93890"/>
                    <a:pt x="654050" y="95250"/>
                  </a:cubicBezTo>
                  <a:cubicBezTo>
                    <a:pt x="672900" y="100905"/>
                    <a:pt x="678133" y="97796"/>
                    <a:pt x="698500" y="95250"/>
                  </a:cubicBezTo>
                  <a:cubicBezTo>
                    <a:pt x="701675" y="94192"/>
                    <a:pt x="704850" y="91017"/>
                    <a:pt x="708025" y="92075"/>
                  </a:cubicBezTo>
                  <a:cubicBezTo>
                    <a:pt x="718528" y="95576"/>
                    <a:pt x="718038" y="107461"/>
                    <a:pt x="723900" y="114300"/>
                  </a:cubicBezTo>
                  <a:cubicBezTo>
                    <a:pt x="727344" y="118318"/>
                    <a:pt x="732367" y="120650"/>
                    <a:pt x="736600" y="123825"/>
                  </a:cubicBezTo>
                  <a:cubicBezTo>
                    <a:pt x="753533" y="121708"/>
                    <a:pt x="770957" y="122042"/>
                    <a:pt x="787400" y="117475"/>
                  </a:cubicBezTo>
                  <a:cubicBezTo>
                    <a:pt x="791077" y="116454"/>
                    <a:pt x="791052" y="110648"/>
                    <a:pt x="793750" y="107950"/>
                  </a:cubicBezTo>
                  <a:cubicBezTo>
                    <a:pt x="796448" y="105252"/>
                    <a:pt x="800344" y="104043"/>
                    <a:pt x="803275" y="101600"/>
                  </a:cubicBezTo>
                  <a:cubicBezTo>
                    <a:pt x="806724" y="98725"/>
                    <a:pt x="809169" y="94716"/>
                    <a:pt x="812800" y="92075"/>
                  </a:cubicBezTo>
                  <a:cubicBezTo>
                    <a:pt x="820875" y="86203"/>
                    <a:pt x="838200" y="76200"/>
                    <a:pt x="838200" y="76200"/>
                  </a:cubicBezTo>
                  <a:cubicBezTo>
                    <a:pt x="839258" y="73025"/>
                    <a:pt x="839990" y="69722"/>
                    <a:pt x="841375" y="66675"/>
                  </a:cubicBezTo>
                  <a:cubicBezTo>
                    <a:pt x="845292" y="58057"/>
                    <a:pt x="851082" y="50255"/>
                    <a:pt x="854075" y="41275"/>
                  </a:cubicBezTo>
                  <a:lnTo>
                    <a:pt x="860425" y="22225"/>
                  </a:lnTo>
                  <a:cubicBezTo>
                    <a:pt x="861483" y="19050"/>
                    <a:pt x="860815" y="14556"/>
                    <a:pt x="863600" y="12700"/>
                  </a:cubicBezTo>
                  <a:lnTo>
                    <a:pt x="882650" y="0"/>
                  </a:lnTo>
                  <a:cubicBezTo>
                    <a:pt x="931068" y="13834"/>
                    <a:pt x="883547" y="-3635"/>
                    <a:pt x="917575" y="19050"/>
                  </a:cubicBezTo>
                  <a:cubicBezTo>
                    <a:pt x="922317" y="22211"/>
                    <a:pt x="928447" y="22671"/>
                    <a:pt x="933450" y="25400"/>
                  </a:cubicBezTo>
                  <a:cubicBezTo>
                    <a:pt x="940150" y="29054"/>
                    <a:pt x="945096" y="36249"/>
                    <a:pt x="952500" y="38100"/>
                  </a:cubicBezTo>
                  <a:cubicBezTo>
                    <a:pt x="969792" y="42423"/>
                    <a:pt x="961297" y="39324"/>
                    <a:pt x="977900" y="47625"/>
                  </a:cubicBezTo>
                  <a:cubicBezTo>
                    <a:pt x="982994" y="78191"/>
                    <a:pt x="977357" y="55883"/>
                    <a:pt x="987425" y="79375"/>
                  </a:cubicBezTo>
                  <a:cubicBezTo>
                    <a:pt x="988743" y="82451"/>
                    <a:pt x="988509" y="86287"/>
                    <a:pt x="990600" y="88900"/>
                  </a:cubicBezTo>
                  <a:cubicBezTo>
                    <a:pt x="996666" y="96483"/>
                    <a:pt x="1001981" y="94590"/>
                    <a:pt x="1009650" y="98425"/>
                  </a:cubicBezTo>
                  <a:cubicBezTo>
                    <a:pt x="1010989" y="99094"/>
                    <a:pt x="1011767" y="100542"/>
                    <a:pt x="1012825" y="10160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sp>
          <p:nvSpPr>
            <p:cNvPr id="19" name="Volný tvar: obrazec 18">
              <a:extLst>
                <a:ext uri="{FF2B5EF4-FFF2-40B4-BE49-F238E27FC236}">
                  <a16:creationId xmlns:a16="http://schemas.microsoft.com/office/drawing/2014/main" id="{070C34E7-0A0E-6A47-171F-321389DF3A0D}"/>
                </a:ext>
              </a:extLst>
            </p:cNvPr>
            <p:cNvSpPr/>
            <p:nvPr/>
          </p:nvSpPr>
          <p:spPr>
            <a:xfrm>
              <a:off x="8251380" y="4547945"/>
              <a:ext cx="521104" cy="529135"/>
            </a:xfrm>
            <a:custGeom>
              <a:avLst/>
              <a:gdLst>
                <a:gd name="connsiteX0" fmla="*/ 28575 w 561975"/>
                <a:gd name="connsiteY0" fmla="*/ 0 h 581025"/>
                <a:gd name="connsiteX1" fmla="*/ 19050 w 561975"/>
                <a:gd name="connsiteY1" fmla="*/ 15875 h 581025"/>
                <a:gd name="connsiteX2" fmla="*/ 25400 w 561975"/>
                <a:gd name="connsiteY2" fmla="*/ 76200 h 581025"/>
                <a:gd name="connsiteX3" fmla="*/ 22225 w 561975"/>
                <a:gd name="connsiteY3" fmla="*/ 111125 h 581025"/>
                <a:gd name="connsiteX4" fmla="*/ 12700 w 561975"/>
                <a:gd name="connsiteY4" fmla="*/ 133350 h 581025"/>
                <a:gd name="connsiteX5" fmla="*/ 9525 w 561975"/>
                <a:gd name="connsiteY5" fmla="*/ 142875 h 581025"/>
                <a:gd name="connsiteX6" fmla="*/ 6350 w 561975"/>
                <a:gd name="connsiteY6" fmla="*/ 177800 h 581025"/>
                <a:gd name="connsiteX7" fmla="*/ 0 w 561975"/>
                <a:gd name="connsiteY7" fmla="*/ 196850 h 581025"/>
                <a:gd name="connsiteX8" fmla="*/ 6350 w 561975"/>
                <a:gd name="connsiteY8" fmla="*/ 222250 h 581025"/>
                <a:gd name="connsiteX9" fmla="*/ 22225 w 561975"/>
                <a:gd name="connsiteY9" fmla="*/ 228600 h 581025"/>
                <a:gd name="connsiteX10" fmla="*/ 19050 w 561975"/>
                <a:gd name="connsiteY10" fmla="*/ 244475 h 581025"/>
                <a:gd name="connsiteX11" fmla="*/ 15875 w 561975"/>
                <a:gd name="connsiteY11" fmla="*/ 273050 h 581025"/>
                <a:gd name="connsiteX12" fmla="*/ 19050 w 561975"/>
                <a:gd name="connsiteY12" fmla="*/ 304800 h 581025"/>
                <a:gd name="connsiteX13" fmla="*/ 47625 w 561975"/>
                <a:gd name="connsiteY13" fmla="*/ 314325 h 581025"/>
                <a:gd name="connsiteX14" fmla="*/ 60325 w 561975"/>
                <a:gd name="connsiteY14" fmla="*/ 333375 h 581025"/>
                <a:gd name="connsiteX15" fmla="*/ 69850 w 561975"/>
                <a:gd name="connsiteY15" fmla="*/ 346075 h 581025"/>
                <a:gd name="connsiteX16" fmla="*/ 82550 w 561975"/>
                <a:gd name="connsiteY16" fmla="*/ 349250 h 581025"/>
                <a:gd name="connsiteX17" fmla="*/ 101600 w 561975"/>
                <a:gd name="connsiteY17" fmla="*/ 346075 h 581025"/>
                <a:gd name="connsiteX18" fmla="*/ 111125 w 561975"/>
                <a:gd name="connsiteY18" fmla="*/ 339725 h 581025"/>
                <a:gd name="connsiteX19" fmla="*/ 133350 w 561975"/>
                <a:gd name="connsiteY19" fmla="*/ 346075 h 581025"/>
                <a:gd name="connsiteX20" fmla="*/ 146050 w 561975"/>
                <a:gd name="connsiteY20" fmla="*/ 355600 h 581025"/>
                <a:gd name="connsiteX21" fmla="*/ 158750 w 561975"/>
                <a:gd name="connsiteY21" fmla="*/ 361950 h 581025"/>
                <a:gd name="connsiteX22" fmla="*/ 168275 w 561975"/>
                <a:gd name="connsiteY22" fmla="*/ 374650 h 581025"/>
                <a:gd name="connsiteX23" fmla="*/ 171450 w 561975"/>
                <a:gd name="connsiteY23" fmla="*/ 384175 h 581025"/>
                <a:gd name="connsiteX24" fmla="*/ 168275 w 561975"/>
                <a:gd name="connsiteY24" fmla="*/ 393700 h 581025"/>
                <a:gd name="connsiteX25" fmla="*/ 177800 w 561975"/>
                <a:gd name="connsiteY25" fmla="*/ 396875 h 581025"/>
                <a:gd name="connsiteX26" fmla="*/ 196850 w 561975"/>
                <a:gd name="connsiteY26" fmla="*/ 400050 h 581025"/>
                <a:gd name="connsiteX27" fmla="*/ 203200 w 561975"/>
                <a:gd name="connsiteY27" fmla="*/ 422275 h 581025"/>
                <a:gd name="connsiteX28" fmla="*/ 225425 w 561975"/>
                <a:gd name="connsiteY28" fmla="*/ 441325 h 581025"/>
                <a:gd name="connsiteX29" fmla="*/ 247650 w 561975"/>
                <a:gd name="connsiteY29" fmla="*/ 428625 h 581025"/>
                <a:gd name="connsiteX30" fmla="*/ 301625 w 561975"/>
                <a:gd name="connsiteY30" fmla="*/ 434975 h 581025"/>
                <a:gd name="connsiteX31" fmla="*/ 307975 w 561975"/>
                <a:gd name="connsiteY31" fmla="*/ 444500 h 581025"/>
                <a:gd name="connsiteX32" fmla="*/ 365125 w 561975"/>
                <a:gd name="connsiteY32" fmla="*/ 444500 h 581025"/>
                <a:gd name="connsiteX33" fmla="*/ 371475 w 561975"/>
                <a:gd name="connsiteY33" fmla="*/ 454025 h 581025"/>
                <a:gd name="connsiteX34" fmla="*/ 381000 w 561975"/>
                <a:gd name="connsiteY34" fmla="*/ 482600 h 581025"/>
                <a:gd name="connsiteX35" fmla="*/ 393700 w 561975"/>
                <a:gd name="connsiteY35" fmla="*/ 536575 h 581025"/>
                <a:gd name="connsiteX36" fmla="*/ 409575 w 561975"/>
                <a:gd name="connsiteY36" fmla="*/ 542925 h 581025"/>
                <a:gd name="connsiteX37" fmla="*/ 419100 w 561975"/>
                <a:gd name="connsiteY37" fmla="*/ 555625 h 581025"/>
                <a:gd name="connsiteX38" fmla="*/ 434975 w 561975"/>
                <a:gd name="connsiteY38" fmla="*/ 558800 h 581025"/>
                <a:gd name="connsiteX39" fmla="*/ 444500 w 561975"/>
                <a:gd name="connsiteY39" fmla="*/ 561975 h 581025"/>
                <a:gd name="connsiteX40" fmla="*/ 454025 w 561975"/>
                <a:gd name="connsiteY40" fmla="*/ 568325 h 581025"/>
                <a:gd name="connsiteX41" fmla="*/ 485775 w 561975"/>
                <a:gd name="connsiteY41" fmla="*/ 577850 h 581025"/>
                <a:gd name="connsiteX42" fmla="*/ 495300 w 561975"/>
                <a:gd name="connsiteY42" fmla="*/ 581025 h 581025"/>
                <a:gd name="connsiteX43" fmla="*/ 533400 w 561975"/>
                <a:gd name="connsiteY43" fmla="*/ 577850 h 581025"/>
                <a:gd name="connsiteX44" fmla="*/ 542925 w 561975"/>
                <a:gd name="connsiteY44" fmla="*/ 571500 h 581025"/>
                <a:gd name="connsiteX45" fmla="*/ 561975 w 561975"/>
                <a:gd name="connsiteY45" fmla="*/ 5683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581025">
                  <a:moveTo>
                    <a:pt x="28575" y="0"/>
                  </a:moveTo>
                  <a:cubicBezTo>
                    <a:pt x="25400" y="5292"/>
                    <a:pt x="19815" y="9752"/>
                    <a:pt x="19050" y="15875"/>
                  </a:cubicBezTo>
                  <a:cubicBezTo>
                    <a:pt x="18310" y="21796"/>
                    <a:pt x="24197" y="66574"/>
                    <a:pt x="25400" y="76200"/>
                  </a:cubicBezTo>
                  <a:cubicBezTo>
                    <a:pt x="24342" y="87842"/>
                    <a:pt x="23878" y="99553"/>
                    <a:pt x="22225" y="111125"/>
                  </a:cubicBezTo>
                  <a:cubicBezTo>
                    <a:pt x="21161" y="118571"/>
                    <a:pt x="15444" y="126947"/>
                    <a:pt x="12700" y="133350"/>
                  </a:cubicBezTo>
                  <a:cubicBezTo>
                    <a:pt x="11382" y="136426"/>
                    <a:pt x="10583" y="139700"/>
                    <a:pt x="9525" y="142875"/>
                  </a:cubicBezTo>
                  <a:cubicBezTo>
                    <a:pt x="8467" y="154517"/>
                    <a:pt x="8381" y="166288"/>
                    <a:pt x="6350" y="177800"/>
                  </a:cubicBezTo>
                  <a:cubicBezTo>
                    <a:pt x="5187" y="184392"/>
                    <a:pt x="0" y="196850"/>
                    <a:pt x="0" y="196850"/>
                  </a:cubicBezTo>
                  <a:cubicBezTo>
                    <a:pt x="2117" y="205317"/>
                    <a:pt x="1345" y="215100"/>
                    <a:pt x="6350" y="222250"/>
                  </a:cubicBezTo>
                  <a:cubicBezTo>
                    <a:pt x="9618" y="226919"/>
                    <a:pt x="19397" y="223652"/>
                    <a:pt x="22225" y="228600"/>
                  </a:cubicBezTo>
                  <a:cubicBezTo>
                    <a:pt x="24902" y="233285"/>
                    <a:pt x="19813" y="239133"/>
                    <a:pt x="19050" y="244475"/>
                  </a:cubicBezTo>
                  <a:cubicBezTo>
                    <a:pt x="17695" y="253962"/>
                    <a:pt x="16933" y="263525"/>
                    <a:pt x="15875" y="273050"/>
                  </a:cubicBezTo>
                  <a:cubicBezTo>
                    <a:pt x="16933" y="283633"/>
                    <a:pt x="12565" y="296370"/>
                    <a:pt x="19050" y="304800"/>
                  </a:cubicBezTo>
                  <a:cubicBezTo>
                    <a:pt x="25172" y="312758"/>
                    <a:pt x="47625" y="314325"/>
                    <a:pt x="47625" y="314325"/>
                  </a:cubicBezTo>
                  <a:cubicBezTo>
                    <a:pt x="53026" y="330527"/>
                    <a:pt x="47352" y="318240"/>
                    <a:pt x="60325" y="333375"/>
                  </a:cubicBezTo>
                  <a:cubicBezTo>
                    <a:pt x="63769" y="337393"/>
                    <a:pt x="65544" y="342999"/>
                    <a:pt x="69850" y="346075"/>
                  </a:cubicBezTo>
                  <a:cubicBezTo>
                    <a:pt x="73401" y="348611"/>
                    <a:pt x="78317" y="348192"/>
                    <a:pt x="82550" y="349250"/>
                  </a:cubicBezTo>
                  <a:cubicBezTo>
                    <a:pt x="88900" y="348192"/>
                    <a:pt x="95493" y="348111"/>
                    <a:pt x="101600" y="346075"/>
                  </a:cubicBezTo>
                  <a:cubicBezTo>
                    <a:pt x="105220" y="344868"/>
                    <a:pt x="107347" y="340265"/>
                    <a:pt x="111125" y="339725"/>
                  </a:cubicBezTo>
                  <a:cubicBezTo>
                    <a:pt x="113916" y="339326"/>
                    <a:pt x="129776" y="344884"/>
                    <a:pt x="133350" y="346075"/>
                  </a:cubicBezTo>
                  <a:cubicBezTo>
                    <a:pt x="137583" y="349250"/>
                    <a:pt x="141563" y="352795"/>
                    <a:pt x="146050" y="355600"/>
                  </a:cubicBezTo>
                  <a:cubicBezTo>
                    <a:pt x="150064" y="358108"/>
                    <a:pt x="155156" y="358870"/>
                    <a:pt x="158750" y="361950"/>
                  </a:cubicBezTo>
                  <a:cubicBezTo>
                    <a:pt x="162768" y="365394"/>
                    <a:pt x="165100" y="370417"/>
                    <a:pt x="168275" y="374650"/>
                  </a:cubicBezTo>
                  <a:cubicBezTo>
                    <a:pt x="169333" y="377825"/>
                    <a:pt x="171450" y="380828"/>
                    <a:pt x="171450" y="384175"/>
                  </a:cubicBezTo>
                  <a:cubicBezTo>
                    <a:pt x="171450" y="387522"/>
                    <a:pt x="166778" y="390707"/>
                    <a:pt x="168275" y="393700"/>
                  </a:cubicBezTo>
                  <a:cubicBezTo>
                    <a:pt x="169772" y="396693"/>
                    <a:pt x="174533" y="396149"/>
                    <a:pt x="177800" y="396875"/>
                  </a:cubicBezTo>
                  <a:cubicBezTo>
                    <a:pt x="184084" y="398272"/>
                    <a:pt x="190500" y="398992"/>
                    <a:pt x="196850" y="400050"/>
                  </a:cubicBezTo>
                  <a:cubicBezTo>
                    <a:pt x="197273" y="401744"/>
                    <a:pt x="201378" y="419542"/>
                    <a:pt x="203200" y="422275"/>
                  </a:cubicBezTo>
                  <a:cubicBezTo>
                    <a:pt x="207622" y="428908"/>
                    <a:pt x="219556" y="436923"/>
                    <a:pt x="225425" y="441325"/>
                  </a:cubicBezTo>
                  <a:cubicBezTo>
                    <a:pt x="230581" y="437458"/>
                    <a:pt x="239569" y="428625"/>
                    <a:pt x="247650" y="428625"/>
                  </a:cubicBezTo>
                  <a:cubicBezTo>
                    <a:pt x="266439" y="428625"/>
                    <a:pt x="283461" y="431948"/>
                    <a:pt x="301625" y="434975"/>
                  </a:cubicBezTo>
                  <a:cubicBezTo>
                    <a:pt x="303742" y="438150"/>
                    <a:pt x="305277" y="441802"/>
                    <a:pt x="307975" y="444500"/>
                  </a:cubicBezTo>
                  <a:cubicBezTo>
                    <a:pt x="324105" y="460630"/>
                    <a:pt x="341925" y="447593"/>
                    <a:pt x="365125" y="444500"/>
                  </a:cubicBezTo>
                  <a:cubicBezTo>
                    <a:pt x="367242" y="447675"/>
                    <a:pt x="369768" y="450612"/>
                    <a:pt x="371475" y="454025"/>
                  </a:cubicBezTo>
                  <a:cubicBezTo>
                    <a:pt x="377453" y="465981"/>
                    <a:pt x="377968" y="470473"/>
                    <a:pt x="381000" y="482600"/>
                  </a:cubicBezTo>
                  <a:cubicBezTo>
                    <a:pt x="384730" y="542282"/>
                    <a:pt x="368011" y="526942"/>
                    <a:pt x="393700" y="536575"/>
                  </a:cubicBezTo>
                  <a:cubicBezTo>
                    <a:pt x="399036" y="538576"/>
                    <a:pt x="404283" y="540808"/>
                    <a:pt x="409575" y="542925"/>
                  </a:cubicBezTo>
                  <a:cubicBezTo>
                    <a:pt x="412750" y="547158"/>
                    <a:pt x="414613" y="552820"/>
                    <a:pt x="419100" y="555625"/>
                  </a:cubicBezTo>
                  <a:cubicBezTo>
                    <a:pt x="423676" y="558485"/>
                    <a:pt x="429740" y="557491"/>
                    <a:pt x="434975" y="558800"/>
                  </a:cubicBezTo>
                  <a:cubicBezTo>
                    <a:pt x="438222" y="559612"/>
                    <a:pt x="441507" y="560478"/>
                    <a:pt x="444500" y="561975"/>
                  </a:cubicBezTo>
                  <a:cubicBezTo>
                    <a:pt x="447913" y="563682"/>
                    <a:pt x="450538" y="566775"/>
                    <a:pt x="454025" y="568325"/>
                  </a:cubicBezTo>
                  <a:cubicBezTo>
                    <a:pt x="467606" y="574361"/>
                    <a:pt x="472845" y="574156"/>
                    <a:pt x="485775" y="577850"/>
                  </a:cubicBezTo>
                  <a:cubicBezTo>
                    <a:pt x="488993" y="578769"/>
                    <a:pt x="492125" y="579967"/>
                    <a:pt x="495300" y="581025"/>
                  </a:cubicBezTo>
                  <a:cubicBezTo>
                    <a:pt x="508000" y="579967"/>
                    <a:pt x="520903" y="580349"/>
                    <a:pt x="533400" y="577850"/>
                  </a:cubicBezTo>
                  <a:cubicBezTo>
                    <a:pt x="537142" y="577102"/>
                    <a:pt x="539418" y="573003"/>
                    <a:pt x="542925" y="571500"/>
                  </a:cubicBezTo>
                  <a:cubicBezTo>
                    <a:pt x="551531" y="567812"/>
                    <a:pt x="554243" y="568325"/>
                    <a:pt x="561975" y="5683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0" name="Volný tvar: obrazec 19">
              <a:extLst>
                <a:ext uri="{FF2B5EF4-FFF2-40B4-BE49-F238E27FC236}">
                  <a16:creationId xmlns:a16="http://schemas.microsoft.com/office/drawing/2014/main" id="{72D2981F-DF1E-801D-45AA-555D9418FBC4}"/>
                </a:ext>
              </a:extLst>
            </p:cNvPr>
            <p:cNvSpPr/>
            <p:nvPr/>
          </p:nvSpPr>
          <p:spPr>
            <a:xfrm>
              <a:off x="8286394" y="5187271"/>
              <a:ext cx="497529" cy="339314"/>
            </a:xfrm>
            <a:custGeom>
              <a:avLst/>
              <a:gdLst>
                <a:gd name="connsiteX0" fmla="*/ 9499 w 536549"/>
                <a:gd name="connsiteY0" fmla="*/ 327025 h 327025"/>
                <a:gd name="connsiteX1" fmla="*/ 9499 w 536549"/>
                <a:gd name="connsiteY1" fmla="*/ 238125 h 327025"/>
                <a:gd name="connsiteX2" fmla="*/ 15849 w 536549"/>
                <a:gd name="connsiteY2" fmla="*/ 228600 h 327025"/>
                <a:gd name="connsiteX3" fmla="*/ 25374 w 536549"/>
                <a:gd name="connsiteY3" fmla="*/ 215900 h 327025"/>
                <a:gd name="connsiteX4" fmla="*/ 31724 w 536549"/>
                <a:gd name="connsiteY4" fmla="*/ 158750 h 327025"/>
                <a:gd name="connsiteX5" fmla="*/ 44424 w 536549"/>
                <a:gd name="connsiteY5" fmla="*/ 19050 h 327025"/>
                <a:gd name="connsiteX6" fmla="*/ 53949 w 536549"/>
                <a:gd name="connsiteY6" fmla="*/ 15875 h 327025"/>
                <a:gd name="connsiteX7" fmla="*/ 63474 w 536549"/>
                <a:gd name="connsiteY7" fmla="*/ 6350 h 327025"/>
                <a:gd name="connsiteX8" fmla="*/ 82524 w 536549"/>
                <a:gd name="connsiteY8" fmla="*/ 0 h 327025"/>
                <a:gd name="connsiteX9" fmla="*/ 104749 w 536549"/>
                <a:gd name="connsiteY9" fmla="*/ 3175 h 327025"/>
                <a:gd name="connsiteX10" fmla="*/ 114274 w 536549"/>
                <a:gd name="connsiteY10" fmla="*/ 15875 h 327025"/>
                <a:gd name="connsiteX11" fmla="*/ 136499 w 536549"/>
                <a:gd name="connsiteY11" fmla="*/ 28575 h 327025"/>
                <a:gd name="connsiteX12" fmla="*/ 146024 w 536549"/>
                <a:gd name="connsiteY12" fmla="*/ 34925 h 327025"/>
                <a:gd name="connsiteX13" fmla="*/ 180949 w 536549"/>
                <a:gd name="connsiteY13" fmla="*/ 38100 h 327025"/>
                <a:gd name="connsiteX14" fmla="*/ 187299 w 536549"/>
                <a:gd name="connsiteY14" fmla="*/ 53975 h 327025"/>
                <a:gd name="connsiteX15" fmla="*/ 193649 w 536549"/>
                <a:gd name="connsiteY15" fmla="*/ 85725 h 327025"/>
                <a:gd name="connsiteX16" fmla="*/ 203174 w 536549"/>
                <a:gd name="connsiteY16" fmla="*/ 95250 h 327025"/>
                <a:gd name="connsiteX17" fmla="*/ 206349 w 536549"/>
                <a:gd name="connsiteY17" fmla="*/ 104775 h 327025"/>
                <a:gd name="connsiteX18" fmla="*/ 225399 w 536549"/>
                <a:gd name="connsiteY18" fmla="*/ 101600 h 327025"/>
                <a:gd name="connsiteX19" fmla="*/ 234924 w 536549"/>
                <a:gd name="connsiteY19" fmla="*/ 98425 h 327025"/>
                <a:gd name="connsiteX20" fmla="*/ 250799 w 536549"/>
                <a:gd name="connsiteY20" fmla="*/ 95250 h 327025"/>
                <a:gd name="connsiteX21" fmla="*/ 263499 w 536549"/>
                <a:gd name="connsiteY21" fmla="*/ 92075 h 327025"/>
                <a:gd name="connsiteX22" fmla="*/ 276199 w 536549"/>
                <a:gd name="connsiteY22" fmla="*/ 76200 h 327025"/>
                <a:gd name="connsiteX23" fmla="*/ 292074 w 536549"/>
                <a:gd name="connsiteY23" fmla="*/ 69850 h 327025"/>
                <a:gd name="connsiteX24" fmla="*/ 314299 w 536549"/>
                <a:gd name="connsiteY24" fmla="*/ 50800 h 327025"/>
                <a:gd name="connsiteX25" fmla="*/ 342874 w 536549"/>
                <a:gd name="connsiteY25" fmla="*/ 53975 h 327025"/>
                <a:gd name="connsiteX26" fmla="*/ 355574 w 536549"/>
                <a:gd name="connsiteY26" fmla="*/ 66675 h 327025"/>
                <a:gd name="connsiteX27" fmla="*/ 368274 w 536549"/>
                <a:gd name="connsiteY27" fmla="*/ 69850 h 327025"/>
                <a:gd name="connsiteX28" fmla="*/ 431774 w 536549"/>
                <a:gd name="connsiteY28" fmla="*/ 85725 h 327025"/>
                <a:gd name="connsiteX29" fmla="*/ 460349 w 536549"/>
                <a:gd name="connsiteY29" fmla="*/ 104775 h 327025"/>
                <a:gd name="connsiteX30" fmla="*/ 473049 w 536549"/>
                <a:gd name="connsiteY30" fmla="*/ 120650 h 327025"/>
                <a:gd name="connsiteX31" fmla="*/ 527024 w 536549"/>
                <a:gd name="connsiteY31" fmla="*/ 142875 h 327025"/>
                <a:gd name="connsiteX32" fmla="*/ 536549 w 536549"/>
                <a:gd name="connsiteY32" fmla="*/ 155575 h 32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6549" h="327025">
                  <a:moveTo>
                    <a:pt x="9499" y="327025"/>
                  </a:moveTo>
                  <a:cubicBezTo>
                    <a:pt x="-5039" y="290681"/>
                    <a:pt x="-1147" y="307323"/>
                    <a:pt x="9499" y="238125"/>
                  </a:cubicBezTo>
                  <a:cubicBezTo>
                    <a:pt x="10079" y="234353"/>
                    <a:pt x="13631" y="231705"/>
                    <a:pt x="15849" y="228600"/>
                  </a:cubicBezTo>
                  <a:cubicBezTo>
                    <a:pt x="18925" y="224294"/>
                    <a:pt x="22199" y="220133"/>
                    <a:pt x="25374" y="215900"/>
                  </a:cubicBezTo>
                  <a:cubicBezTo>
                    <a:pt x="30351" y="191016"/>
                    <a:pt x="30448" y="193841"/>
                    <a:pt x="31724" y="158750"/>
                  </a:cubicBezTo>
                  <a:cubicBezTo>
                    <a:pt x="33398" y="112723"/>
                    <a:pt x="-1959" y="42242"/>
                    <a:pt x="44424" y="19050"/>
                  </a:cubicBezTo>
                  <a:cubicBezTo>
                    <a:pt x="47417" y="17553"/>
                    <a:pt x="50774" y="16933"/>
                    <a:pt x="53949" y="15875"/>
                  </a:cubicBezTo>
                  <a:cubicBezTo>
                    <a:pt x="57124" y="12700"/>
                    <a:pt x="59549" y="8531"/>
                    <a:pt x="63474" y="6350"/>
                  </a:cubicBezTo>
                  <a:cubicBezTo>
                    <a:pt x="69325" y="3099"/>
                    <a:pt x="82524" y="0"/>
                    <a:pt x="82524" y="0"/>
                  </a:cubicBezTo>
                  <a:cubicBezTo>
                    <a:pt x="89932" y="1058"/>
                    <a:pt x="98056" y="-172"/>
                    <a:pt x="104749" y="3175"/>
                  </a:cubicBezTo>
                  <a:cubicBezTo>
                    <a:pt x="109482" y="5542"/>
                    <a:pt x="110532" y="12133"/>
                    <a:pt x="114274" y="15875"/>
                  </a:cubicBezTo>
                  <a:cubicBezTo>
                    <a:pt x="129629" y="31230"/>
                    <a:pt x="121968" y="21310"/>
                    <a:pt x="136499" y="28575"/>
                  </a:cubicBezTo>
                  <a:cubicBezTo>
                    <a:pt x="139912" y="30282"/>
                    <a:pt x="142293" y="34125"/>
                    <a:pt x="146024" y="34925"/>
                  </a:cubicBezTo>
                  <a:cubicBezTo>
                    <a:pt x="157454" y="37374"/>
                    <a:pt x="169307" y="37042"/>
                    <a:pt x="180949" y="38100"/>
                  </a:cubicBezTo>
                  <a:cubicBezTo>
                    <a:pt x="183066" y="43392"/>
                    <a:pt x="185831" y="48468"/>
                    <a:pt x="187299" y="53975"/>
                  </a:cubicBezTo>
                  <a:cubicBezTo>
                    <a:pt x="190080" y="64404"/>
                    <a:pt x="189775" y="75651"/>
                    <a:pt x="193649" y="85725"/>
                  </a:cubicBezTo>
                  <a:cubicBezTo>
                    <a:pt x="195261" y="89916"/>
                    <a:pt x="199999" y="92075"/>
                    <a:pt x="203174" y="95250"/>
                  </a:cubicBezTo>
                  <a:cubicBezTo>
                    <a:pt x="204232" y="98425"/>
                    <a:pt x="203131" y="103856"/>
                    <a:pt x="206349" y="104775"/>
                  </a:cubicBezTo>
                  <a:cubicBezTo>
                    <a:pt x="212539" y="106544"/>
                    <a:pt x="219115" y="102997"/>
                    <a:pt x="225399" y="101600"/>
                  </a:cubicBezTo>
                  <a:cubicBezTo>
                    <a:pt x="228666" y="100874"/>
                    <a:pt x="231677" y="99237"/>
                    <a:pt x="234924" y="98425"/>
                  </a:cubicBezTo>
                  <a:cubicBezTo>
                    <a:pt x="240159" y="97116"/>
                    <a:pt x="245531" y="96421"/>
                    <a:pt x="250799" y="95250"/>
                  </a:cubicBezTo>
                  <a:cubicBezTo>
                    <a:pt x="255059" y="94303"/>
                    <a:pt x="259266" y="93133"/>
                    <a:pt x="263499" y="92075"/>
                  </a:cubicBezTo>
                  <a:cubicBezTo>
                    <a:pt x="267732" y="86783"/>
                    <a:pt x="270850" y="80360"/>
                    <a:pt x="276199" y="76200"/>
                  </a:cubicBezTo>
                  <a:cubicBezTo>
                    <a:pt x="280698" y="72701"/>
                    <a:pt x="287785" y="73603"/>
                    <a:pt x="292074" y="69850"/>
                  </a:cubicBezTo>
                  <a:cubicBezTo>
                    <a:pt x="318753" y="46506"/>
                    <a:pt x="285070" y="58107"/>
                    <a:pt x="314299" y="50800"/>
                  </a:cubicBezTo>
                  <a:cubicBezTo>
                    <a:pt x="323824" y="51858"/>
                    <a:pt x="333929" y="50535"/>
                    <a:pt x="342874" y="53975"/>
                  </a:cubicBezTo>
                  <a:cubicBezTo>
                    <a:pt x="348462" y="56124"/>
                    <a:pt x="350497" y="63502"/>
                    <a:pt x="355574" y="66675"/>
                  </a:cubicBezTo>
                  <a:cubicBezTo>
                    <a:pt x="359274" y="68988"/>
                    <a:pt x="364041" y="68792"/>
                    <a:pt x="368274" y="69850"/>
                  </a:cubicBezTo>
                  <a:cubicBezTo>
                    <a:pt x="392664" y="94240"/>
                    <a:pt x="365050" y="70560"/>
                    <a:pt x="431774" y="85725"/>
                  </a:cubicBezTo>
                  <a:cubicBezTo>
                    <a:pt x="435686" y="86614"/>
                    <a:pt x="456861" y="101287"/>
                    <a:pt x="460349" y="104775"/>
                  </a:cubicBezTo>
                  <a:cubicBezTo>
                    <a:pt x="465141" y="109567"/>
                    <a:pt x="467535" y="116711"/>
                    <a:pt x="473049" y="120650"/>
                  </a:cubicBezTo>
                  <a:cubicBezTo>
                    <a:pt x="492370" y="134450"/>
                    <a:pt x="506002" y="136869"/>
                    <a:pt x="527024" y="142875"/>
                  </a:cubicBezTo>
                  <a:cubicBezTo>
                    <a:pt x="533847" y="156522"/>
                    <a:pt x="528641" y="155575"/>
                    <a:pt x="536549" y="15557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1" name="Volný tvar: obrazec 20">
              <a:extLst>
                <a:ext uri="{FF2B5EF4-FFF2-40B4-BE49-F238E27FC236}">
                  <a16:creationId xmlns:a16="http://schemas.microsoft.com/office/drawing/2014/main" id="{9E137800-C0D5-716D-C1D0-5DB51E53D38F}"/>
                </a:ext>
              </a:extLst>
            </p:cNvPr>
            <p:cNvSpPr/>
            <p:nvPr/>
          </p:nvSpPr>
          <p:spPr>
            <a:xfrm>
              <a:off x="8734351" y="5065515"/>
              <a:ext cx="85379" cy="274687"/>
            </a:xfrm>
            <a:custGeom>
              <a:avLst/>
              <a:gdLst>
                <a:gd name="connsiteX0" fmla="*/ 50800 w 92075"/>
                <a:gd name="connsiteY0" fmla="*/ 0 h 301625"/>
                <a:gd name="connsiteX1" fmla="*/ 66675 w 92075"/>
                <a:gd name="connsiteY1" fmla="*/ 6350 h 301625"/>
                <a:gd name="connsiteX2" fmla="*/ 76200 w 92075"/>
                <a:gd name="connsiteY2" fmla="*/ 25400 h 301625"/>
                <a:gd name="connsiteX3" fmla="*/ 92075 w 92075"/>
                <a:gd name="connsiteY3" fmla="*/ 50800 h 301625"/>
                <a:gd name="connsiteX4" fmla="*/ 79375 w 92075"/>
                <a:gd name="connsiteY4" fmla="*/ 69850 h 301625"/>
                <a:gd name="connsiteX5" fmla="*/ 69850 w 92075"/>
                <a:gd name="connsiteY5" fmla="*/ 88900 h 301625"/>
                <a:gd name="connsiteX6" fmla="*/ 57150 w 92075"/>
                <a:gd name="connsiteY6" fmla="*/ 92075 h 301625"/>
                <a:gd name="connsiteX7" fmla="*/ 47625 w 92075"/>
                <a:gd name="connsiteY7" fmla="*/ 114300 h 301625"/>
                <a:gd name="connsiteX8" fmla="*/ 41275 w 92075"/>
                <a:gd name="connsiteY8" fmla="*/ 127000 h 301625"/>
                <a:gd name="connsiteX9" fmla="*/ 38100 w 92075"/>
                <a:gd name="connsiteY9" fmla="*/ 136525 h 301625"/>
                <a:gd name="connsiteX10" fmla="*/ 19050 w 92075"/>
                <a:gd name="connsiteY10" fmla="*/ 152400 h 301625"/>
                <a:gd name="connsiteX11" fmla="*/ 0 w 92075"/>
                <a:gd name="connsiteY11" fmla="*/ 165100 h 301625"/>
                <a:gd name="connsiteX12" fmla="*/ 9525 w 92075"/>
                <a:gd name="connsiteY12" fmla="*/ 184150 h 301625"/>
                <a:gd name="connsiteX13" fmla="*/ 25400 w 92075"/>
                <a:gd name="connsiteY13" fmla="*/ 193675 h 301625"/>
                <a:gd name="connsiteX14" fmla="*/ 50800 w 92075"/>
                <a:gd name="connsiteY14" fmla="*/ 209550 h 301625"/>
                <a:gd name="connsiteX15" fmla="*/ 63500 w 92075"/>
                <a:gd name="connsiteY15" fmla="*/ 225425 h 301625"/>
                <a:gd name="connsiteX16" fmla="*/ 73025 w 92075"/>
                <a:gd name="connsiteY16" fmla="*/ 247650 h 301625"/>
                <a:gd name="connsiteX17" fmla="*/ 57150 w 92075"/>
                <a:gd name="connsiteY17" fmla="*/ 273050 h 301625"/>
                <a:gd name="connsiteX18" fmla="*/ 50800 w 92075"/>
                <a:gd name="connsiteY18" fmla="*/ 282575 h 301625"/>
                <a:gd name="connsiteX19" fmla="*/ 41275 w 92075"/>
                <a:gd name="connsiteY19" fmla="*/ 288925 h 301625"/>
                <a:gd name="connsiteX20" fmla="*/ 41275 w 92075"/>
                <a:gd name="connsiteY20" fmla="*/ 301625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075" h="301625">
                  <a:moveTo>
                    <a:pt x="50800" y="0"/>
                  </a:moveTo>
                  <a:cubicBezTo>
                    <a:pt x="56092" y="2117"/>
                    <a:pt x="62037" y="3037"/>
                    <a:pt x="66675" y="6350"/>
                  </a:cubicBezTo>
                  <a:cubicBezTo>
                    <a:pt x="72432" y="10462"/>
                    <a:pt x="73967" y="19445"/>
                    <a:pt x="76200" y="25400"/>
                  </a:cubicBezTo>
                  <a:cubicBezTo>
                    <a:pt x="83416" y="44642"/>
                    <a:pt x="79152" y="37877"/>
                    <a:pt x="92075" y="50800"/>
                  </a:cubicBezTo>
                  <a:cubicBezTo>
                    <a:pt x="84526" y="73448"/>
                    <a:pt x="95230" y="46067"/>
                    <a:pt x="79375" y="69850"/>
                  </a:cubicBezTo>
                  <a:cubicBezTo>
                    <a:pt x="74304" y="77457"/>
                    <a:pt x="78843" y="82905"/>
                    <a:pt x="69850" y="88900"/>
                  </a:cubicBezTo>
                  <a:cubicBezTo>
                    <a:pt x="66219" y="91321"/>
                    <a:pt x="61383" y="91017"/>
                    <a:pt x="57150" y="92075"/>
                  </a:cubicBezTo>
                  <a:cubicBezTo>
                    <a:pt x="44281" y="111378"/>
                    <a:pt x="56412" y="90869"/>
                    <a:pt x="47625" y="114300"/>
                  </a:cubicBezTo>
                  <a:cubicBezTo>
                    <a:pt x="45963" y="118732"/>
                    <a:pt x="43139" y="122650"/>
                    <a:pt x="41275" y="127000"/>
                  </a:cubicBezTo>
                  <a:cubicBezTo>
                    <a:pt x="39957" y="130076"/>
                    <a:pt x="39956" y="133740"/>
                    <a:pt x="38100" y="136525"/>
                  </a:cubicBezTo>
                  <a:cubicBezTo>
                    <a:pt x="31143" y="146960"/>
                    <a:pt x="27835" y="145079"/>
                    <a:pt x="19050" y="152400"/>
                  </a:cubicBezTo>
                  <a:cubicBezTo>
                    <a:pt x="3195" y="165613"/>
                    <a:pt x="16739" y="159520"/>
                    <a:pt x="0" y="165100"/>
                  </a:cubicBezTo>
                  <a:cubicBezTo>
                    <a:pt x="2222" y="171767"/>
                    <a:pt x="3780" y="179226"/>
                    <a:pt x="9525" y="184150"/>
                  </a:cubicBezTo>
                  <a:cubicBezTo>
                    <a:pt x="14210" y="188166"/>
                    <a:pt x="20463" y="189972"/>
                    <a:pt x="25400" y="193675"/>
                  </a:cubicBezTo>
                  <a:cubicBezTo>
                    <a:pt x="48637" y="211103"/>
                    <a:pt x="18467" y="196617"/>
                    <a:pt x="50800" y="209550"/>
                  </a:cubicBezTo>
                  <a:cubicBezTo>
                    <a:pt x="55033" y="214842"/>
                    <a:pt x="59741" y="219786"/>
                    <a:pt x="63500" y="225425"/>
                  </a:cubicBezTo>
                  <a:cubicBezTo>
                    <a:pt x="68731" y="233272"/>
                    <a:pt x="70203" y="239183"/>
                    <a:pt x="73025" y="247650"/>
                  </a:cubicBezTo>
                  <a:cubicBezTo>
                    <a:pt x="63080" y="267541"/>
                    <a:pt x="70889" y="253816"/>
                    <a:pt x="57150" y="273050"/>
                  </a:cubicBezTo>
                  <a:cubicBezTo>
                    <a:pt x="54932" y="276155"/>
                    <a:pt x="53498" y="279877"/>
                    <a:pt x="50800" y="282575"/>
                  </a:cubicBezTo>
                  <a:cubicBezTo>
                    <a:pt x="48102" y="285273"/>
                    <a:pt x="42982" y="285512"/>
                    <a:pt x="41275" y="288925"/>
                  </a:cubicBezTo>
                  <a:cubicBezTo>
                    <a:pt x="39382" y="292711"/>
                    <a:pt x="41275" y="297392"/>
                    <a:pt x="41275" y="3016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</p:grpSp>
    </p:spTree>
    <p:extLst>
      <p:ext uri="{BB962C8B-B14F-4D97-AF65-F5344CB8AC3E}">
        <p14:creationId xmlns:p14="http://schemas.microsoft.com/office/powerpoint/2010/main" val="39710013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 descr="Obsah obrázku mapa, atlas, text&#10;&#10;Obsah vygenerovaný umělou inteligencí může být nesprávný.">
            <a:extLst>
              <a:ext uri="{FF2B5EF4-FFF2-40B4-BE49-F238E27FC236}">
                <a16:creationId xmlns:a16="http://schemas.microsoft.com/office/drawing/2014/main" id="{DBF716D4-4C2B-0EF1-B663-89E48E96F31D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945" t="8536" r="7975" b="6015"/>
          <a:stretch/>
        </p:blipFill>
        <p:spPr>
          <a:xfrm>
            <a:off x="6155171" y="2493747"/>
            <a:ext cx="5468565" cy="3151033"/>
          </a:xfrm>
          <a:prstGeom prst="rect">
            <a:avLst/>
          </a:prstGeom>
        </p:spPr>
      </p:pic>
      <p:cxnSp>
        <p:nvCxnSpPr>
          <p:cNvPr id="17" name="Přímá spojnice 16">
            <a:extLst>
              <a:ext uri="{FF2B5EF4-FFF2-40B4-BE49-F238E27FC236}">
                <a16:creationId xmlns:a16="http://schemas.microsoft.com/office/drawing/2014/main" id="{CB939B44-7239-9734-33F6-8B70A8F23251}"/>
              </a:ext>
            </a:extLst>
          </p:cNvPr>
          <p:cNvCxnSpPr>
            <a:cxnSpLocks/>
          </p:cNvCxnSpPr>
          <p:nvPr/>
        </p:nvCxnSpPr>
        <p:spPr>
          <a:xfrm>
            <a:off x="1053113" y="3077736"/>
            <a:ext cx="4922915" cy="10302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88414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Podíl oslovených osob v rámci 1. screeningové epizody</a:t>
            </a:r>
            <a:br>
              <a:rPr lang="cs-CZ" dirty="0"/>
            </a:br>
            <a:r>
              <a:rPr lang="cs-CZ" dirty="0"/>
              <a:t>dle kraje bydliště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ovéPole 27">
            <a:extLst>
              <a:ext uri="{FF2B5EF4-FFF2-40B4-BE49-F238E27FC236}">
                <a16:creationId xmlns:a16="http://schemas.microsoft.com/office/drawing/2014/main" id="{FE93ACD4-60F8-F6A0-72AC-03AFF4EFE898}"/>
              </a:ext>
            </a:extLst>
          </p:cNvPr>
          <p:cNvSpPr txBox="1"/>
          <p:nvPr/>
        </p:nvSpPr>
        <p:spPr>
          <a:xfrm>
            <a:off x="90205" y="6407502"/>
            <a:ext cx="12033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Pozn.: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Celkový počet účastníků ve věku 55–74 let, kteří v období od 1. 1. 2022 do 31.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navštívili PL, byl stanoven na základě vykázaných kapitačních plateb PL 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31.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. Jde o všechny osoby v uvedeném věku bez ohledu na jejich kuřáckou anamnézu.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" name="Rectangle 21">
            <a:extLst>
              <a:ext uri="{FF2B5EF4-FFF2-40B4-BE49-F238E27FC236}">
                <a16:creationId xmlns:a16="http://schemas.microsoft.com/office/drawing/2014/main" id="{01566680-7AA2-FD19-4B00-56001DDEAD0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6866313" y="2114065"/>
            <a:ext cx="289772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oslovených osob v krajích</a:t>
            </a:r>
          </a:p>
        </p:txBody>
      </p:sp>
      <p:grpSp>
        <p:nvGrpSpPr>
          <p:cNvPr id="30" name="Skupina 29">
            <a:extLst>
              <a:ext uri="{FF2B5EF4-FFF2-40B4-BE49-F238E27FC236}">
                <a16:creationId xmlns:a16="http://schemas.microsoft.com/office/drawing/2014/main" id="{78C61A97-748F-0839-FEAC-0BB85C0FD69A}"/>
              </a:ext>
            </a:extLst>
          </p:cNvPr>
          <p:cNvGrpSpPr/>
          <p:nvPr/>
        </p:nvGrpSpPr>
        <p:grpSpPr>
          <a:xfrm>
            <a:off x="10628010" y="1812000"/>
            <a:ext cx="1736898" cy="1558548"/>
            <a:chOff x="10594893" y="1453611"/>
            <a:chExt cx="1736898" cy="1558548"/>
          </a:xfrm>
        </p:grpSpPr>
        <p:sp>
          <p:nvSpPr>
            <p:cNvPr id="31" name="Text Box 3">
              <a:extLst>
                <a:ext uri="{FF2B5EF4-FFF2-40B4-BE49-F238E27FC236}">
                  <a16:creationId xmlns:a16="http://schemas.microsoft.com/office/drawing/2014/main" id="{B76AA95D-2CE3-A460-A217-6B2A112C1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7418" y="1476259"/>
              <a:ext cx="1382618" cy="1520468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Rectangle 177">
              <a:extLst>
                <a:ext uri="{FF2B5EF4-FFF2-40B4-BE49-F238E27FC236}">
                  <a16:creationId xmlns:a16="http://schemas.microsoft.com/office/drawing/2014/main" id="{96B66EA2-DF99-E110-AC0B-A11333581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4930" y="2018473"/>
              <a:ext cx="221004" cy="184399"/>
            </a:xfrm>
            <a:prstGeom prst="rect">
              <a:avLst/>
            </a:prstGeom>
            <a:solidFill>
              <a:srgbClr val="BDD8F0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Rectangle 177">
              <a:extLst>
                <a:ext uri="{FF2B5EF4-FFF2-40B4-BE49-F238E27FC236}">
                  <a16:creationId xmlns:a16="http://schemas.microsoft.com/office/drawing/2014/main" id="{1DF18985-8FB5-3AD2-2A41-6C6B0565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4930" y="2265670"/>
              <a:ext cx="221004" cy="184399"/>
            </a:xfrm>
            <a:prstGeom prst="rect">
              <a:avLst/>
            </a:prstGeom>
            <a:solidFill>
              <a:srgbClr val="73B3D8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4" name="Rectangle 177">
              <a:extLst>
                <a:ext uri="{FF2B5EF4-FFF2-40B4-BE49-F238E27FC236}">
                  <a16:creationId xmlns:a16="http://schemas.microsoft.com/office/drawing/2014/main" id="{EBBA7E56-EC03-F5DA-9AD2-228EB48AC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6192" y="2522166"/>
              <a:ext cx="221004" cy="184399"/>
            </a:xfrm>
            <a:prstGeom prst="rect">
              <a:avLst/>
            </a:prstGeom>
            <a:solidFill>
              <a:srgbClr val="2879B9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5" name="Text Box 3">
              <a:extLst>
                <a:ext uri="{FF2B5EF4-FFF2-40B4-BE49-F238E27FC236}">
                  <a16:creationId xmlns:a16="http://schemas.microsoft.com/office/drawing/2014/main" id="{81015473-5C04-6C61-708A-8C97944B0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1980715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0,0 % až 0,8 %</a:t>
              </a:r>
            </a:p>
          </p:txBody>
        </p:sp>
        <p:sp>
          <p:nvSpPr>
            <p:cNvPr id="36" name="Text Box 3">
              <a:extLst>
                <a:ext uri="{FF2B5EF4-FFF2-40B4-BE49-F238E27FC236}">
                  <a16:creationId xmlns:a16="http://schemas.microsoft.com/office/drawing/2014/main" id="{FE3CFAAC-F765-D8D8-D91A-1DDADD927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2230539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0,8 % až 1,2 %</a:t>
              </a:r>
            </a:p>
          </p:txBody>
        </p:sp>
        <p:sp>
          <p:nvSpPr>
            <p:cNvPr id="37" name="Text Box 3">
              <a:extLst>
                <a:ext uri="{FF2B5EF4-FFF2-40B4-BE49-F238E27FC236}">
                  <a16:creationId xmlns:a16="http://schemas.microsoft.com/office/drawing/2014/main" id="{189FBA42-C79C-A2AA-C14C-290958024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2480363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1,2 % až 1,6 %</a:t>
              </a:r>
            </a:p>
          </p:txBody>
        </p:sp>
        <p:sp>
          <p:nvSpPr>
            <p:cNvPr id="38" name="Rectangle 177">
              <a:extLst>
                <a:ext uri="{FF2B5EF4-FFF2-40B4-BE49-F238E27FC236}">
                  <a16:creationId xmlns:a16="http://schemas.microsoft.com/office/drawing/2014/main" id="{02F37FAD-CC6B-727F-D238-09BA4A0D9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6022" y="2785960"/>
              <a:ext cx="221004" cy="184399"/>
            </a:xfrm>
            <a:prstGeom prst="rect">
              <a:avLst/>
            </a:prstGeom>
            <a:solidFill>
              <a:srgbClr val="08306B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2A496979-AEF1-6D3E-9DFD-332B185FE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026" y="2744156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&gt; 1,6 %</a:t>
              </a: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008D15CD-46FE-7964-7D6D-62DB15E04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94893" y="1453611"/>
              <a:ext cx="1609002" cy="5770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Podíl oslovených osob dle kraje bydliště</a:t>
              </a:r>
            </a:p>
          </p:txBody>
        </p:sp>
      </p:grpSp>
      <p:sp>
        <p:nvSpPr>
          <p:cNvPr id="46" name="Zástupný text 5">
            <a:extLst>
              <a:ext uri="{FF2B5EF4-FFF2-40B4-BE49-F238E27FC236}">
                <a16:creationId xmlns:a16="http://schemas.microsoft.com/office/drawing/2014/main" id="{E0AC4D90-9B98-1A7B-FC92-491AE9322F8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61325" y="5800391"/>
            <a:ext cx="11260412" cy="517342"/>
          </a:xfrm>
        </p:spPr>
        <p:txBody>
          <a:bodyPr anchor="ctr">
            <a:noAutofit/>
          </a:bodyPr>
          <a:lstStyle/>
          <a:p>
            <a:pPr algn="ctr"/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Celkový podíl oslovených osob v rámci ČR činí přibližně 1,3 %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Podíl oslovených osob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navštěvujících praktického lékaře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 Jihočeském kraji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byl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1,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5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%, tedy vyšší, než celorepublikový průměr.</a:t>
            </a:r>
            <a:endParaRPr lang="cs-CZ" sz="1400" b="1" kern="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" name="Rectangle 21">
            <a:extLst>
              <a:ext uri="{FF2B5EF4-FFF2-40B4-BE49-F238E27FC236}">
                <a16:creationId xmlns:a16="http://schemas.microsoft.com/office/drawing/2014/main" id="{7D694904-83A7-B209-1C8F-D69B89B5FEE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8" name="Zástupný symbol pro obsah 4">
            <a:extLst>
              <a:ext uri="{FF2B5EF4-FFF2-40B4-BE49-F238E27FC236}">
                <a16:creationId xmlns:a16="http://schemas.microsoft.com/office/drawing/2014/main" id="{0266F04E-D1FC-E7E6-EC96-759A1E1E8F31}"/>
              </a:ext>
            </a:extLst>
          </p:cNvPr>
          <p:cNvSpPr txBox="1">
            <a:spLocks/>
          </p:cNvSpPr>
          <p:nvPr/>
        </p:nvSpPr>
        <p:spPr>
          <a:xfrm>
            <a:off x="294209" y="1279486"/>
            <a:ext cx="2469269" cy="3199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</p:txBody>
      </p:sp>
      <p:sp>
        <p:nvSpPr>
          <p:cNvPr id="11" name="Rectangle 21">
            <a:extLst>
              <a:ext uri="{FF2B5EF4-FFF2-40B4-BE49-F238E27FC236}">
                <a16:creationId xmlns:a16="http://schemas.microsoft.com/office/drawing/2014/main" id="{730CA756-1AC2-9AA7-60F2-0E78EA009F2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633788" y="5391848"/>
            <a:ext cx="1257149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bydliště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9DC42040-4A59-E1F1-5DA3-FE573147FB83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C78A8E22-DD99-80DB-8B85-12E75EB4A9DD}"/>
              </a:ext>
            </a:extLst>
          </p:cNvPr>
          <p:cNvSpPr txBox="1"/>
          <p:nvPr/>
        </p:nvSpPr>
        <p:spPr>
          <a:xfrm>
            <a:off x="4903254" y="2824212"/>
            <a:ext cx="1142721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V rámci </a:t>
            </a:r>
            <a:r>
              <a:rPr kumimoji="0" lang="cs-CZ" sz="1200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ČR</a:t>
            </a:r>
          </a:p>
        </p:txBody>
      </p:sp>
      <p:graphicFrame>
        <p:nvGraphicFramePr>
          <p:cNvPr id="15" name="Zástupný symbol pro obsah 5">
            <a:extLst>
              <a:ext uri="{FF2B5EF4-FFF2-40B4-BE49-F238E27FC236}">
                <a16:creationId xmlns:a16="http://schemas.microsoft.com/office/drawing/2014/main" id="{3E5D23EC-C4D8-F31A-CE8B-AC9B54A5196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4495092"/>
              </p:ext>
            </p:extLst>
          </p:nvPr>
        </p:nvGraphicFramePr>
        <p:xfrm>
          <a:off x="191964" y="2074829"/>
          <a:ext cx="5844867" cy="3531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" name="Rectangle 21">
            <a:extLst>
              <a:ext uri="{FF2B5EF4-FFF2-40B4-BE49-F238E27FC236}">
                <a16:creationId xmlns:a16="http://schemas.microsoft.com/office/drawing/2014/main" id="{6552D9A9-042D-5FEF-D7FF-C22C6F7E043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998962" y="2469194"/>
            <a:ext cx="3078647" cy="250626"/>
          </a:xfrm>
          <a:prstGeom prst="rect">
            <a:avLst/>
          </a:prstGeom>
          <a:noFill/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„Ideální“ 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pokrytí v každém kraji </a:t>
            </a: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je 15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 %</a:t>
            </a:r>
            <a:endParaRPr kumimoji="0" lang="cs-CZ" sz="1200" b="1" i="0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2" name="Skupina 21">
            <a:extLst>
              <a:ext uri="{FF2B5EF4-FFF2-40B4-BE49-F238E27FC236}">
                <a16:creationId xmlns:a16="http://schemas.microsoft.com/office/drawing/2014/main" id="{1054F03C-1318-4DA6-5B3B-28BE008A3DFA}"/>
              </a:ext>
            </a:extLst>
          </p:cNvPr>
          <p:cNvGrpSpPr/>
          <p:nvPr/>
        </p:nvGrpSpPr>
        <p:grpSpPr>
          <a:xfrm>
            <a:off x="7284917" y="4330227"/>
            <a:ext cx="1675129" cy="1284741"/>
            <a:chOff x="7070611" y="4495145"/>
            <a:chExt cx="1749119" cy="1290138"/>
          </a:xfrm>
        </p:grpSpPr>
        <p:sp>
          <p:nvSpPr>
            <p:cNvPr id="23" name="Volný tvar: obrazec 22">
              <a:extLst>
                <a:ext uri="{FF2B5EF4-FFF2-40B4-BE49-F238E27FC236}">
                  <a16:creationId xmlns:a16="http://schemas.microsoft.com/office/drawing/2014/main" id="{25A47312-DC85-0EBC-7896-4D49E1AC406E}"/>
                </a:ext>
              </a:extLst>
            </p:cNvPr>
            <p:cNvSpPr/>
            <p:nvPr/>
          </p:nvSpPr>
          <p:spPr>
            <a:xfrm>
              <a:off x="7070611" y="4590227"/>
              <a:ext cx="235611" cy="662141"/>
            </a:xfrm>
            <a:custGeom>
              <a:avLst/>
              <a:gdLst>
                <a:gd name="connsiteX0" fmla="*/ 0 w 254089"/>
                <a:gd name="connsiteY0" fmla="*/ 727075 h 727075"/>
                <a:gd name="connsiteX1" fmla="*/ 3175 w 254089"/>
                <a:gd name="connsiteY1" fmla="*/ 711200 h 727075"/>
                <a:gd name="connsiteX2" fmla="*/ 9525 w 254089"/>
                <a:gd name="connsiteY2" fmla="*/ 698500 h 727075"/>
                <a:gd name="connsiteX3" fmla="*/ 15875 w 254089"/>
                <a:gd name="connsiteY3" fmla="*/ 650875 h 727075"/>
                <a:gd name="connsiteX4" fmla="*/ 22225 w 254089"/>
                <a:gd name="connsiteY4" fmla="*/ 638175 h 727075"/>
                <a:gd name="connsiteX5" fmla="*/ 34925 w 254089"/>
                <a:gd name="connsiteY5" fmla="*/ 628650 h 727075"/>
                <a:gd name="connsiteX6" fmla="*/ 53975 w 254089"/>
                <a:gd name="connsiteY6" fmla="*/ 603250 h 727075"/>
                <a:gd name="connsiteX7" fmla="*/ 66675 w 254089"/>
                <a:gd name="connsiteY7" fmla="*/ 577850 h 727075"/>
                <a:gd name="connsiteX8" fmla="*/ 79375 w 254089"/>
                <a:gd name="connsiteY8" fmla="*/ 520700 h 727075"/>
                <a:gd name="connsiteX9" fmla="*/ 95250 w 254089"/>
                <a:gd name="connsiteY9" fmla="*/ 498475 h 727075"/>
                <a:gd name="connsiteX10" fmla="*/ 104775 w 254089"/>
                <a:gd name="connsiteY10" fmla="*/ 495300 h 727075"/>
                <a:gd name="connsiteX11" fmla="*/ 136525 w 254089"/>
                <a:gd name="connsiteY11" fmla="*/ 485775 h 727075"/>
                <a:gd name="connsiteX12" fmla="*/ 158750 w 254089"/>
                <a:gd name="connsiteY12" fmla="*/ 457200 h 727075"/>
                <a:gd name="connsiteX13" fmla="*/ 165100 w 254089"/>
                <a:gd name="connsiteY13" fmla="*/ 438150 h 727075"/>
                <a:gd name="connsiteX14" fmla="*/ 180975 w 254089"/>
                <a:gd name="connsiteY14" fmla="*/ 409575 h 727075"/>
                <a:gd name="connsiteX15" fmla="*/ 190500 w 254089"/>
                <a:gd name="connsiteY15" fmla="*/ 384175 h 727075"/>
                <a:gd name="connsiteX16" fmla="*/ 200025 w 254089"/>
                <a:gd name="connsiteY16" fmla="*/ 333375 h 727075"/>
                <a:gd name="connsiteX17" fmla="*/ 206375 w 254089"/>
                <a:gd name="connsiteY17" fmla="*/ 307975 h 727075"/>
                <a:gd name="connsiteX18" fmla="*/ 215900 w 254089"/>
                <a:gd name="connsiteY18" fmla="*/ 288925 h 727075"/>
                <a:gd name="connsiteX19" fmla="*/ 225425 w 254089"/>
                <a:gd name="connsiteY19" fmla="*/ 273050 h 727075"/>
                <a:gd name="connsiteX20" fmla="*/ 238125 w 254089"/>
                <a:gd name="connsiteY20" fmla="*/ 234950 h 727075"/>
                <a:gd name="connsiteX21" fmla="*/ 244475 w 254089"/>
                <a:gd name="connsiteY21" fmla="*/ 222250 h 727075"/>
                <a:gd name="connsiteX22" fmla="*/ 250825 w 254089"/>
                <a:gd name="connsiteY22" fmla="*/ 190500 h 727075"/>
                <a:gd name="connsiteX23" fmla="*/ 250825 w 254089"/>
                <a:gd name="connsiteY23" fmla="*/ 107950 h 727075"/>
                <a:gd name="connsiteX24" fmla="*/ 244475 w 254089"/>
                <a:gd name="connsiteY24" fmla="*/ 88900 h 727075"/>
                <a:gd name="connsiteX25" fmla="*/ 241300 w 254089"/>
                <a:gd name="connsiteY25" fmla="*/ 79375 h 727075"/>
                <a:gd name="connsiteX26" fmla="*/ 250825 w 254089"/>
                <a:gd name="connsiteY26" fmla="*/ 3175 h 727075"/>
                <a:gd name="connsiteX27" fmla="*/ 254000 w 254089"/>
                <a:gd name="connsiteY27" fmla="*/ 0 h 72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4089" h="727075">
                  <a:moveTo>
                    <a:pt x="0" y="727075"/>
                  </a:moveTo>
                  <a:cubicBezTo>
                    <a:pt x="1058" y="721783"/>
                    <a:pt x="1468" y="716320"/>
                    <a:pt x="3175" y="711200"/>
                  </a:cubicBezTo>
                  <a:cubicBezTo>
                    <a:pt x="4672" y="706710"/>
                    <a:pt x="8653" y="703152"/>
                    <a:pt x="9525" y="698500"/>
                  </a:cubicBezTo>
                  <a:cubicBezTo>
                    <a:pt x="14554" y="671677"/>
                    <a:pt x="8256" y="668653"/>
                    <a:pt x="15875" y="650875"/>
                  </a:cubicBezTo>
                  <a:cubicBezTo>
                    <a:pt x="17739" y="646525"/>
                    <a:pt x="19145" y="641769"/>
                    <a:pt x="22225" y="638175"/>
                  </a:cubicBezTo>
                  <a:cubicBezTo>
                    <a:pt x="25669" y="634157"/>
                    <a:pt x="30907" y="632094"/>
                    <a:pt x="34925" y="628650"/>
                  </a:cubicBezTo>
                  <a:cubicBezTo>
                    <a:pt x="45189" y="619852"/>
                    <a:pt x="47121" y="615979"/>
                    <a:pt x="53975" y="603250"/>
                  </a:cubicBezTo>
                  <a:cubicBezTo>
                    <a:pt x="58463" y="594915"/>
                    <a:pt x="66675" y="577850"/>
                    <a:pt x="66675" y="577850"/>
                  </a:cubicBezTo>
                  <a:cubicBezTo>
                    <a:pt x="72237" y="541700"/>
                    <a:pt x="68533" y="545095"/>
                    <a:pt x="79375" y="520700"/>
                  </a:cubicBezTo>
                  <a:cubicBezTo>
                    <a:pt x="83557" y="511291"/>
                    <a:pt x="86340" y="504415"/>
                    <a:pt x="95250" y="498475"/>
                  </a:cubicBezTo>
                  <a:cubicBezTo>
                    <a:pt x="98035" y="496619"/>
                    <a:pt x="101641" y="496475"/>
                    <a:pt x="104775" y="495300"/>
                  </a:cubicBezTo>
                  <a:cubicBezTo>
                    <a:pt x="128644" y="486349"/>
                    <a:pt x="112236" y="490633"/>
                    <a:pt x="136525" y="485775"/>
                  </a:cubicBezTo>
                  <a:cubicBezTo>
                    <a:pt x="144743" y="477557"/>
                    <a:pt x="154952" y="468593"/>
                    <a:pt x="158750" y="457200"/>
                  </a:cubicBezTo>
                  <a:cubicBezTo>
                    <a:pt x="160867" y="450850"/>
                    <a:pt x="161084" y="443505"/>
                    <a:pt x="165100" y="438150"/>
                  </a:cubicBezTo>
                  <a:cubicBezTo>
                    <a:pt x="180150" y="418083"/>
                    <a:pt x="170392" y="433387"/>
                    <a:pt x="180975" y="409575"/>
                  </a:cubicBezTo>
                  <a:cubicBezTo>
                    <a:pt x="189157" y="391166"/>
                    <a:pt x="186287" y="403132"/>
                    <a:pt x="190500" y="384175"/>
                  </a:cubicBezTo>
                  <a:cubicBezTo>
                    <a:pt x="194242" y="367338"/>
                    <a:pt x="196147" y="350181"/>
                    <a:pt x="200025" y="333375"/>
                  </a:cubicBezTo>
                  <a:cubicBezTo>
                    <a:pt x="201987" y="324871"/>
                    <a:pt x="202472" y="315781"/>
                    <a:pt x="206375" y="307975"/>
                  </a:cubicBezTo>
                  <a:cubicBezTo>
                    <a:pt x="209550" y="301625"/>
                    <a:pt x="212500" y="295158"/>
                    <a:pt x="215900" y="288925"/>
                  </a:cubicBezTo>
                  <a:cubicBezTo>
                    <a:pt x="218855" y="283507"/>
                    <a:pt x="223075" y="278756"/>
                    <a:pt x="225425" y="273050"/>
                  </a:cubicBezTo>
                  <a:cubicBezTo>
                    <a:pt x="230522" y="260671"/>
                    <a:pt x="232138" y="246924"/>
                    <a:pt x="238125" y="234950"/>
                  </a:cubicBezTo>
                  <a:cubicBezTo>
                    <a:pt x="240242" y="230717"/>
                    <a:pt x="242813" y="226682"/>
                    <a:pt x="244475" y="222250"/>
                  </a:cubicBezTo>
                  <a:cubicBezTo>
                    <a:pt x="247317" y="214672"/>
                    <a:pt x="249728" y="197084"/>
                    <a:pt x="250825" y="190500"/>
                  </a:cubicBezTo>
                  <a:cubicBezTo>
                    <a:pt x="253599" y="154444"/>
                    <a:pt x="256518" y="144006"/>
                    <a:pt x="250825" y="107950"/>
                  </a:cubicBezTo>
                  <a:cubicBezTo>
                    <a:pt x="249781" y="101338"/>
                    <a:pt x="246592" y="95250"/>
                    <a:pt x="244475" y="88900"/>
                  </a:cubicBezTo>
                  <a:lnTo>
                    <a:pt x="241300" y="79375"/>
                  </a:lnTo>
                  <a:cubicBezTo>
                    <a:pt x="243423" y="36920"/>
                    <a:pt x="235285" y="29075"/>
                    <a:pt x="250825" y="3175"/>
                  </a:cubicBezTo>
                  <a:cubicBezTo>
                    <a:pt x="251595" y="1892"/>
                    <a:pt x="252942" y="1058"/>
                    <a:pt x="254000" y="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5" name="Volný tvar: obrazec 24">
              <a:extLst>
                <a:ext uri="{FF2B5EF4-FFF2-40B4-BE49-F238E27FC236}">
                  <a16:creationId xmlns:a16="http://schemas.microsoft.com/office/drawing/2014/main" id="{027E9127-D19A-4E75-DBCF-656BE0C09D8B}"/>
                </a:ext>
              </a:extLst>
            </p:cNvPr>
            <p:cNvSpPr/>
            <p:nvPr/>
          </p:nvSpPr>
          <p:spPr>
            <a:xfrm rot="21449082">
              <a:off x="7106299" y="5232221"/>
              <a:ext cx="1180583" cy="553062"/>
            </a:xfrm>
            <a:custGeom>
              <a:avLst/>
              <a:gdLst>
                <a:gd name="connsiteX0" fmla="*/ 0 w 1273175"/>
                <a:gd name="connsiteY0" fmla="*/ 0 h 616654"/>
                <a:gd name="connsiteX1" fmla="*/ 41275 w 1273175"/>
                <a:gd name="connsiteY1" fmla="*/ 15875 h 616654"/>
                <a:gd name="connsiteX2" fmla="*/ 53975 w 1273175"/>
                <a:gd name="connsiteY2" fmla="*/ 25400 h 616654"/>
                <a:gd name="connsiteX3" fmla="*/ 66675 w 1273175"/>
                <a:gd name="connsiteY3" fmla="*/ 38100 h 616654"/>
                <a:gd name="connsiteX4" fmla="*/ 76200 w 1273175"/>
                <a:gd name="connsiteY4" fmla="*/ 41275 h 616654"/>
                <a:gd name="connsiteX5" fmla="*/ 88900 w 1273175"/>
                <a:gd name="connsiteY5" fmla="*/ 50800 h 616654"/>
                <a:gd name="connsiteX6" fmla="*/ 95250 w 1273175"/>
                <a:gd name="connsiteY6" fmla="*/ 73025 h 616654"/>
                <a:gd name="connsiteX7" fmla="*/ 104775 w 1273175"/>
                <a:gd name="connsiteY7" fmla="*/ 85725 h 616654"/>
                <a:gd name="connsiteX8" fmla="*/ 120650 w 1273175"/>
                <a:gd name="connsiteY8" fmla="*/ 123825 h 616654"/>
                <a:gd name="connsiteX9" fmla="*/ 127000 w 1273175"/>
                <a:gd name="connsiteY9" fmla="*/ 133350 h 616654"/>
                <a:gd name="connsiteX10" fmla="*/ 139700 w 1273175"/>
                <a:gd name="connsiteY10" fmla="*/ 139700 h 616654"/>
                <a:gd name="connsiteX11" fmla="*/ 149225 w 1273175"/>
                <a:gd name="connsiteY11" fmla="*/ 142875 h 616654"/>
                <a:gd name="connsiteX12" fmla="*/ 196850 w 1273175"/>
                <a:gd name="connsiteY12" fmla="*/ 155575 h 616654"/>
                <a:gd name="connsiteX13" fmla="*/ 209550 w 1273175"/>
                <a:gd name="connsiteY13" fmla="*/ 184150 h 616654"/>
                <a:gd name="connsiteX14" fmla="*/ 212725 w 1273175"/>
                <a:gd name="connsiteY14" fmla="*/ 196850 h 616654"/>
                <a:gd name="connsiteX15" fmla="*/ 219075 w 1273175"/>
                <a:gd name="connsiteY15" fmla="*/ 206375 h 616654"/>
                <a:gd name="connsiteX16" fmla="*/ 231775 w 1273175"/>
                <a:gd name="connsiteY16" fmla="*/ 228600 h 616654"/>
                <a:gd name="connsiteX17" fmla="*/ 238125 w 1273175"/>
                <a:gd name="connsiteY17" fmla="*/ 254000 h 616654"/>
                <a:gd name="connsiteX18" fmla="*/ 247650 w 1273175"/>
                <a:gd name="connsiteY18" fmla="*/ 263525 h 616654"/>
                <a:gd name="connsiteX19" fmla="*/ 260350 w 1273175"/>
                <a:gd name="connsiteY19" fmla="*/ 288925 h 616654"/>
                <a:gd name="connsiteX20" fmla="*/ 273050 w 1273175"/>
                <a:gd name="connsiteY20" fmla="*/ 298450 h 616654"/>
                <a:gd name="connsiteX21" fmla="*/ 282575 w 1273175"/>
                <a:gd name="connsiteY21" fmla="*/ 301625 h 616654"/>
                <a:gd name="connsiteX22" fmla="*/ 314325 w 1273175"/>
                <a:gd name="connsiteY22" fmla="*/ 317500 h 616654"/>
                <a:gd name="connsiteX23" fmla="*/ 339725 w 1273175"/>
                <a:gd name="connsiteY23" fmla="*/ 330200 h 616654"/>
                <a:gd name="connsiteX24" fmla="*/ 368300 w 1273175"/>
                <a:gd name="connsiteY24" fmla="*/ 349250 h 616654"/>
                <a:gd name="connsiteX25" fmla="*/ 387350 w 1273175"/>
                <a:gd name="connsiteY25" fmla="*/ 368300 h 616654"/>
                <a:gd name="connsiteX26" fmla="*/ 425450 w 1273175"/>
                <a:gd name="connsiteY26" fmla="*/ 403225 h 616654"/>
                <a:gd name="connsiteX27" fmla="*/ 434975 w 1273175"/>
                <a:gd name="connsiteY27" fmla="*/ 406400 h 616654"/>
                <a:gd name="connsiteX28" fmla="*/ 444500 w 1273175"/>
                <a:gd name="connsiteY28" fmla="*/ 419100 h 616654"/>
                <a:gd name="connsiteX29" fmla="*/ 450850 w 1273175"/>
                <a:gd name="connsiteY29" fmla="*/ 434975 h 616654"/>
                <a:gd name="connsiteX30" fmla="*/ 441325 w 1273175"/>
                <a:gd name="connsiteY30" fmla="*/ 441325 h 616654"/>
                <a:gd name="connsiteX31" fmla="*/ 434975 w 1273175"/>
                <a:gd name="connsiteY31" fmla="*/ 457200 h 616654"/>
                <a:gd name="connsiteX32" fmla="*/ 419100 w 1273175"/>
                <a:gd name="connsiteY32" fmla="*/ 476250 h 616654"/>
                <a:gd name="connsiteX33" fmla="*/ 428625 w 1273175"/>
                <a:gd name="connsiteY33" fmla="*/ 508000 h 616654"/>
                <a:gd name="connsiteX34" fmla="*/ 447675 w 1273175"/>
                <a:gd name="connsiteY34" fmla="*/ 511175 h 616654"/>
                <a:gd name="connsiteX35" fmla="*/ 460375 w 1273175"/>
                <a:gd name="connsiteY35" fmla="*/ 514350 h 616654"/>
                <a:gd name="connsiteX36" fmla="*/ 469900 w 1273175"/>
                <a:gd name="connsiteY36" fmla="*/ 520700 h 616654"/>
                <a:gd name="connsiteX37" fmla="*/ 482600 w 1273175"/>
                <a:gd name="connsiteY37" fmla="*/ 523875 h 616654"/>
                <a:gd name="connsiteX38" fmla="*/ 485775 w 1273175"/>
                <a:gd name="connsiteY38" fmla="*/ 536575 h 616654"/>
                <a:gd name="connsiteX39" fmla="*/ 501650 w 1273175"/>
                <a:gd name="connsiteY39" fmla="*/ 546100 h 616654"/>
                <a:gd name="connsiteX40" fmla="*/ 530225 w 1273175"/>
                <a:gd name="connsiteY40" fmla="*/ 561975 h 616654"/>
                <a:gd name="connsiteX41" fmla="*/ 542925 w 1273175"/>
                <a:gd name="connsiteY41" fmla="*/ 571500 h 616654"/>
                <a:gd name="connsiteX42" fmla="*/ 561975 w 1273175"/>
                <a:gd name="connsiteY42" fmla="*/ 574675 h 616654"/>
                <a:gd name="connsiteX43" fmla="*/ 593725 w 1273175"/>
                <a:gd name="connsiteY43" fmla="*/ 587375 h 616654"/>
                <a:gd name="connsiteX44" fmla="*/ 622300 w 1273175"/>
                <a:gd name="connsiteY44" fmla="*/ 593725 h 616654"/>
                <a:gd name="connsiteX45" fmla="*/ 647700 w 1273175"/>
                <a:gd name="connsiteY45" fmla="*/ 609600 h 616654"/>
                <a:gd name="connsiteX46" fmla="*/ 717550 w 1273175"/>
                <a:gd name="connsiteY46" fmla="*/ 612775 h 616654"/>
                <a:gd name="connsiteX47" fmla="*/ 730250 w 1273175"/>
                <a:gd name="connsiteY47" fmla="*/ 606425 h 616654"/>
                <a:gd name="connsiteX48" fmla="*/ 733425 w 1273175"/>
                <a:gd name="connsiteY48" fmla="*/ 596900 h 616654"/>
                <a:gd name="connsiteX49" fmla="*/ 746125 w 1273175"/>
                <a:gd name="connsiteY49" fmla="*/ 590550 h 616654"/>
                <a:gd name="connsiteX50" fmla="*/ 762000 w 1273175"/>
                <a:gd name="connsiteY50" fmla="*/ 574675 h 616654"/>
                <a:gd name="connsiteX51" fmla="*/ 781050 w 1273175"/>
                <a:gd name="connsiteY51" fmla="*/ 561975 h 616654"/>
                <a:gd name="connsiteX52" fmla="*/ 787400 w 1273175"/>
                <a:gd name="connsiteY52" fmla="*/ 552450 h 616654"/>
                <a:gd name="connsiteX53" fmla="*/ 790575 w 1273175"/>
                <a:gd name="connsiteY53" fmla="*/ 542925 h 616654"/>
                <a:gd name="connsiteX54" fmla="*/ 796925 w 1273175"/>
                <a:gd name="connsiteY54" fmla="*/ 530225 h 616654"/>
                <a:gd name="connsiteX55" fmla="*/ 809625 w 1273175"/>
                <a:gd name="connsiteY55" fmla="*/ 498475 h 616654"/>
                <a:gd name="connsiteX56" fmla="*/ 822325 w 1273175"/>
                <a:gd name="connsiteY56" fmla="*/ 501650 h 616654"/>
                <a:gd name="connsiteX57" fmla="*/ 828675 w 1273175"/>
                <a:gd name="connsiteY57" fmla="*/ 514350 h 616654"/>
                <a:gd name="connsiteX58" fmla="*/ 847725 w 1273175"/>
                <a:gd name="connsiteY58" fmla="*/ 520700 h 616654"/>
                <a:gd name="connsiteX59" fmla="*/ 863600 w 1273175"/>
                <a:gd name="connsiteY59" fmla="*/ 530225 h 616654"/>
                <a:gd name="connsiteX60" fmla="*/ 892175 w 1273175"/>
                <a:gd name="connsiteY60" fmla="*/ 536575 h 616654"/>
                <a:gd name="connsiteX61" fmla="*/ 923925 w 1273175"/>
                <a:gd name="connsiteY61" fmla="*/ 530225 h 616654"/>
                <a:gd name="connsiteX62" fmla="*/ 942975 w 1273175"/>
                <a:gd name="connsiteY62" fmla="*/ 523875 h 616654"/>
                <a:gd name="connsiteX63" fmla="*/ 955675 w 1273175"/>
                <a:gd name="connsiteY63" fmla="*/ 542925 h 616654"/>
                <a:gd name="connsiteX64" fmla="*/ 962025 w 1273175"/>
                <a:gd name="connsiteY64" fmla="*/ 552450 h 616654"/>
                <a:gd name="connsiteX65" fmla="*/ 981075 w 1273175"/>
                <a:gd name="connsiteY65" fmla="*/ 561975 h 616654"/>
                <a:gd name="connsiteX66" fmla="*/ 1000125 w 1273175"/>
                <a:gd name="connsiteY66" fmla="*/ 574675 h 616654"/>
                <a:gd name="connsiteX67" fmla="*/ 1025525 w 1273175"/>
                <a:gd name="connsiteY67" fmla="*/ 568325 h 616654"/>
                <a:gd name="connsiteX68" fmla="*/ 1031875 w 1273175"/>
                <a:gd name="connsiteY68" fmla="*/ 536575 h 616654"/>
                <a:gd name="connsiteX69" fmla="*/ 1041400 w 1273175"/>
                <a:gd name="connsiteY69" fmla="*/ 530225 h 616654"/>
                <a:gd name="connsiteX70" fmla="*/ 1044575 w 1273175"/>
                <a:gd name="connsiteY70" fmla="*/ 488950 h 616654"/>
                <a:gd name="connsiteX71" fmla="*/ 1054100 w 1273175"/>
                <a:gd name="connsiteY71" fmla="*/ 460375 h 616654"/>
                <a:gd name="connsiteX72" fmla="*/ 1057275 w 1273175"/>
                <a:gd name="connsiteY72" fmla="*/ 444500 h 616654"/>
                <a:gd name="connsiteX73" fmla="*/ 1069975 w 1273175"/>
                <a:gd name="connsiteY73" fmla="*/ 434975 h 616654"/>
                <a:gd name="connsiteX74" fmla="*/ 1085850 w 1273175"/>
                <a:gd name="connsiteY74" fmla="*/ 419100 h 616654"/>
                <a:gd name="connsiteX75" fmla="*/ 1089025 w 1273175"/>
                <a:gd name="connsiteY75" fmla="*/ 406400 h 616654"/>
                <a:gd name="connsiteX76" fmla="*/ 1111250 w 1273175"/>
                <a:gd name="connsiteY76" fmla="*/ 384175 h 616654"/>
                <a:gd name="connsiteX77" fmla="*/ 1127125 w 1273175"/>
                <a:gd name="connsiteY77" fmla="*/ 361950 h 616654"/>
                <a:gd name="connsiteX78" fmla="*/ 1139825 w 1273175"/>
                <a:gd name="connsiteY78" fmla="*/ 323850 h 616654"/>
                <a:gd name="connsiteX79" fmla="*/ 1152525 w 1273175"/>
                <a:gd name="connsiteY79" fmla="*/ 314325 h 616654"/>
                <a:gd name="connsiteX80" fmla="*/ 1168400 w 1273175"/>
                <a:gd name="connsiteY80" fmla="*/ 317500 h 616654"/>
                <a:gd name="connsiteX81" fmla="*/ 1177925 w 1273175"/>
                <a:gd name="connsiteY81" fmla="*/ 323850 h 616654"/>
                <a:gd name="connsiteX82" fmla="*/ 1187450 w 1273175"/>
                <a:gd name="connsiteY82" fmla="*/ 327025 h 616654"/>
                <a:gd name="connsiteX83" fmla="*/ 1222375 w 1273175"/>
                <a:gd name="connsiteY83" fmla="*/ 342900 h 616654"/>
                <a:gd name="connsiteX84" fmla="*/ 1260475 w 1273175"/>
                <a:gd name="connsiteY84" fmla="*/ 349250 h 616654"/>
                <a:gd name="connsiteX85" fmla="*/ 1270000 w 1273175"/>
                <a:gd name="connsiteY85" fmla="*/ 346075 h 616654"/>
                <a:gd name="connsiteX86" fmla="*/ 1273175 w 1273175"/>
                <a:gd name="connsiteY86" fmla="*/ 336550 h 61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273175" h="616654">
                  <a:moveTo>
                    <a:pt x="0" y="0"/>
                  </a:moveTo>
                  <a:cubicBezTo>
                    <a:pt x="17325" y="3465"/>
                    <a:pt x="24788" y="3510"/>
                    <a:pt x="41275" y="15875"/>
                  </a:cubicBezTo>
                  <a:cubicBezTo>
                    <a:pt x="45508" y="19050"/>
                    <a:pt x="49993" y="21915"/>
                    <a:pt x="53975" y="25400"/>
                  </a:cubicBezTo>
                  <a:cubicBezTo>
                    <a:pt x="58481" y="29342"/>
                    <a:pt x="61803" y="34620"/>
                    <a:pt x="66675" y="38100"/>
                  </a:cubicBezTo>
                  <a:cubicBezTo>
                    <a:pt x="69398" y="40045"/>
                    <a:pt x="73025" y="40217"/>
                    <a:pt x="76200" y="41275"/>
                  </a:cubicBezTo>
                  <a:cubicBezTo>
                    <a:pt x="80433" y="44450"/>
                    <a:pt x="85512" y="46735"/>
                    <a:pt x="88900" y="50800"/>
                  </a:cubicBezTo>
                  <a:cubicBezTo>
                    <a:pt x="90851" y="53141"/>
                    <a:pt x="94659" y="71843"/>
                    <a:pt x="95250" y="73025"/>
                  </a:cubicBezTo>
                  <a:cubicBezTo>
                    <a:pt x="97617" y="77758"/>
                    <a:pt x="101600" y="81492"/>
                    <a:pt x="104775" y="85725"/>
                  </a:cubicBezTo>
                  <a:cubicBezTo>
                    <a:pt x="108895" y="102205"/>
                    <a:pt x="108929" y="106243"/>
                    <a:pt x="120650" y="123825"/>
                  </a:cubicBezTo>
                  <a:cubicBezTo>
                    <a:pt x="122767" y="127000"/>
                    <a:pt x="124069" y="130907"/>
                    <a:pt x="127000" y="133350"/>
                  </a:cubicBezTo>
                  <a:cubicBezTo>
                    <a:pt x="130636" y="136380"/>
                    <a:pt x="135350" y="137836"/>
                    <a:pt x="139700" y="139700"/>
                  </a:cubicBezTo>
                  <a:cubicBezTo>
                    <a:pt x="142776" y="141018"/>
                    <a:pt x="146000" y="141979"/>
                    <a:pt x="149225" y="142875"/>
                  </a:cubicBezTo>
                  <a:cubicBezTo>
                    <a:pt x="165055" y="147272"/>
                    <a:pt x="180975" y="151342"/>
                    <a:pt x="196850" y="155575"/>
                  </a:cubicBezTo>
                  <a:cubicBezTo>
                    <a:pt x="202382" y="166639"/>
                    <a:pt x="205496" y="171988"/>
                    <a:pt x="209550" y="184150"/>
                  </a:cubicBezTo>
                  <a:cubicBezTo>
                    <a:pt x="210930" y="188290"/>
                    <a:pt x="211006" y="192839"/>
                    <a:pt x="212725" y="196850"/>
                  </a:cubicBezTo>
                  <a:cubicBezTo>
                    <a:pt x="214228" y="200357"/>
                    <a:pt x="217182" y="203062"/>
                    <a:pt x="219075" y="206375"/>
                  </a:cubicBezTo>
                  <a:cubicBezTo>
                    <a:pt x="235188" y="234573"/>
                    <a:pt x="216304" y="205394"/>
                    <a:pt x="231775" y="228600"/>
                  </a:cubicBezTo>
                  <a:cubicBezTo>
                    <a:pt x="232233" y="230890"/>
                    <a:pt x="235336" y="249816"/>
                    <a:pt x="238125" y="254000"/>
                  </a:cubicBezTo>
                  <a:cubicBezTo>
                    <a:pt x="240616" y="257736"/>
                    <a:pt x="244475" y="260350"/>
                    <a:pt x="247650" y="263525"/>
                  </a:cubicBezTo>
                  <a:cubicBezTo>
                    <a:pt x="251056" y="273743"/>
                    <a:pt x="252275" y="279697"/>
                    <a:pt x="260350" y="288925"/>
                  </a:cubicBezTo>
                  <a:cubicBezTo>
                    <a:pt x="263835" y="292907"/>
                    <a:pt x="268456" y="295825"/>
                    <a:pt x="273050" y="298450"/>
                  </a:cubicBezTo>
                  <a:cubicBezTo>
                    <a:pt x="275956" y="300110"/>
                    <a:pt x="279400" y="300567"/>
                    <a:pt x="282575" y="301625"/>
                  </a:cubicBezTo>
                  <a:cubicBezTo>
                    <a:pt x="313316" y="324681"/>
                    <a:pt x="274208" y="297442"/>
                    <a:pt x="314325" y="317500"/>
                  </a:cubicBezTo>
                  <a:cubicBezTo>
                    <a:pt x="346707" y="333691"/>
                    <a:pt x="308540" y="322404"/>
                    <a:pt x="339725" y="330200"/>
                  </a:cubicBezTo>
                  <a:cubicBezTo>
                    <a:pt x="349854" y="336277"/>
                    <a:pt x="359482" y="341313"/>
                    <a:pt x="368300" y="349250"/>
                  </a:cubicBezTo>
                  <a:cubicBezTo>
                    <a:pt x="374975" y="355257"/>
                    <a:pt x="382369" y="360828"/>
                    <a:pt x="387350" y="368300"/>
                  </a:cubicBezTo>
                  <a:cubicBezTo>
                    <a:pt x="397307" y="383235"/>
                    <a:pt x="404612" y="396279"/>
                    <a:pt x="425450" y="403225"/>
                  </a:cubicBezTo>
                  <a:lnTo>
                    <a:pt x="434975" y="406400"/>
                  </a:lnTo>
                  <a:cubicBezTo>
                    <a:pt x="438150" y="410633"/>
                    <a:pt x="440758" y="415358"/>
                    <a:pt x="444500" y="419100"/>
                  </a:cubicBezTo>
                  <a:cubicBezTo>
                    <a:pt x="451100" y="425700"/>
                    <a:pt x="460239" y="423239"/>
                    <a:pt x="450850" y="434975"/>
                  </a:cubicBezTo>
                  <a:cubicBezTo>
                    <a:pt x="448466" y="437955"/>
                    <a:pt x="444500" y="439208"/>
                    <a:pt x="441325" y="441325"/>
                  </a:cubicBezTo>
                  <a:cubicBezTo>
                    <a:pt x="439208" y="446617"/>
                    <a:pt x="439005" y="453170"/>
                    <a:pt x="434975" y="457200"/>
                  </a:cubicBezTo>
                  <a:cubicBezTo>
                    <a:pt x="413677" y="478498"/>
                    <a:pt x="427290" y="435302"/>
                    <a:pt x="419100" y="476250"/>
                  </a:cubicBezTo>
                  <a:cubicBezTo>
                    <a:pt x="422275" y="486833"/>
                    <a:pt x="421628" y="499448"/>
                    <a:pt x="428625" y="508000"/>
                  </a:cubicBezTo>
                  <a:cubicBezTo>
                    <a:pt x="432702" y="512982"/>
                    <a:pt x="441362" y="509912"/>
                    <a:pt x="447675" y="511175"/>
                  </a:cubicBezTo>
                  <a:cubicBezTo>
                    <a:pt x="451954" y="512031"/>
                    <a:pt x="456142" y="513292"/>
                    <a:pt x="460375" y="514350"/>
                  </a:cubicBezTo>
                  <a:cubicBezTo>
                    <a:pt x="463550" y="516467"/>
                    <a:pt x="466393" y="519197"/>
                    <a:pt x="469900" y="520700"/>
                  </a:cubicBezTo>
                  <a:cubicBezTo>
                    <a:pt x="473911" y="522419"/>
                    <a:pt x="479514" y="520789"/>
                    <a:pt x="482600" y="523875"/>
                  </a:cubicBezTo>
                  <a:cubicBezTo>
                    <a:pt x="485686" y="526961"/>
                    <a:pt x="482935" y="533262"/>
                    <a:pt x="485775" y="536575"/>
                  </a:cubicBezTo>
                  <a:cubicBezTo>
                    <a:pt x="489791" y="541260"/>
                    <a:pt x="496255" y="543103"/>
                    <a:pt x="501650" y="546100"/>
                  </a:cubicBezTo>
                  <a:cubicBezTo>
                    <a:pt x="519806" y="556187"/>
                    <a:pt x="510374" y="548741"/>
                    <a:pt x="530225" y="561975"/>
                  </a:cubicBezTo>
                  <a:cubicBezTo>
                    <a:pt x="534628" y="564910"/>
                    <a:pt x="538012" y="569535"/>
                    <a:pt x="542925" y="571500"/>
                  </a:cubicBezTo>
                  <a:cubicBezTo>
                    <a:pt x="548902" y="573891"/>
                    <a:pt x="555730" y="573114"/>
                    <a:pt x="561975" y="574675"/>
                  </a:cubicBezTo>
                  <a:cubicBezTo>
                    <a:pt x="596249" y="583243"/>
                    <a:pt x="567448" y="577521"/>
                    <a:pt x="593725" y="587375"/>
                  </a:cubicBezTo>
                  <a:cubicBezTo>
                    <a:pt x="598849" y="589297"/>
                    <a:pt x="617989" y="592863"/>
                    <a:pt x="622300" y="593725"/>
                  </a:cubicBezTo>
                  <a:cubicBezTo>
                    <a:pt x="630767" y="599017"/>
                    <a:pt x="638770" y="605135"/>
                    <a:pt x="647700" y="609600"/>
                  </a:cubicBezTo>
                  <a:cubicBezTo>
                    <a:pt x="672432" y="621966"/>
                    <a:pt x="686465" y="614718"/>
                    <a:pt x="717550" y="612775"/>
                  </a:cubicBezTo>
                  <a:cubicBezTo>
                    <a:pt x="721783" y="610658"/>
                    <a:pt x="726903" y="609772"/>
                    <a:pt x="730250" y="606425"/>
                  </a:cubicBezTo>
                  <a:cubicBezTo>
                    <a:pt x="732617" y="604058"/>
                    <a:pt x="731058" y="599267"/>
                    <a:pt x="733425" y="596900"/>
                  </a:cubicBezTo>
                  <a:cubicBezTo>
                    <a:pt x="736772" y="593553"/>
                    <a:pt x="741892" y="592667"/>
                    <a:pt x="746125" y="590550"/>
                  </a:cubicBezTo>
                  <a:cubicBezTo>
                    <a:pt x="757767" y="573088"/>
                    <a:pt x="746125" y="587904"/>
                    <a:pt x="762000" y="574675"/>
                  </a:cubicBezTo>
                  <a:cubicBezTo>
                    <a:pt x="777855" y="561462"/>
                    <a:pt x="764311" y="567555"/>
                    <a:pt x="781050" y="561975"/>
                  </a:cubicBezTo>
                  <a:cubicBezTo>
                    <a:pt x="783167" y="558800"/>
                    <a:pt x="785693" y="555863"/>
                    <a:pt x="787400" y="552450"/>
                  </a:cubicBezTo>
                  <a:cubicBezTo>
                    <a:pt x="788897" y="549457"/>
                    <a:pt x="789257" y="546001"/>
                    <a:pt x="790575" y="542925"/>
                  </a:cubicBezTo>
                  <a:cubicBezTo>
                    <a:pt x="792439" y="538575"/>
                    <a:pt x="794808" y="534458"/>
                    <a:pt x="796925" y="530225"/>
                  </a:cubicBezTo>
                  <a:cubicBezTo>
                    <a:pt x="798650" y="521601"/>
                    <a:pt x="800366" y="503766"/>
                    <a:pt x="809625" y="498475"/>
                  </a:cubicBezTo>
                  <a:cubicBezTo>
                    <a:pt x="813414" y="496310"/>
                    <a:pt x="818092" y="500592"/>
                    <a:pt x="822325" y="501650"/>
                  </a:cubicBezTo>
                  <a:cubicBezTo>
                    <a:pt x="824442" y="505883"/>
                    <a:pt x="824889" y="511510"/>
                    <a:pt x="828675" y="514350"/>
                  </a:cubicBezTo>
                  <a:cubicBezTo>
                    <a:pt x="834030" y="518366"/>
                    <a:pt x="841985" y="517256"/>
                    <a:pt x="847725" y="520700"/>
                  </a:cubicBezTo>
                  <a:cubicBezTo>
                    <a:pt x="853017" y="523875"/>
                    <a:pt x="858080" y="527465"/>
                    <a:pt x="863600" y="530225"/>
                  </a:cubicBezTo>
                  <a:cubicBezTo>
                    <a:pt x="871416" y="534133"/>
                    <a:pt x="884858" y="535356"/>
                    <a:pt x="892175" y="536575"/>
                  </a:cubicBezTo>
                  <a:cubicBezTo>
                    <a:pt x="902758" y="534458"/>
                    <a:pt x="913454" y="532843"/>
                    <a:pt x="923925" y="530225"/>
                  </a:cubicBezTo>
                  <a:cubicBezTo>
                    <a:pt x="930419" y="528602"/>
                    <a:pt x="942975" y="523875"/>
                    <a:pt x="942975" y="523875"/>
                  </a:cubicBezTo>
                  <a:lnTo>
                    <a:pt x="955675" y="542925"/>
                  </a:lnTo>
                  <a:cubicBezTo>
                    <a:pt x="957792" y="546100"/>
                    <a:pt x="958612" y="550743"/>
                    <a:pt x="962025" y="552450"/>
                  </a:cubicBezTo>
                  <a:cubicBezTo>
                    <a:pt x="968375" y="555625"/>
                    <a:pt x="975168" y="558037"/>
                    <a:pt x="981075" y="561975"/>
                  </a:cubicBezTo>
                  <a:cubicBezTo>
                    <a:pt x="1004858" y="577830"/>
                    <a:pt x="977477" y="567126"/>
                    <a:pt x="1000125" y="574675"/>
                  </a:cubicBezTo>
                  <a:cubicBezTo>
                    <a:pt x="1008592" y="572558"/>
                    <a:pt x="1019938" y="575029"/>
                    <a:pt x="1025525" y="568325"/>
                  </a:cubicBezTo>
                  <a:cubicBezTo>
                    <a:pt x="1032434" y="560034"/>
                    <a:pt x="1027724" y="546538"/>
                    <a:pt x="1031875" y="536575"/>
                  </a:cubicBezTo>
                  <a:cubicBezTo>
                    <a:pt x="1033343" y="533053"/>
                    <a:pt x="1038225" y="532342"/>
                    <a:pt x="1041400" y="530225"/>
                  </a:cubicBezTo>
                  <a:cubicBezTo>
                    <a:pt x="1058049" y="488601"/>
                    <a:pt x="1037782" y="546693"/>
                    <a:pt x="1044575" y="488950"/>
                  </a:cubicBezTo>
                  <a:cubicBezTo>
                    <a:pt x="1045748" y="478979"/>
                    <a:pt x="1052131" y="470220"/>
                    <a:pt x="1054100" y="460375"/>
                  </a:cubicBezTo>
                  <a:cubicBezTo>
                    <a:pt x="1055158" y="455083"/>
                    <a:pt x="1054415" y="449076"/>
                    <a:pt x="1057275" y="444500"/>
                  </a:cubicBezTo>
                  <a:cubicBezTo>
                    <a:pt x="1060080" y="440013"/>
                    <a:pt x="1066233" y="438717"/>
                    <a:pt x="1069975" y="434975"/>
                  </a:cubicBezTo>
                  <a:cubicBezTo>
                    <a:pt x="1091142" y="413808"/>
                    <a:pt x="1060450" y="436033"/>
                    <a:pt x="1085850" y="419100"/>
                  </a:cubicBezTo>
                  <a:cubicBezTo>
                    <a:pt x="1086908" y="414867"/>
                    <a:pt x="1087306" y="410411"/>
                    <a:pt x="1089025" y="406400"/>
                  </a:cubicBezTo>
                  <a:cubicBezTo>
                    <a:pt x="1094408" y="393839"/>
                    <a:pt x="1100788" y="394637"/>
                    <a:pt x="1111250" y="384175"/>
                  </a:cubicBezTo>
                  <a:cubicBezTo>
                    <a:pt x="1115188" y="380237"/>
                    <a:pt x="1123519" y="367358"/>
                    <a:pt x="1127125" y="361950"/>
                  </a:cubicBezTo>
                  <a:cubicBezTo>
                    <a:pt x="1129242" y="349249"/>
                    <a:pt x="1129931" y="333744"/>
                    <a:pt x="1139825" y="323850"/>
                  </a:cubicBezTo>
                  <a:cubicBezTo>
                    <a:pt x="1143567" y="320108"/>
                    <a:pt x="1148292" y="317500"/>
                    <a:pt x="1152525" y="314325"/>
                  </a:cubicBezTo>
                  <a:cubicBezTo>
                    <a:pt x="1157817" y="315383"/>
                    <a:pt x="1163347" y="315605"/>
                    <a:pt x="1168400" y="317500"/>
                  </a:cubicBezTo>
                  <a:cubicBezTo>
                    <a:pt x="1171973" y="318840"/>
                    <a:pt x="1174512" y="322143"/>
                    <a:pt x="1177925" y="323850"/>
                  </a:cubicBezTo>
                  <a:cubicBezTo>
                    <a:pt x="1180918" y="325347"/>
                    <a:pt x="1184275" y="325967"/>
                    <a:pt x="1187450" y="327025"/>
                  </a:cubicBezTo>
                  <a:cubicBezTo>
                    <a:pt x="1201615" y="341190"/>
                    <a:pt x="1195595" y="338437"/>
                    <a:pt x="1222375" y="342900"/>
                  </a:cubicBezTo>
                  <a:lnTo>
                    <a:pt x="1260475" y="349250"/>
                  </a:lnTo>
                  <a:cubicBezTo>
                    <a:pt x="1263650" y="348192"/>
                    <a:pt x="1267633" y="348442"/>
                    <a:pt x="1270000" y="346075"/>
                  </a:cubicBezTo>
                  <a:cubicBezTo>
                    <a:pt x="1272367" y="343708"/>
                    <a:pt x="1273175" y="336550"/>
                    <a:pt x="1273175" y="33655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Volný tvar: obrazec 25">
              <a:extLst>
                <a:ext uri="{FF2B5EF4-FFF2-40B4-BE49-F238E27FC236}">
                  <a16:creationId xmlns:a16="http://schemas.microsoft.com/office/drawing/2014/main" id="{4377A99B-A4E4-D31F-8FBC-6D6BCB18DEAF}"/>
                </a:ext>
              </a:extLst>
            </p:cNvPr>
            <p:cNvSpPr/>
            <p:nvPr/>
          </p:nvSpPr>
          <p:spPr>
            <a:xfrm rot="21352129">
              <a:off x="7306360" y="4495145"/>
              <a:ext cx="971359" cy="105920"/>
            </a:xfrm>
            <a:custGeom>
              <a:avLst/>
              <a:gdLst>
                <a:gd name="connsiteX0" fmla="*/ 0 w 1012825"/>
                <a:gd name="connsiteY0" fmla="*/ 76200 h 123825"/>
                <a:gd name="connsiteX1" fmla="*/ 57150 w 1012825"/>
                <a:gd name="connsiteY1" fmla="*/ 73025 h 123825"/>
                <a:gd name="connsiteX2" fmla="*/ 66675 w 1012825"/>
                <a:gd name="connsiteY2" fmla="*/ 69850 h 123825"/>
                <a:gd name="connsiteX3" fmla="*/ 101600 w 1012825"/>
                <a:gd name="connsiteY3" fmla="*/ 79375 h 123825"/>
                <a:gd name="connsiteX4" fmla="*/ 111125 w 1012825"/>
                <a:gd name="connsiteY4" fmla="*/ 92075 h 123825"/>
                <a:gd name="connsiteX5" fmla="*/ 146050 w 1012825"/>
                <a:gd name="connsiteY5" fmla="*/ 104775 h 123825"/>
                <a:gd name="connsiteX6" fmla="*/ 184150 w 1012825"/>
                <a:gd name="connsiteY6" fmla="*/ 101600 h 123825"/>
                <a:gd name="connsiteX7" fmla="*/ 203200 w 1012825"/>
                <a:gd name="connsiteY7" fmla="*/ 79375 h 123825"/>
                <a:gd name="connsiteX8" fmla="*/ 219075 w 1012825"/>
                <a:gd name="connsiteY8" fmla="*/ 60325 h 123825"/>
                <a:gd name="connsiteX9" fmla="*/ 222250 w 1012825"/>
                <a:gd name="connsiteY9" fmla="*/ 50800 h 123825"/>
                <a:gd name="connsiteX10" fmla="*/ 225425 w 1012825"/>
                <a:gd name="connsiteY10" fmla="*/ 38100 h 123825"/>
                <a:gd name="connsiteX11" fmla="*/ 238125 w 1012825"/>
                <a:gd name="connsiteY11" fmla="*/ 34925 h 123825"/>
                <a:gd name="connsiteX12" fmla="*/ 250825 w 1012825"/>
                <a:gd name="connsiteY12" fmla="*/ 38100 h 123825"/>
                <a:gd name="connsiteX13" fmla="*/ 266700 w 1012825"/>
                <a:gd name="connsiteY13" fmla="*/ 69850 h 123825"/>
                <a:gd name="connsiteX14" fmla="*/ 301625 w 1012825"/>
                <a:gd name="connsiteY14" fmla="*/ 85725 h 123825"/>
                <a:gd name="connsiteX15" fmla="*/ 365125 w 1012825"/>
                <a:gd name="connsiteY15" fmla="*/ 79375 h 123825"/>
                <a:gd name="connsiteX16" fmla="*/ 377825 w 1012825"/>
                <a:gd name="connsiteY16" fmla="*/ 76200 h 123825"/>
                <a:gd name="connsiteX17" fmla="*/ 384175 w 1012825"/>
                <a:gd name="connsiteY17" fmla="*/ 66675 h 123825"/>
                <a:gd name="connsiteX18" fmla="*/ 403225 w 1012825"/>
                <a:gd name="connsiteY18" fmla="*/ 53975 h 123825"/>
                <a:gd name="connsiteX19" fmla="*/ 425450 w 1012825"/>
                <a:gd name="connsiteY19" fmla="*/ 41275 h 123825"/>
                <a:gd name="connsiteX20" fmla="*/ 457200 w 1012825"/>
                <a:gd name="connsiteY20" fmla="*/ 44450 h 123825"/>
                <a:gd name="connsiteX21" fmla="*/ 476250 w 1012825"/>
                <a:gd name="connsiteY21" fmla="*/ 73025 h 123825"/>
                <a:gd name="connsiteX22" fmla="*/ 485775 w 1012825"/>
                <a:gd name="connsiteY22" fmla="*/ 79375 h 123825"/>
                <a:gd name="connsiteX23" fmla="*/ 508000 w 1012825"/>
                <a:gd name="connsiteY23" fmla="*/ 85725 h 123825"/>
                <a:gd name="connsiteX24" fmla="*/ 533400 w 1012825"/>
                <a:gd name="connsiteY24" fmla="*/ 82550 h 123825"/>
                <a:gd name="connsiteX25" fmla="*/ 542925 w 1012825"/>
                <a:gd name="connsiteY25" fmla="*/ 79375 h 123825"/>
                <a:gd name="connsiteX26" fmla="*/ 561975 w 1012825"/>
                <a:gd name="connsiteY26" fmla="*/ 76200 h 123825"/>
                <a:gd name="connsiteX27" fmla="*/ 574675 w 1012825"/>
                <a:gd name="connsiteY27" fmla="*/ 69850 h 123825"/>
                <a:gd name="connsiteX28" fmla="*/ 609600 w 1012825"/>
                <a:gd name="connsiteY28" fmla="*/ 82550 h 123825"/>
                <a:gd name="connsiteX29" fmla="*/ 641350 w 1012825"/>
                <a:gd name="connsiteY29" fmla="*/ 88900 h 123825"/>
                <a:gd name="connsiteX30" fmla="*/ 654050 w 1012825"/>
                <a:gd name="connsiteY30" fmla="*/ 95250 h 123825"/>
                <a:gd name="connsiteX31" fmla="*/ 698500 w 1012825"/>
                <a:gd name="connsiteY31" fmla="*/ 95250 h 123825"/>
                <a:gd name="connsiteX32" fmla="*/ 708025 w 1012825"/>
                <a:gd name="connsiteY32" fmla="*/ 92075 h 123825"/>
                <a:gd name="connsiteX33" fmla="*/ 723900 w 1012825"/>
                <a:gd name="connsiteY33" fmla="*/ 114300 h 123825"/>
                <a:gd name="connsiteX34" fmla="*/ 736600 w 1012825"/>
                <a:gd name="connsiteY34" fmla="*/ 123825 h 123825"/>
                <a:gd name="connsiteX35" fmla="*/ 787400 w 1012825"/>
                <a:gd name="connsiteY35" fmla="*/ 117475 h 123825"/>
                <a:gd name="connsiteX36" fmla="*/ 793750 w 1012825"/>
                <a:gd name="connsiteY36" fmla="*/ 107950 h 123825"/>
                <a:gd name="connsiteX37" fmla="*/ 803275 w 1012825"/>
                <a:gd name="connsiteY37" fmla="*/ 101600 h 123825"/>
                <a:gd name="connsiteX38" fmla="*/ 812800 w 1012825"/>
                <a:gd name="connsiteY38" fmla="*/ 92075 h 123825"/>
                <a:gd name="connsiteX39" fmla="*/ 838200 w 1012825"/>
                <a:gd name="connsiteY39" fmla="*/ 76200 h 123825"/>
                <a:gd name="connsiteX40" fmla="*/ 841375 w 1012825"/>
                <a:gd name="connsiteY40" fmla="*/ 66675 h 123825"/>
                <a:gd name="connsiteX41" fmla="*/ 854075 w 1012825"/>
                <a:gd name="connsiteY41" fmla="*/ 41275 h 123825"/>
                <a:gd name="connsiteX42" fmla="*/ 860425 w 1012825"/>
                <a:gd name="connsiteY42" fmla="*/ 22225 h 123825"/>
                <a:gd name="connsiteX43" fmla="*/ 863600 w 1012825"/>
                <a:gd name="connsiteY43" fmla="*/ 12700 h 123825"/>
                <a:gd name="connsiteX44" fmla="*/ 882650 w 1012825"/>
                <a:gd name="connsiteY44" fmla="*/ 0 h 123825"/>
                <a:gd name="connsiteX45" fmla="*/ 917575 w 1012825"/>
                <a:gd name="connsiteY45" fmla="*/ 19050 h 123825"/>
                <a:gd name="connsiteX46" fmla="*/ 933450 w 1012825"/>
                <a:gd name="connsiteY46" fmla="*/ 25400 h 123825"/>
                <a:gd name="connsiteX47" fmla="*/ 952500 w 1012825"/>
                <a:gd name="connsiteY47" fmla="*/ 38100 h 123825"/>
                <a:gd name="connsiteX48" fmla="*/ 977900 w 1012825"/>
                <a:gd name="connsiteY48" fmla="*/ 47625 h 123825"/>
                <a:gd name="connsiteX49" fmla="*/ 987425 w 1012825"/>
                <a:gd name="connsiteY49" fmla="*/ 79375 h 123825"/>
                <a:gd name="connsiteX50" fmla="*/ 990600 w 1012825"/>
                <a:gd name="connsiteY50" fmla="*/ 88900 h 123825"/>
                <a:gd name="connsiteX51" fmla="*/ 1009650 w 1012825"/>
                <a:gd name="connsiteY51" fmla="*/ 98425 h 123825"/>
                <a:gd name="connsiteX52" fmla="*/ 1012825 w 1012825"/>
                <a:gd name="connsiteY52" fmla="*/ 10160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12825" h="123825">
                  <a:moveTo>
                    <a:pt x="0" y="76200"/>
                  </a:moveTo>
                  <a:cubicBezTo>
                    <a:pt x="19050" y="75142"/>
                    <a:pt x="38157" y="74834"/>
                    <a:pt x="57150" y="73025"/>
                  </a:cubicBezTo>
                  <a:cubicBezTo>
                    <a:pt x="60482" y="72708"/>
                    <a:pt x="63362" y="69377"/>
                    <a:pt x="66675" y="69850"/>
                  </a:cubicBezTo>
                  <a:cubicBezTo>
                    <a:pt x="78621" y="71557"/>
                    <a:pt x="89958" y="76200"/>
                    <a:pt x="101600" y="79375"/>
                  </a:cubicBezTo>
                  <a:cubicBezTo>
                    <a:pt x="104775" y="83608"/>
                    <a:pt x="107143" y="88590"/>
                    <a:pt x="111125" y="92075"/>
                  </a:cubicBezTo>
                  <a:cubicBezTo>
                    <a:pt x="124214" y="103528"/>
                    <a:pt x="129578" y="102030"/>
                    <a:pt x="146050" y="104775"/>
                  </a:cubicBezTo>
                  <a:cubicBezTo>
                    <a:pt x="158750" y="103717"/>
                    <a:pt x="171653" y="104099"/>
                    <a:pt x="184150" y="101600"/>
                  </a:cubicBezTo>
                  <a:cubicBezTo>
                    <a:pt x="194261" y="99578"/>
                    <a:pt x="199067" y="85987"/>
                    <a:pt x="203200" y="79375"/>
                  </a:cubicBezTo>
                  <a:cubicBezTo>
                    <a:pt x="210567" y="67587"/>
                    <a:pt x="208586" y="70814"/>
                    <a:pt x="219075" y="60325"/>
                  </a:cubicBezTo>
                  <a:cubicBezTo>
                    <a:pt x="220133" y="57150"/>
                    <a:pt x="221331" y="54018"/>
                    <a:pt x="222250" y="50800"/>
                  </a:cubicBezTo>
                  <a:cubicBezTo>
                    <a:pt x="223449" y="46604"/>
                    <a:pt x="222339" y="41186"/>
                    <a:pt x="225425" y="38100"/>
                  </a:cubicBezTo>
                  <a:cubicBezTo>
                    <a:pt x="228511" y="35014"/>
                    <a:pt x="233892" y="35983"/>
                    <a:pt x="238125" y="34925"/>
                  </a:cubicBezTo>
                  <a:cubicBezTo>
                    <a:pt x="242358" y="35983"/>
                    <a:pt x="247739" y="35014"/>
                    <a:pt x="250825" y="38100"/>
                  </a:cubicBezTo>
                  <a:cubicBezTo>
                    <a:pt x="266027" y="53302"/>
                    <a:pt x="233782" y="55742"/>
                    <a:pt x="266700" y="69850"/>
                  </a:cubicBezTo>
                  <a:cubicBezTo>
                    <a:pt x="293275" y="81239"/>
                    <a:pt x="281716" y="75770"/>
                    <a:pt x="301625" y="85725"/>
                  </a:cubicBezTo>
                  <a:cubicBezTo>
                    <a:pt x="312805" y="84709"/>
                    <a:pt x="352223" y="81360"/>
                    <a:pt x="365125" y="79375"/>
                  </a:cubicBezTo>
                  <a:cubicBezTo>
                    <a:pt x="369438" y="78711"/>
                    <a:pt x="373592" y="77258"/>
                    <a:pt x="377825" y="76200"/>
                  </a:cubicBezTo>
                  <a:cubicBezTo>
                    <a:pt x="379942" y="73025"/>
                    <a:pt x="381303" y="69188"/>
                    <a:pt x="384175" y="66675"/>
                  </a:cubicBezTo>
                  <a:cubicBezTo>
                    <a:pt x="389918" y="61649"/>
                    <a:pt x="396875" y="58208"/>
                    <a:pt x="403225" y="53975"/>
                  </a:cubicBezTo>
                  <a:cubicBezTo>
                    <a:pt x="416688" y="45000"/>
                    <a:pt x="409337" y="49332"/>
                    <a:pt x="425450" y="41275"/>
                  </a:cubicBezTo>
                  <a:cubicBezTo>
                    <a:pt x="436033" y="42333"/>
                    <a:pt x="447687" y="39693"/>
                    <a:pt x="457200" y="44450"/>
                  </a:cubicBezTo>
                  <a:cubicBezTo>
                    <a:pt x="488950" y="60325"/>
                    <a:pt x="457200" y="60325"/>
                    <a:pt x="476250" y="73025"/>
                  </a:cubicBezTo>
                  <a:cubicBezTo>
                    <a:pt x="479425" y="75142"/>
                    <a:pt x="482362" y="77668"/>
                    <a:pt x="485775" y="79375"/>
                  </a:cubicBezTo>
                  <a:cubicBezTo>
                    <a:pt x="490330" y="81652"/>
                    <a:pt x="503931" y="84708"/>
                    <a:pt x="508000" y="85725"/>
                  </a:cubicBezTo>
                  <a:cubicBezTo>
                    <a:pt x="516467" y="84667"/>
                    <a:pt x="525005" y="84076"/>
                    <a:pt x="533400" y="82550"/>
                  </a:cubicBezTo>
                  <a:cubicBezTo>
                    <a:pt x="536693" y="81951"/>
                    <a:pt x="539658" y="80101"/>
                    <a:pt x="542925" y="79375"/>
                  </a:cubicBezTo>
                  <a:cubicBezTo>
                    <a:pt x="549209" y="77978"/>
                    <a:pt x="555625" y="77258"/>
                    <a:pt x="561975" y="76200"/>
                  </a:cubicBezTo>
                  <a:cubicBezTo>
                    <a:pt x="566208" y="74083"/>
                    <a:pt x="569942" y="69850"/>
                    <a:pt x="574675" y="69850"/>
                  </a:cubicBezTo>
                  <a:cubicBezTo>
                    <a:pt x="624923" y="69850"/>
                    <a:pt x="583568" y="74540"/>
                    <a:pt x="609600" y="82550"/>
                  </a:cubicBezTo>
                  <a:cubicBezTo>
                    <a:pt x="619916" y="85724"/>
                    <a:pt x="641350" y="88900"/>
                    <a:pt x="641350" y="88900"/>
                  </a:cubicBezTo>
                  <a:cubicBezTo>
                    <a:pt x="645583" y="91017"/>
                    <a:pt x="649517" y="93890"/>
                    <a:pt x="654050" y="95250"/>
                  </a:cubicBezTo>
                  <a:cubicBezTo>
                    <a:pt x="672900" y="100905"/>
                    <a:pt x="678133" y="97796"/>
                    <a:pt x="698500" y="95250"/>
                  </a:cubicBezTo>
                  <a:cubicBezTo>
                    <a:pt x="701675" y="94192"/>
                    <a:pt x="704850" y="91017"/>
                    <a:pt x="708025" y="92075"/>
                  </a:cubicBezTo>
                  <a:cubicBezTo>
                    <a:pt x="718528" y="95576"/>
                    <a:pt x="718038" y="107461"/>
                    <a:pt x="723900" y="114300"/>
                  </a:cubicBezTo>
                  <a:cubicBezTo>
                    <a:pt x="727344" y="118318"/>
                    <a:pt x="732367" y="120650"/>
                    <a:pt x="736600" y="123825"/>
                  </a:cubicBezTo>
                  <a:cubicBezTo>
                    <a:pt x="753533" y="121708"/>
                    <a:pt x="770957" y="122042"/>
                    <a:pt x="787400" y="117475"/>
                  </a:cubicBezTo>
                  <a:cubicBezTo>
                    <a:pt x="791077" y="116454"/>
                    <a:pt x="791052" y="110648"/>
                    <a:pt x="793750" y="107950"/>
                  </a:cubicBezTo>
                  <a:cubicBezTo>
                    <a:pt x="796448" y="105252"/>
                    <a:pt x="800344" y="104043"/>
                    <a:pt x="803275" y="101600"/>
                  </a:cubicBezTo>
                  <a:cubicBezTo>
                    <a:pt x="806724" y="98725"/>
                    <a:pt x="809169" y="94716"/>
                    <a:pt x="812800" y="92075"/>
                  </a:cubicBezTo>
                  <a:cubicBezTo>
                    <a:pt x="820875" y="86203"/>
                    <a:pt x="838200" y="76200"/>
                    <a:pt x="838200" y="76200"/>
                  </a:cubicBezTo>
                  <a:cubicBezTo>
                    <a:pt x="839258" y="73025"/>
                    <a:pt x="839990" y="69722"/>
                    <a:pt x="841375" y="66675"/>
                  </a:cubicBezTo>
                  <a:cubicBezTo>
                    <a:pt x="845292" y="58057"/>
                    <a:pt x="851082" y="50255"/>
                    <a:pt x="854075" y="41275"/>
                  </a:cubicBezTo>
                  <a:lnTo>
                    <a:pt x="860425" y="22225"/>
                  </a:lnTo>
                  <a:cubicBezTo>
                    <a:pt x="861483" y="19050"/>
                    <a:pt x="860815" y="14556"/>
                    <a:pt x="863600" y="12700"/>
                  </a:cubicBezTo>
                  <a:lnTo>
                    <a:pt x="882650" y="0"/>
                  </a:lnTo>
                  <a:cubicBezTo>
                    <a:pt x="931068" y="13834"/>
                    <a:pt x="883547" y="-3635"/>
                    <a:pt x="917575" y="19050"/>
                  </a:cubicBezTo>
                  <a:cubicBezTo>
                    <a:pt x="922317" y="22211"/>
                    <a:pt x="928447" y="22671"/>
                    <a:pt x="933450" y="25400"/>
                  </a:cubicBezTo>
                  <a:cubicBezTo>
                    <a:pt x="940150" y="29054"/>
                    <a:pt x="945096" y="36249"/>
                    <a:pt x="952500" y="38100"/>
                  </a:cubicBezTo>
                  <a:cubicBezTo>
                    <a:pt x="969792" y="42423"/>
                    <a:pt x="961297" y="39324"/>
                    <a:pt x="977900" y="47625"/>
                  </a:cubicBezTo>
                  <a:cubicBezTo>
                    <a:pt x="982994" y="78191"/>
                    <a:pt x="977357" y="55883"/>
                    <a:pt x="987425" y="79375"/>
                  </a:cubicBezTo>
                  <a:cubicBezTo>
                    <a:pt x="988743" y="82451"/>
                    <a:pt x="988509" y="86287"/>
                    <a:pt x="990600" y="88900"/>
                  </a:cubicBezTo>
                  <a:cubicBezTo>
                    <a:pt x="996666" y="96483"/>
                    <a:pt x="1001981" y="94590"/>
                    <a:pt x="1009650" y="98425"/>
                  </a:cubicBezTo>
                  <a:cubicBezTo>
                    <a:pt x="1010989" y="99094"/>
                    <a:pt x="1011767" y="100542"/>
                    <a:pt x="1012825" y="101600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C9A3E2E6-6393-C2C4-F3B5-348459B81A49}"/>
                </a:ext>
              </a:extLst>
            </p:cNvPr>
            <p:cNvSpPr/>
            <p:nvPr/>
          </p:nvSpPr>
          <p:spPr>
            <a:xfrm>
              <a:off x="8251380" y="4547945"/>
              <a:ext cx="521104" cy="529135"/>
            </a:xfrm>
            <a:custGeom>
              <a:avLst/>
              <a:gdLst>
                <a:gd name="connsiteX0" fmla="*/ 28575 w 561975"/>
                <a:gd name="connsiteY0" fmla="*/ 0 h 581025"/>
                <a:gd name="connsiteX1" fmla="*/ 19050 w 561975"/>
                <a:gd name="connsiteY1" fmla="*/ 15875 h 581025"/>
                <a:gd name="connsiteX2" fmla="*/ 25400 w 561975"/>
                <a:gd name="connsiteY2" fmla="*/ 76200 h 581025"/>
                <a:gd name="connsiteX3" fmla="*/ 22225 w 561975"/>
                <a:gd name="connsiteY3" fmla="*/ 111125 h 581025"/>
                <a:gd name="connsiteX4" fmla="*/ 12700 w 561975"/>
                <a:gd name="connsiteY4" fmla="*/ 133350 h 581025"/>
                <a:gd name="connsiteX5" fmla="*/ 9525 w 561975"/>
                <a:gd name="connsiteY5" fmla="*/ 142875 h 581025"/>
                <a:gd name="connsiteX6" fmla="*/ 6350 w 561975"/>
                <a:gd name="connsiteY6" fmla="*/ 177800 h 581025"/>
                <a:gd name="connsiteX7" fmla="*/ 0 w 561975"/>
                <a:gd name="connsiteY7" fmla="*/ 196850 h 581025"/>
                <a:gd name="connsiteX8" fmla="*/ 6350 w 561975"/>
                <a:gd name="connsiteY8" fmla="*/ 222250 h 581025"/>
                <a:gd name="connsiteX9" fmla="*/ 22225 w 561975"/>
                <a:gd name="connsiteY9" fmla="*/ 228600 h 581025"/>
                <a:gd name="connsiteX10" fmla="*/ 19050 w 561975"/>
                <a:gd name="connsiteY10" fmla="*/ 244475 h 581025"/>
                <a:gd name="connsiteX11" fmla="*/ 15875 w 561975"/>
                <a:gd name="connsiteY11" fmla="*/ 273050 h 581025"/>
                <a:gd name="connsiteX12" fmla="*/ 19050 w 561975"/>
                <a:gd name="connsiteY12" fmla="*/ 304800 h 581025"/>
                <a:gd name="connsiteX13" fmla="*/ 47625 w 561975"/>
                <a:gd name="connsiteY13" fmla="*/ 314325 h 581025"/>
                <a:gd name="connsiteX14" fmla="*/ 60325 w 561975"/>
                <a:gd name="connsiteY14" fmla="*/ 333375 h 581025"/>
                <a:gd name="connsiteX15" fmla="*/ 69850 w 561975"/>
                <a:gd name="connsiteY15" fmla="*/ 346075 h 581025"/>
                <a:gd name="connsiteX16" fmla="*/ 82550 w 561975"/>
                <a:gd name="connsiteY16" fmla="*/ 349250 h 581025"/>
                <a:gd name="connsiteX17" fmla="*/ 101600 w 561975"/>
                <a:gd name="connsiteY17" fmla="*/ 346075 h 581025"/>
                <a:gd name="connsiteX18" fmla="*/ 111125 w 561975"/>
                <a:gd name="connsiteY18" fmla="*/ 339725 h 581025"/>
                <a:gd name="connsiteX19" fmla="*/ 133350 w 561975"/>
                <a:gd name="connsiteY19" fmla="*/ 346075 h 581025"/>
                <a:gd name="connsiteX20" fmla="*/ 146050 w 561975"/>
                <a:gd name="connsiteY20" fmla="*/ 355600 h 581025"/>
                <a:gd name="connsiteX21" fmla="*/ 158750 w 561975"/>
                <a:gd name="connsiteY21" fmla="*/ 361950 h 581025"/>
                <a:gd name="connsiteX22" fmla="*/ 168275 w 561975"/>
                <a:gd name="connsiteY22" fmla="*/ 374650 h 581025"/>
                <a:gd name="connsiteX23" fmla="*/ 171450 w 561975"/>
                <a:gd name="connsiteY23" fmla="*/ 384175 h 581025"/>
                <a:gd name="connsiteX24" fmla="*/ 168275 w 561975"/>
                <a:gd name="connsiteY24" fmla="*/ 393700 h 581025"/>
                <a:gd name="connsiteX25" fmla="*/ 177800 w 561975"/>
                <a:gd name="connsiteY25" fmla="*/ 396875 h 581025"/>
                <a:gd name="connsiteX26" fmla="*/ 196850 w 561975"/>
                <a:gd name="connsiteY26" fmla="*/ 400050 h 581025"/>
                <a:gd name="connsiteX27" fmla="*/ 203200 w 561975"/>
                <a:gd name="connsiteY27" fmla="*/ 422275 h 581025"/>
                <a:gd name="connsiteX28" fmla="*/ 225425 w 561975"/>
                <a:gd name="connsiteY28" fmla="*/ 441325 h 581025"/>
                <a:gd name="connsiteX29" fmla="*/ 247650 w 561975"/>
                <a:gd name="connsiteY29" fmla="*/ 428625 h 581025"/>
                <a:gd name="connsiteX30" fmla="*/ 301625 w 561975"/>
                <a:gd name="connsiteY30" fmla="*/ 434975 h 581025"/>
                <a:gd name="connsiteX31" fmla="*/ 307975 w 561975"/>
                <a:gd name="connsiteY31" fmla="*/ 444500 h 581025"/>
                <a:gd name="connsiteX32" fmla="*/ 365125 w 561975"/>
                <a:gd name="connsiteY32" fmla="*/ 444500 h 581025"/>
                <a:gd name="connsiteX33" fmla="*/ 371475 w 561975"/>
                <a:gd name="connsiteY33" fmla="*/ 454025 h 581025"/>
                <a:gd name="connsiteX34" fmla="*/ 381000 w 561975"/>
                <a:gd name="connsiteY34" fmla="*/ 482600 h 581025"/>
                <a:gd name="connsiteX35" fmla="*/ 393700 w 561975"/>
                <a:gd name="connsiteY35" fmla="*/ 536575 h 581025"/>
                <a:gd name="connsiteX36" fmla="*/ 409575 w 561975"/>
                <a:gd name="connsiteY36" fmla="*/ 542925 h 581025"/>
                <a:gd name="connsiteX37" fmla="*/ 419100 w 561975"/>
                <a:gd name="connsiteY37" fmla="*/ 555625 h 581025"/>
                <a:gd name="connsiteX38" fmla="*/ 434975 w 561975"/>
                <a:gd name="connsiteY38" fmla="*/ 558800 h 581025"/>
                <a:gd name="connsiteX39" fmla="*/ 444500 w 561975"/>
                <a:gd name="connsiteY39" fmla="*/ 561975 h 581025"/>
                <a:gd name="connsiteX40" fmla="*/ 454025 w 561975"/>
                <a:gd name="connsiteY40" fmla="*/ 568325 h 581025"/>
                <a:gd name="connsiteX41" fmla="*/ 485775 w 561975"/>
                <a:gd name="connsiteY41" fmla="*/ 577850 h 581025"/>
                <a:gd name="connsiteX42" fmla="*/ 495300 w 561975"/>
                <a:gd name="connsiteY42" fmla="*/ 581025 h 581025"/>
                <a:gd name="connsiteX43" fmla="*/ 533400 w 561975"/>
                <a:gd name="connsiteY43" fmla="*/ 577850 h 581025"/>
                <a:gd name="connsiteX44" fmla="*/ 542925 w 561975"/>
                <a:gd name="connsiteY44" fmla="*/ 571500 h 581025"/>
                <a:gd name="connsiteX45" fmla="*/ 561975 w 561975"/>
                <a:gd name="connsiteY45" fmla="*/ 5683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581025">
                  <a:moveTo>
                    <a:pt x="28575" y="0"/>
                  </a:moveTo>
                  <a:cubicBezTo>
                    <a:pt x="25400" y="5292"/>
                    <a:pt x="19815" y="9752"/>
                    <a:pt x="19050" y="15875"/>
                  </a:cubicBezTo>
                  <a:cubicBezTo>
                    <a:pt x="18310" y="21796"/>
                    <a:pt x="24197" y="66574"/>
                    <a:pt x="25400" y="76200"/>
                  </a:cubicBezTo>
                  <a:cubicBezTo>
                    <a:pt x="24342" y="87842"/>
                    <a:pt x="23878" y="99553"/>
                    <a:pt x="22225" y="111125"/>
                  </a:cubicBezTo>
                  <a:cubicBezTo>
                    <a:pt x="21161" y="118571"/>
                    <a:pt x="15444" y="126947"/>
                    <a:pt x="12700" y="133350"/>
                  </a:cubicBezTo>
                  <a:cubicBezTo>
                    <a:pt x="11382" y="136426"/>
                    <a:pt x="10583" y="139700"/>
                    <a:pt x="9525" y="142875"/>
                  </a:cubicBezTo>
                  <a:cubicBezTo>
                    <a:pt x="8467" y="154517"/>
                    <a:pt x="8381" y="166288"/>
                    <a:pt x="6350" y="177800"/>
                  </a:cubicBezTo>
                  <a:cubicBezTo>
                    <a:pt x="5187" y="184392"/>
                    <a:pt x="0" y="196850"/>
                    <a:pt x="0" y="196850"/>
                  </a:cubicBezTo>
                  <a:cubicBezTo>
                    <a:pt x="2117" y="205317"/>
                    <a:pt x="1345" y="215100"/>
                    <a:pt x="6350" y="222250"/>
                  </a:cubicBezTo>
                  <a:cubicBezTo>
                    <a:pt x="9618" y="226919"/>
                    <a:pt x="19397" y="223652"/>
                    <a:pt x="22225" y="228600"/>
                  </a:cubicBezTo>
                  <a:cubicBezTo>
                    <a:pt x="24902" y="233285"/>
                    <a:pt x="19813" y="239133"/>
                    <a:pt x="19050" y="244475"/>
                  </a:cubicBezTo>
                  <a:cubicBezTo>
                    <a:pt x="17695" y="253962"/>
                    <a:pt x="16933" y="263525"/>
                    <a:pt x="15875" y="273050"/>
                  </a:cubicBezTo>
                  <a:cubicBezTo>
                    <a:pt x="16933" y="283633"/>
                    <a:pt x="12565" y="296370"/>
                    <a:pt x="19050" y="304800"/>
                  </a:cubicBezTo>
                  <a:cubicBezTo>
                    <a:pt x="25172" y="312758"/>
                    <a:pt x="47625" y="314325"/>
                    <a:pt x="47625" y="314325"/>
                  </a:cubicBezTo>
                  <a:cubicBezTo>
                    <a:pt x="53026" y="330527"/>
                    <a:pt x="47352" y="318240"/>
                    <a:pt x="60325" y="333375"/>
                  </a:cubicBezTo>
                  <a:cubicBezTo>
                    <a:pt x="63769" y="337393"/>
                    <a:pt x="65544" y="342999"/>
                    <a:pt x="69850" y="346075"/>
                  </a:cubicBezTo>
                  <a:cubicBezTo>
                    <a:pt x="73401" y="348611"/>
                    <a:pt x="78317" y="348192"/>
                    <a:pt x="82550" y="349250"/>
                  </a:cubicBezTo>
                  <a:cubicBezTo>
                    <a:pt x="88900" y="348192"/>
                    <a:pt x="95493" y="348111"/>
                    <a:pt x="101600" y="346075"/>
                  </a:cubicBezTo>
                  <a:cubicBezTo>
                    <a:pt x="105220" y="344868"/>
                    <a:pt x="107347" y="340265"/>
                    <a:pt x="111125" y="339725"/>
                  </a:cubicBezTo>
                  <a:cubicBezTo>
                    <a:pt x="113916" y="339326"/>
                    <a:pt x="129776" y="344884"/>
                    <a:pt x="133350" y="346075"/>
                  </a:cubicBezTo>
                  <a:cubicBezTo>
                    <a:pt x="137583" y="349250"/>
                    <a:pt x="141563" y="352795"/>
                    <a:pt x="146050" y="355600"/>
                  </a:cubicBezTo>
                  <a:cubicBezTo>
                    <a:pt x="150064" y="358108"/>
                    <a:pt x="155156" y="358870"/>
                    <a:pt x="158750" y="361950"/>
                  </a:cubicBezTo>
                  <a:cubicBezTo>
                    <a:pt x="162768" y="365394"/>
                    <a:pt x="165100" y="370417"/>
                    <a:pt x="168275" y="374650"/>
                  </a:cubicBezTo>
                  <a:cubicBezTo>
                    <a:pt x="169333" y="377825"/>
                    <a:pt x="171450" y="380828"/>
                    <a:pt x="171450" y="384175"/>
                  </a:cubicBezTo>
                  <a:cubicBezTo>
                    <a:pt x="171450" y="387522"/>
                    <a:pt x="166778" y="390707"/>
                    <a:pt x="168275" y="393700"/>
                  </a:cubicBezTo>
                  <a:cubicBezTo>
                    <a:pt x="169772" y="396693"/>
                    <a:pt x="174533" y="396149"/>
                    <a:pt x="177800" y="396875"/>
                  </a:cubicBezTo>
                  <a:cubicBezTo>
                    <a:pt x="184084" y="398272"/>
                    <a:pt x="190500" y="398992"/>
                    <a:pt x="196850" y="400050"/>
                  </a:cubicBezTo>
                  <a:cubicBezTo>
                    <a:pt x="197273" y="401744"/>
                    <a:pt x="201378" y="419542"/>
                    <a:pt x="203200" y="422275"/>
                  </a:cubicBezTo>
                  <a:cubicBezTo>
                    <a:pt x="207622" y="428908"/>
                    <a:pt x="219556" y="436923"/>
                    <a:pt x="225425" y="441325"/>
                  </a:cubicBezTo>
                  <a:cubicBezTo>
                    <a:pt x="230581" y="437458"/>
                    <a:pt x="239569" y="428625"/>
                    <a:pt x="247650" y="428625"/>
                  </a:cubicBezTo>
                  <a:cubicBezTo>
                    <a:pt x="266439" y="428625"/>
                    <a:pt x="283461" y="431948"/>
                    <a:pt x="301625" y="434975"/>
                  </a:cubicBezTo>
                  <a:cubicBezTo>
                    <a:pt x="303742" y="438150"/>
                    <a:pt x="305277" y="441802"/>
                    <a:pt x="307975" y="444500"/>
                  </a:cubicBezTo>
                  <a:cubicBezTo>
                    <a:pt x="324105" y="460630"/>
                    <a:pt x="341925" y="447593"/>
                    <a:pt x="365125" y="444500"/>
                  </a:cubicBezTo>
                  <a:cubicBezTo>
                    <a:pt x="367242" y="447675"/>
                    <a:pt x="369768" y="450612"/>
                    <a:pt x="371475" y="454025"/>
                  </a:cubicBezTo>
                  <a:cubicBezTo>
                    <a:pt x="377453" y="465981"/>
                    <a:pt x="377968" y="470473"/>
                    <a:pt x="381000" y="482600"/>
                  </a:cubicBezTo>
                  <a:cubicBezTo>
                    <a:pt x="384730" y="542282"/>
                    <a:pt x="368011" y="526942"/>
                    <a:pt x="393700" y="536575"/>
                  </a:cubicBezTo>
                  <a:cubicBezTo>
                    <a:pt x="399036" y="538576"/>
                    <a:pt x="404283" y="540808"/>
                    <a:pt x="409575" y="542925"/>
                  </a:cubicBezTo>
                  <a:cubicBezTo>
                    <a:pt x="412750" y="547158"/>
                    <a:pt x="414613" y="552820"/>
                    <a:pt x="419100" y="555625"/>
                  </a:cubicBezTo>
                  <a:cubicBezTo>
                    <a:pt x="423676" y="558485"/>
                    <a:pt x="429740" y="557491"/>
                    <a:pt x="434975" y="558800"/>
                  </a:cubicBezTo>
                  <a:cubicBezTo>
                    <a:pt x="438222" y="559612"/>
                    <a:pt x="441507" y="560478"/>
                    <a:pt x="444500" y="561975"/>
                  </a:cubicBezTo>
                  <a:cubicBezTo>
                    <a:pt x="447913" y="563682"/>
                    <a:pt x="450538" y="566775"/>
                    <a:pt x="454025" y="568325"/>
                  </a:cubicBezTo>
                  <a:cubicBezTo>
                    <a:pt x="467606" y="574361"/>
                    <a:pt x="472845" y="574156"/>
                    <a:pt x="485775" y="577850"/>
                  </a:cubicBezTo>
                  <a:cubicBezTo>
                    <a:pt x="488993" y="578769"/>
                    <a:pt x="492125" y="579967"/>
                    <a:pt x="495300" y="581025"/>
                  </a:cubicBezTo>
                  <a:cubicBezTo>
                    <a:pt x="508000" y="579967"/>
                    <a:pt x="520903" y="580349"/>
                    <a:pt x="533400" y="577850"/>
                  </a:cubicBezTo>
                  <a:cubicBezTo>
                    <a:pt x="537142" y="577102"/>
                    <a:pt x="539418" y="573003"/>
                    <a:pt x="542925" y="571500"/>
                  </a:cubicBezTo>
                  <a:cubicBezTo>
                    <a:pt x="551531" y="567812"/>
                    <a:pt x="554243" y="568325"/>
                    <a:pt x="561975" y="5683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1" name="Volný tvar: obrazec 40">
              <a:extLst>
                <a:ext uri="{FF2B5EF4-FFF2-40B4-BE49-F238E27FC236}">
                  <a16:creationId xmlns:a16="http://schemas.microsoft.com/office/drawing/2014/main" id="{09FC34A6-DEF6-4006-F8DB-E3C633F757A9}"/>
                </a:ext>
              </a:extLst>
            </p:cNvPr>
            <p:cNvSpPr/>
            <p:nvPr/>
          </p:nvSpPr>
          <p:spPr>
            <a:xfrm>
              <a:off x="8286394" y="5187271"/>
              <a:ext cx="497529" cy="339314"/>
            </a:xfrm>
            <a:custGeom>
              <a:avLst/>
              <a:gdLst>
                <a:gd name="connsiteX0" fmla="*/ 9499 w 536549"/>
                <a:gd name="connsiteY0" fmla="*/ 327025 h 327025"/>
                <a:gd name="connsiteX1" fmla="*/ 9499 w 536549"/>
                <a:gd name="connsiteY1" fmla="*/ 238125 h 327025"/>
                <a:gd name="connsiteX2" fmla="*/ 15849 w 536549"/>
                <a:gd name="connsiteY2" fmla="*/ 228600 h 327025"/>
                <a:gd name="connsiteX3" fmla="*/ 25374 w 536549"/>
                <a:gd name="connsiteY3" fmla="*/ 215900 h 327025"/>
                <a:gd name="connsiteX4" fmla="*/ 31724 w 536549"/>
                <a:gd name="connsiteY4" fmla="*/ 158750 h 327025"/>
                <a:gd name="connsiteX5" fmla="*/ 44424 w 536549"/>
                <a:gd name="connsiteY5" fmla="*/ 19050 h 327025"/>
                <a:gd name="connsiteX6" fmla="*/ 53949 w 536549"/>
                <a:gd name="connsiteY6" fmla="*/ 15875 h 327025"/>
                <a:gd name="connsiteX7" fmla="*/ 63474 w 536549"/>
                <a:gd name="connsiteY7" fmla="*/ 6350 h 327025"/>
                <a:gd name="connsiteX8" fmla="*/ 82524 w 536549"/>
                <a:gd name="connsiteY8" fmla="*/ 0 h 327025"/>
                <a:gd name="connsiteX9" fmla="*/ 104749 w 536549"/>
                <a:gd name="connsiteY9" fmla="*/ 3175 h 327025"/>
                <a:gd name="connsiteX10" fmla="*/ 114274 w 536549"/>
                <a:gd name="connsiteY10" fmla="*/ 15875 h 327025"/>
                <a:gd name="connsiteX11" fmla="*/ 136499 w 536549"/>
                <a:gd name="connsiteY11" fmla="*/ 28575 h 327025"/>
                <a:gd name="connsiteX12" fmla="*/ 146024 w 536549"/>
                <a:gd name="connsiteY12" fmla="*/ 34925 h 327025"/>
                <a:gd name="connsiteX13" fmla="*/ 180949 w 536549"/>
                <a:gd name="connsiteY13" fmla="*/ 38100 h 327025"/>
                <a:gd name="connsiteX14" fmla="*/ 187299 w 536549"/>
                <a:gd name="connsiteY14" fmla="*/ 53975 h 327025"/>
                <a:gd name="connsiteX15" fmla="*/ 193649 w 536549"/>
                <a:gd name="connsiteY15" fmla="*/ 85725 h 327025"/>
                <a:gd name="connsiteX16" fmla="*/ 203174 w 536549"/>
                <a:gd name="connsiteY16" fmla="*/ 95250 h 327025"/>
                <a:gd name="connsiteX17" fmla="*/ 206349 w 536549"/>
                <a:gd name="connsiteY17" fmla="*/ 104775 h 327025"/>
                <a:gd name="connsiteX18" fmla="*/ 225399 w 536549"/>
                <a:gd name="connsiteY18" fmla="*/ 101600 h 327025"/>
                <a:gd name="connsiteX19" fmla="*/ 234924 w 536549"/>
                <a:gd name="connsiteY19" fmla="*/ 98425 h 327025"/>
                <a:gd name="connsiteX20" fmla="*/ 250799 w 536549"/>
                <a:gd name="connsiteY20" fmla="*/ 95250 h 327025"/>
                <a:gd name="connsiteX21" fmla="*/ 263499 w 536549"/>
                <a:gd name="connsiteY21" fmla="*/ 92075 h 327025"/>
                <a:gd name="connsiteX22" fmla="*/ 276199 w 536549"/>
                <a:gd name="connsiteY22" fmla="*/ 76200 h 327025"/>
                <a:gd name="connsiteX23" fmla="*/ 292074 w 536549"/>
                <a:gd name="connsiteY23" fmla="*/ 69850 h 327025"/>
                <a:gd name="connsiteX24" fmla="*/ 314299 w 536549"/>
                <a:gd name="connsiteY24" fmla="*/ 50800 h 327025"/>
                <a:gd name="connsiteX25" fmla="*/ 342874 w 536549"/>
                <a:gd name="connsiteY25" fmla="*/ 53975 h 327025"/>
                <a:gd name="connsiteX26" fmla="*/ 355574 w 536549"/>
                <a:gd name="connsiteY26" fmla="*/ 66675 h 327025"/>
                <a:gd name="connsiteX27" fmla="*/ 368274 w 536549"/>
                <a:gd name="connsiteY27" fmla="*/ 69850 h 327025"/>
                <a:gd name="connsiteX28" fmla="*/ 431774 w 536549"/>
                <a:gd name="connsiteY28" fmla="*/ 85725 h 327025"/>
                <a:gd name="connsiteX29" fmla="*/ 460349 w 536549"/>
                <a:gd name="connsiteY29" fmla="*/ 104775 h 327025"/>
                <a:gd name="connsiteX30" fmla="*/ 473049 w 536549"/>
                <a:gd name="connsiteY30" fmla="*/ 120650 h 327025"/>
                <a:gd name="connsiteX31" fmla="*/ 527024 w 536549"/>
                <a:gd name="connsiteY31" fmla="*/ 142875 h 327025"/>
                <a:gd name="connsiteX32" fmla="*/ 536549 w 536549"/>
                <a:gd name="connsiteY32" fmla="*/ 155575 h 32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6549" h="327025">
                  <a:moveTo>
                    <a:pt x="9499" y="327025"/>
                  </a:moveTo>
                  <a:cubicBezTo>
                    <a:pt x="-5039" y="290681"/>
                    <a:pt x="-1147" y="307323"/>
                    <a:pt x="9499" y="238125"/>
                  </a:cubicBezTo>
                  <a:cubicBezTo>
                    <a:pt x="10079" y="234353"/>
                    <a:pt x="13631" y="231705"/>
                    <a:pt x="15849" y="228600"/>
                  </a:cubicBezTo>
                  <a:cubicBezTo>
                    <a:pt x="18925" y="224294"/>
                    <a:pt x="22199" y="220133"/>
                    <a:pt x="25374" y="215900"/>
                  </a:cubicBezTo>
                  <a:cubicBezTo>
                    <a:pt x="30351" y="191016"/>
                    <a:pt x="30448" y="193841"/>
                    <a:pt x="31724" y="158750"/>
                  </a:cubicBezTo>
                  <a:cubicBezTo>
                    <a:pt x="33398" y="112723"/>
                    <a:pt x="-1959" y="42242"/>
                    <a:pt x="44424" y="19050"/>
                  </a:cubicBezTo>
                  <a:cubicBezTo>
                    <a:pt x="47417" y="17553"/>
                    <a:pt x="50774" y="16933"/>
                    <a:pt x="53949" y="15875"/>
                  </a:cubicBezTo>
                  <a:cubicBezTo>
                    <a:pt x="57124" y="12700"/>
                    <a:pt x="59549" y="8531"/>
                    <a:pt x="63474" y="6350"/>
                  </a:cubicBezTo>
                  <a:cubicBezTo>
                    <a:pt x="69325" y="3099"/>
                    <a:pt x="82524" y="0"/>
                    <a:pt x="82524" y="0"/>
                  </a:cubicBezTo>
                  <a:cubicBezTo>
                    <a:pt x="89932" y="1058"/>
                    <a:pt x="98056" y="-172"/>
                    <a:pt x="104749" y="3175"/>
                  </a:cubicBezTo>
                  <a:cubicBezTo>
                    <a:pt x="109482" y="5542"/>
                    <a:pt x="110532" y="12133"/>
                    <a:pt x="114274" y="15875"/>
                  </a:cubicBezTo>
                  <a:cubicBezTo>
                    <a:pt x="129629" y="31230"/>
                    <a:pt x="121968" y="21310"/>
                    <a:pt x="136499" y="28575"/>
                  </a:cubicBezTo>
                  <a:cubicBezTo>
                    <a:pt x="139912" y="30282"/>
                    <a:pt x="142293" y="34125"/>
                    <a:pt x="146024" y="34925"/>
                  </a:cubicBezTo>
                  <a:cubicBezTo>
                    <a:pt x="157454" y="37374"/>
                    <a:pt x="169307" y="37042"/>
                    <a:pt x="180949" y="38100"/>
                  </a:cubicBezTo>
                  <a:cubicBezTo>
                    <a:pt x="183066" y="43392"/>
                    <a:pt x="185831" y="48468"/>
                    <a:pt x="187299" y="53975"/>
                  </a:cubicBezTo>
                  <a:cubicBezTo>
                    <a:pt x="190080" y="64404"/>
                    <a:pt x="189775" y="75651"/>
                    <a:pt x="193649" y="85725"/>
                  </a:cubicBezTo>
                  <a:cubicBezTo>
                    <a:pt x="195261" y="89916"/>
                    <a:pt x="199999" y="92075"/>
                    <a:pt x="203174" y="95250"/>
                  </a:cubicBezTo>
                  <a:cubicBezTo>
                    <a:pt x="204232" y="98425"/>
                    <a:pt x="203131" y="103856"/>
                    <a:pt x="206349" y="104775"/>
                  </a:cubicBezTo>
                  <a:cubicBezTo>
                    <a:pt x="212539" y="106544"/>
                    <a:pt x="219115" y="102997"/>
                    <a:pt x="225399" y="101600"/>
                  </a:cubicBezTo>
                  <a:cubicBezTo>
                    <a:pt x="228666" y="100874"/>
                    <a:pt x="231677" y="99237"/>
                    <a:pt x="234924" y="98425"/>
                  </a:cubicBezTo>
                  <a:cubicBezTo>
                    <a:pt x="240159" y="97116"/>
                    <a:pt x="245531" y="96421"/>
                    <a:pt x="250799" y="95250"/>
                  </a:cubicBezTo>
                  <a:cubicBezTo>
                    <a:pt x="255059" y="94303"/>
                    <a:pt x="259266" y="93133"/>
                    <a:pt x="263499" y="92075"/>
                  </a:cubicBezTo>
                  <a:cubicBezTo>
                    <a:pt x="267732" y="86783"/>
                    <a:pt x="270850" y="80360"/>
                    <a:pt x="276199" y="76200"/>
                  </a:cubicBezTo>
                  <a:cubicBezTo>
                    <a:pt x="280698" y="72701"/>
                    <a:pt x="287785" y="73603"/>
                    <a:pt x="292074" y="69850"/>
                  </a:cubicBezTo>
                  <a:cubicBezTo>
                    <a:pt x="318753" y="46506"/>
                    <a:pt x="285070" y="58107"/>
                    <a:pt x="314299" y="50800"/>
                  </a:cubicBezTo>
                  <a:cubicBezTo>
                    <a:pt x="323824" y="51858"/>
                    <a:pt x="333929" y="50535"/>
                    <a:pt x="342874" y="53975"/>
                  </a:cubicBezTo>
                  <a:cubicBezTo>
                    <a:pt x="348462" y="56124"/>
                    <a:pt x="350497" y="63502"/>
                    <a:pt x="355574" y="66675"/>
                  </a:cubicBezTo>
                  <a:cubicBezTo>
                    <a:pt x="359274" y="68988"/>
                    <a:pt x="364041" y="68792"/>
                    <a:pt x="368274" y="69850"/>
                  </a:cubicBezTo>
                  <a:cubicBezTo>
                    <a:pt x="392664" y="94240"/>
                    <a:pt x="365050" y="70560"/>
                    <a:pt x="431774" y="85725"/>
                  </a:cubicBezTo>
                  <a:cubicBezTo>
                    <a:pt x="435686" y="86614"/>
                    <a:pt x="456861" y="101287"/>
                    <a:pt x="460349" y="104775"/>
                  </a:cubicBezTo>
                  <a:cubicBezTo>
                    <a:pt x="465141" y="109567"/>
                    <a:pt x="467535" y="116711"/>
                    <a:pt x="473049" y="120650"/>
                  </a:cubicBezTo>
                  <a:cubicBezTo>
                    <a:pt x="492370" y="134450"/>
                    <a:pt x="506002" y="136869"/>
                    <a:pt x="527024" y="142875"/>
                  </a:cubicBezTo>
                  <a:cubicBezTo>
                    <a:pt x="533847" y="156522"/>
                    <a:pt x="528641" y="155575"/>
                    <a:pt x="536549" y="15557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42" name="Volný tvar: obrazec 41">
              <a:extLst>
                <a:ext uri="{FF2B5EF4-FFF2-40B4-BE49-F238E27FC236}">
                  <a16:creationId xmlns:a16="http://schemas.microsoft.com/office/drawing/2014/main" id="{B681A752-13B4-A1DA-846E-EA1348B75DED}"/>
                </a:ext>
              </a:extLst>
            </p:cNvPr>
            <p:cNvSpPr/>
            <p:nvPr/>
          </p:nvSpPr>
          <p:spPr>
            <a:xfrm>
              <a:off x="8734351" y="5065515"/>
              <a:ext cx="85379" cy="274687"/>
            </a:xfrm>
            <a:custGeom>
              <a:avLst/>
              <a:gdLst>
                <a:gd name="connsiteX0" fmla="*/ 50800 w 92075"/>
                <a:gd name="connsiteY0" fmla="*/ 0 h 301625"/>
                <a:gd name="connsiteX1" fmla="*/ 66675 w 92075"/>
                <a:gd name="connsiteY1" fmla="*/ 6350 h 301625"/>
                <a:gd name="connsiteX2" fmla="*/ 76200 w 92075"/>
                <a:gd name="connsiteY2" fmla="*/ 25400 h 301625"/>
                <a:gd name="connsiteX3" fmla="*/ 92075 w 92075"/>
                <a:gd name="connsiteY3" fmla="*/ 50800 h 301625"/>
                <a:gd name="connsiteX4" fmla="*/ 79375 w 92075"/>
                <a:gd name="connsiteY4" fmla="*/ 69850 h 301625"/>
                <a:gd name="connsiteX5" fmla="*/ 69850 w 92075"/>
                <a:gd name="connsiteY5" fmla="*/ 88900 h 301625"/>
                <a:gd name="connsiteX6" fmla="*/ 57150 w 92075"/>
                <a:gd name="connsiteY6" fmla="*/ 92075 h 301625"/>
                <a:gd name="connsiteX7" fmla="*/ 47625 w 92075"/>
                <a:gd name="connsiteY7" fmla="*/ 114300 h 301625"/>
                <a:gd name="connsiteX8" fmla="*/ 41275 w 92075"/>
                <a:gd name="connsiteY8" fmla="*/ 127000 h 301625"/>
                <a:gd name="connsiteX9" fmla="*/ 38100 w 92075"/>
                <a:gd name="connsiteY9" fmla="*/ 136525 h 301625"/>
                <a:gd name="connsiteX10" fmla="*/ 19050 w 92075"/>
                <a:gd name="connsiteY10" fmla="*/ 152400 h 301625"/>
                <a:gd name="connsiteX11" fmla="*/ 0 w 92075"/>
                <a:gd name="connsiteY11" fmla="*/ 165100 h 301625"/>
                <a:gd name="connsiteX12" fmla="*/ 9525 w 92075"/>
                <a:gd name="connsiteY12" fmla="*/ 184150 h 301625"/>
                <a:gd name="connsiteX13" fmla="*/ 25400 w 92075"/>
                <a:gd name="connsiteY13" fmla="*/ 193675 h 301625"/>
                <a:gd name="connsiteX14" fmla="*/ 50800 w 92075"/>
                <a:gd name="connsiteY14" fmla="*/ 209550 h 301625"/>
                <a:gd name="connsiteX15" fmla="*/ 63500 w 92075"/>
                <a:gd name="connsiteY15" fmla="*/ 225425 h 301625"/>
                <a:gd name="connsiteX16" fmla="*/ 73025 w 92075"/>
                <a:gd name="connsiteY16" fmla="*/ 247650 h 301625"/>
                <a:gd name="connsiteX17" fmla="*/ 57150 w 92075"/>
                <a:gd name="connsiteY17" fmla="*/ 273050 h 301625"/>
                <a:gd name="connsiteX18" fmla="*/ 50800 w 92075"/>
                <a:gd name="connsiteY18" fmla="*/ 282575 h 301625"/>
                <a:gd name="connsiteX19" fmla="*/ 41275 w 92075"/>
                <a:gd name="connsiteY19" fmla="*/ 288925 h 301625"/>
                <a:gd name="connsiteX20" fmla="*/ 41275 w 92075"/>
                <a:gd name="connsiteY20" fmla="*/ 301625 h 30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075" h="301625">
                  <a:moveTo>
                    <a:pt x="50800" y="0"/>
                  </a:moveTo>
                  <a:cubicBezTo>
                    <a:pt x="56092" y="2117"/>
                    <a:pt x="62037" y="3037"/>
                    <a:pt x="66675" y="6350"/>
                  </a:cubicBezTo>
                  <a:cubicBezTo>
                    <a:pt x="72432" y="10462"/>
                    <a:pt x="73967" y="19445"/>
                    <a:pt x="76200" y="25400"/>
                  </a:cubicBezTo>
                  <a:cubicBezTo>
                    <a:pt x="83416" y="44642"/>
                    <a:pt x="79152" y="37877"/>
                    <a:pt x="92075" y="50800"/>
                  </a:cubicBezTo>
                  <a:cubicBezTo>
                    <a:pt x="84526" y="73448"/>
                    <a:pt x="95230" y="46067"/>
                    <a:pt x="79375" y="69850"/>
                  </a:cubicBezTo>
                  <a:cubicBezTo>
                    <a:pt x="74304" y="77457"/>
                    <a:pt x="78843" y="82905"/>
                    <a:pt x="69850" y="88900"/>
                  </a:cubicBezTo>
                  <a:cubicBezTo>
                    <a:pt x="66219" y="91321"/>
                    <a:pt x="61383" y="91017"/>
                    <a:pt x="57150" y="92075"/>
                  </a:cubicBezTo>
                  <a:cubicBezTo>
                    <a:pt x="44281" y="111378"/>
                    <a:pt x="56412" y="90869"/>
                    <a:pt x="47625" y="114300"/>
                  </a:cubicBezTo>
                  <a:cubicBezTo>
                    <a:pt x="45963" y="118732"/>
                    <a:pt x="43139" y="122650"/>
                    <a:pt x="41275" y="127000"/>
                  </a:cubicBezTo>
                  <a:cubicBezTo>
                    <a:pt x="39957" y="130076"/>
                    <a:pt x="39956" y="133740"/>
                    <a:pt x="38100" y="136525"/>
                  </a:cubicBezTo>
                  <a:cubicBezTo>
                    <a:pt x="31143" y="146960"/>
                    <a:pt x="27835" y="145079"/>
                    <a:pt x="19050" y="152400"/>
                  </a:cubicBezTo>
                  <a:cubicBezTo>
                    <a:pt x="3195" y="165613"/>
                    <a:pt x="16739" y="159520"/>
                    <a:pt x="0" y="165100"/>
                  </a:cubicBezTo>
                  <a:cubicBezTo>
                    <a:pt x="2222" y="171767"/>
                    <a:pt x="3780" y="179226"/>
                    <a:pt x="9525" y="184150"/>
                  </a:cubicBezTo>
                  <a:cubicBezTo>
                    <a:pt x="14210" y="188166"/>
                    <a:pt x="20463" y="189972"/>
                    <a:pt x="25400" y="193675"/>
                  </a:cubicBezTo>
                  <a:cubicBezTo>
                    <a:pt x="48637" y="211103"/>
                    <a:pt x="18467" y="196617"/>
                    <a:pt x="50800" y="209550"/>
                  </a:cubicBezTo>
                  <a:cubicBezTo>
                    <a:pt x="55033" y="214842"/>
                    <a:pt x="59741" y="219786"/>
                    <a:pt x="63500" y="225425"/>
                  </a:cubicBezTo>
                  <a:cubicBezTo>
                    <a:pt x="68731" y="233272"/>
                    <a:pt x="70203" y="239183"/>
                    <a:pt x="73025" y="247650"/>
                  </a:cubicBezTo>
                  <a:cubicBezTo>
                    <a:pt x="63080" y="267541"/>
                    <a:pt x="70889" y="253816"/>
                    <a:pt x="57150" y="273050"/>
                  </a:cubicBezTo>
                  <a:cubicBezTo>
                    <a:pt x="54932" y="276155"/>
                    <a:pt x="53498" y="279877"/>
                    <a:pt x="50800" y="282575"/>
                  </a:cubicBezTo>
                  <a:cubicBezTo>
                    <a:pt x="48102" y="285273"/>
                    <a:pt x="42982" y="285512"/>
                    <a:pt x="41275" y="288925"/>
                  </a:cubicBezTo>
                  <a:cubicBezTo>
                    <a:pt x="39382" y="292711"/>
                    <a:pt x="41275" y="297392"/>
                    <a:pt x="41275" y="301625"/>
                  </a:cubicBezTo>
                </a:path>
              </a:pathLst>
            </a:cu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</p:grpSp>
      <p:pic>
        <p:nvPicPr>
          <p:cNvPr id="10" name="Grafický objekt 9">
            <a:extLst>
              <a:ext uri="{FF2B5EF4-FFF2-40B4-BE49-F238E27FC236}">
                <a16:creationId xmlns:a16="http://schemas.microsoft.com/office/drawing/2014/main" id="{72DF8C24-B9A1-7915-4CD6-F03A69DD28D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47308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F1AA17F8-1573-0F02-6D6B-5B4868298E9C}"/>
              </a:ext>
            </a:extLst>
          </p:cNvPr>
          <p:cNvCxnSpPr>
            <a:cxnSpLocks/>
          </p:cNvCxnSpPr>
          <p:nvPr/>
        </p:nvCxnSpPr>
        <p:spPr>
          <a:xfrm>
            <a:off x="650949" y="2764435"/>
            <a:ext cx="5445051" cy="9746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Zástupný symbol pro obsah 5">
            <a:extLst>
              <a:ext uri="{FF2B5EF4-FFF2-40B4-BE49-F238E27FC236}">
                <a16:creationId xmlns:a16="http://schemas.microsoft.com/office/drawing/2014/main" id="{2417B6F4-FB65-82F9-4A09-E7AF9AD679F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8491872"/>
              </p:ext>
            </p:extLst>
          </p:nvPr>
        </p:nvGraphicFramePr>
        <p:xfrm>
          <a:off x="-154378" y="1612324"/>
          <a:ext cx="7807561" cy="4389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sz="2400" dirty="0"/>
              <a:t>Interval mezi oslovením osoby u praktického lékaře</a:t>
            </a:r>
            <a:br>
              <a:rPr lang="cs-CZ" sz="2400" dirty="0"/>
            </a:br>
            <a:r>
              <a:rPr lang="cs-CZ" sz="2400" dirty="0"/>
              <a:t>a návštěvou pneumologa </a:t>
            </a:r>
            <a:r>
              <a:rPr lang="cs-CZ" dirty="0">
                <a:solidFill>
                  <a:schemeClr val="accent3"/>
                </a:solidFill>
              </a:rPr>
              <a:t>v rámci KRAJE v roce 2024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5E62A73E-C051-AD0C-923E-F845A83BE199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3" name="Rectangle 21">
            <a:extLst>
              <a:ext uri="{FF2B5EF4-FFF2-40B4-BE49-F238E27FC236}">
                <a16:creationId xmlns:a16="http://schemas.microsoft.com/office/drawing/2014/main" id="{E3D4316F-FCED-5395-94CA-115BB2C0A12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027254" y="5381710"/>
            <a:ext cx="288234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 pneumologického pracoviště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875C8ABB-BB27-9F5F-826E-A302E8119B88}"/>
              </a:ext>
            </a:extLst>
          </p:cNvPr>
          <p:cNvSpPr txBox="1"/>
          <p:nvPr/>
        </p:nvSpPr>
        <p:spPr>
          <a:xfrm>
            <a:off x="879373" y="1932389"/>
            <a:ext cx="5178110" cy="24622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4 998</a:t>
            </a: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(počet vyšetřených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 osob u praktického lékaře, pneumologa)</a:t>
            </a:r>
            <a:endParaRPr kumimoji="0" lang="cs-CZ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Ovál 1">
            <a:extLst>
              <a:ext uri="{FF2B5EF4-FFF2-40B4-BE49-F238E27FC236}">
                <a16:creationId xmlns:a16="http://schemas.microsoft.com/office/drawing/2014/main" id="{EF6B0037-879F-9280-FDD6-4761570C6269}"/>
              </a:ext>
            </a:extLst>
          </p:cNvPr>
          <p:cNvSpPr/>
          <p:nvPr/>
        </p:nvSpPr>
        <p:spPr>
          <a:xfrm>
            <a:off x="167115" y="5553029"/>
            <a:ext cx="75415" cy="7560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1D591A-7F4A-AA27-E5D5-467EBC97001F}"/>
              </a:ext>
            </a:extLst>
          </p:cNvPr>
          <p:cNvSpPr txBox="1"/>
          <p:nvPr/>
        </p:nvSpPr>
        <p:spPr>
          <a:xfrm>
            <a:off x="242530" y="5442805"/>
            <a:ext cx="20180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</a:t>
            </a:r>
            <a:r>
              <a:rPr lang="cs-CZ" sz="1200" dirty="0" err="1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očet</a:t>
            </a:r>
            <a:r>
              <a:rPr lang="cs-CZ" sz="120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 vyšetřených osob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49108649-8FBF-5827-1E2A-4FCBF336E5E3}"/>
              </a:ext>
            </a:extLst>
          </p:cNvPr>
          <p:cNvSpPr txBox="1"/>
          <p:nvPr/>
        </p:nvSpPr>
        <p:spPr>
          <a:xfrm>
            <a:off x="5239411" y="5420911"/>
            <a:ext cx="2909829" cy="2616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Medián doby v ČR v roce 2024: 63 dnů</a:t>
            </a: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6" name="Přímá spojnice 15">
            <a:extLst>
              <a:ext uri="{FF2B5EF4-FFF2-40B4-BE49-F238E27FC236}">
                <a16:creationId xmlns:a16="http://schemas.microsoft.com/office/drawing/2014/main" id="{9CB3302B-5468-E2A1-6862-F7756E360981}"/>
              </a:ext>
            </a:extLst>
          </p:cNvPr>
          <p:cNvCxnSpPr>
            <a:cxnSpLocks/>
          </p:cNvCxnSpPr>
          <p:nvPr/>
        </p:nvCxnSpPr>
        <p:spPr>
          <a:xfrm>
            <a:off x="4851922" y="5566942"/>
            <a:ext cx="360000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122278BC-1F0F-3E28-B968-554F7C8582E6}"/>
              </a:ext>
            </a:extLst>
          </p:cNvPr>
          <p:cNvGraphicFramePr>
            <a:graphicFrameLocks noGrp="1"/>
          </p:cNvGraphicFramePr>
          <p:nvPr/>
        </p:nvGraphicFramePr>
        <p:xfrm>
          <a:off x="7006616" y="2629139"/>
          <a:ext cx="4983418" cy="1257300"/>
        </p:xfrm>
        <a:graphic>
          <a:graphicData uri="http://schemas.openxmlformats.org/drawingml/2006/table">
            <a:tbl>
              <a:tblPr firstRow="1" lastRow="1" bandRow="1">
                <a:tableStyleId>{69012ECD-51FC-41F1-AA8D-1B2483CD663E}</a:tableStyleId>
              </a:tblPr>
              <a:tblGrid>
                <a:gridCol w="657225">
                  <a:extLst>
                    <a:ext uri="{9D8B030D-6E8A-4147-A177-3AD203B41FA5}">
                      <a16:colId xmlns:a16="http://schemas.microsoft.com/office/drawing/2014/main" val="2813647728"/>
                    </a:ext>
                  </a:extLst>
                </a:gridCol>
                <a:gridCol w="1718037">
                  <a:extLst>
                    <a:ext uri="{9D8B030D-6E8A-4147-A177-3AD203B41FA5}">
                      <a16:colId xmlns:a16="http://schemas.microsoft.com/office/drawing/2014/main" val="1925499364"/>
                    </a:ext>
                  </a:extLst>
                </a:gridCol>
                <a:gridCol w="1398543">
                  <a:extLst>
                    <a:ext uri="{9D8B030D-6E8A-4147-A177-3AD203B41FA5}">
                      <a16:colId xmlns:a16="http://schemas.microsoft.com/office/drawing/2014/main" val="4157514003"/>
                    </a:ext>
                  </a:extLst>
                </a:gridCol>
                <a:gridCol w="1209613">
                  <a:extLst>
                    <a:ext uri="{9D8B030D-6E8A-4147-A177-3AD203B41FA5}">
                      <a16:colId xmlns:a16="http://schemas.microsoft.com/office/drawing/2014/main" val="3119284155"/>
                    </a:ext>
                  </a:extLst>
                </a:gridCol>
              </a:tblGrid>
              <a:tr h="183164">
                <a:tc rowSpan="2">
                  <a:txBody>
                    <a:bodyPr/>
                    <a:lstStyle/>
                    <a:p>
                      <a:pPr algn="ctr"/>
                      <a:endParaRPr lang="cs-CZ" sz="105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Počet vyšetřených osob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Interval mezi návštěvou PL a PN (dny)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9709372"/>
                  </a:ext>
                </a:extLst>
              </a:tr>
              <a:tr h="183164">
                <a:tc vMerge="1">
                  <a:txBody>
                    <a:bodyPr/>
                    <a:lstStyle/>
                    <a:p>
                      <a:pPr algn="ctr"/>
                      <a:endParaRPr lang="cs-CZ" sz="12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Průměr</a:t>
                      </a:r>
                      <a:endParaRPr lang="cs-CZ" sz="1050" b="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Medián</a:t>
                      </a:r>
                      <a:endParaRPr lang="cs-CZ" sz="1050" b="0" kern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2402614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1 881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59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42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3626085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3 572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2282062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4 998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126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50982427"/>
                  </a:ext>
                </a:extLst>
              </a:tr>
            </a:tbl>
          </a:graphicData>
        </a:graphic>
      </p:graphicFrame>
      <p:sp>
        <p:nvSpPr>
          <p:cNvPr id="19" name="Zástupný text 5">
            <a:extLst>
              <a:ext uri="{FF2B5EF4-FFF2-40B4-BE49-F238E27FC236}">
                <a16:creationId xmlns:a16="http://schemas.microsoft.com/office/drawing/2014/main" id="{E0B36937-7E5D-EB83-C4C6-B7835C3726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01966" y="5951488"/>
            <a:ext cx="11788068" cy="780375"/>
          </a:xfrm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  <a:defRPr/>
            </a:pPr>
            <a:r>
              <a:rPr lang="cs-CZ" sz="130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oslovením osoby u praktického lékaře a návštěvou u pneumologa </a:t>
            </a:r>
            <a:r>
              <a:rPr lang="cs-CZ" sz="1300" dirty="0"/>
              <a:t>se každým rokem zvyšuje. V rámci ČR jeho </a:t>
            </a:r>
            <a:r>
              <a:rPr lang="cs-CZ" sz="1300" b="1" dirty="0">
                <a:solidFill>
                  <a:schemeClr val="accent1"/>
                </a:solidFill>
              </a:rPr>
              <a:t>průměrný interval dosahoval </a:t>
            </a:r>
            <a:br>
              <a:rPr lang="cs-CZ" sz="1300" b="1" dirty="0">
                <a:solidFill>
                  <a:schemeClr val="accent1"/>
                </a:solidFill>
              </a:rPr>
            </a:br>
            <a:r>
              <a:rPr lang="cs-CZ" sz="1300" b="1" dirty="0">
                <a:solidFill>
                  <a:schemeClr val="accent1"/>
                </a:solidFill>
              </a:rPr>
              <a:t>v roce 2024 126 dnů (medián 63 dnů)</a:t>
            </a:r>
            <a:r>
              <a:rPr lang="cs-CZ" sz="1300" dirty="0"/>
              <a:t>. </a:t>
            </a:r>
            <a:r>
              <a:rPr lang="cs-CZ" sz="1300" b="1" dirty="0">
                <a:solidFill>
                  <a:schemeClr val="accent1"/>
                </a:solidFill>
              </a:rPr>
              <a:t>Nejnižší medián intervalu mezi vyšetřeními v roce 2024 </a:t>
            </a:r>
            <a:r>
              <a:rPr lang="cs-CZ" sz="1300" dirty="0"/>
              <a:t>(41 dnů) byl zaznamenán v </a:t>
            </a:r>
            <a:r>
              <a:rPr lang="cs-CZ" sz="1300" b="1" dirty="0">
                <a:solidFill>
                  <a:schemeClr val="accent1"/>
                </a:solidFill>
              </a:rPr>
              <a:t>Olomouckém</a:t>
            </a:r>
            <a:r>
              <a:rPr lang="cs-CZ" sz="1300" dirty="0"/>
              <a:t> </a:t>
            </a:r>
            <a:r>
              <a:rPr lang="cs-CZ" sz="1300" b="1" dirty="0">
                <a:solidFill>
                  <a:schemeClr val="accent1"/>
                </a:solidFill>
              </a:rPr>
              <a:t>kraji </a:t>
            </a:r>
            <a:br>
              <a:rPr lang="cs-CZ" sz="1300" b="1" dirty="0">
                <a:solidFill>
                  <a:schemeClr val="accent1"/>
                </a:solidFill>
              </a:rPr>
            </a:br>
            <a:r>
              <a:rPr lang="cs-CZ" sz="1300" dirty="0"/>
              <a:t>(s počtem 200 vyšetřených osob) a </a:t>
            </a:r>
            <a:r>
              <a:rPr lang="cs-CZ" sz="1300" b="1" dirty="0">
                <a:solidFill>
                  <a:schemeClr val="accent1"/>
                </a:solidFill>
              </a:rPr>
              <a:t>nejvyšší medián intervalu </a:t>
            </a:r>
            <a:r>
              <a:rPr lang="cs-CZ" sz="1300" dirty="0"/>
              <a:t>(76 dnů) byl zaznamenán v</a:t>
            </a:r>
            <a:r>
              <a:rPr lang="cs-CZ" sz="1300" b="1" dirty="0">
                <a:solidFill>
                  <a:schemeClr val="accent1"/>
                </a:solidFill>
              </a:rPr>
              <a:t> Pardubickém kraji </a:t>
            </a:r>
            <a:r>
              <a:rPr lang="cs-CZ" sz="1300" dirty="0"/>
              <a:t>(s počtem 165 vyšetřených osob).</a:t>
            </a:r>
            <a:endParaRPr lang="cs-CZ" sz="1300" dirty="0">
              <a:highlight>
                <a:srgbClr val="FFFF00"/>
              </a:highlight>
            </a:endParaRPr>
          </a:p>
        </p:txBody>
      </p:sp>
      <p:pic>
        <p:nvPicPr>
          <p:cNvPr id="3" name="Grafický objekt 2">
            <a:extLst>
              <a:ext uri="{FF2B5EF4-FFF2-40B4-BE49-F238E27FC236}">
                <a16:creationId xmlns:a16="http://schemas.microsoft.com/office/drawing/2014/main" id="{0390ED4D-6CF6-FBD6-5AD7-76D4C2639E0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4119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B3B4496-7A4D-FC65-B0A3-6F36D60B23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Akreditovaná radiologická centra – </a:t>
            </a:r>
            <a:r>
              <a:rPr lang="cs-CZ" dirty="0">
                <a:solidFill>
                  <a:schemeClr val="accent3"/>
                </a:solidFill>
              </a:rPr>
              <a:t>únor 2025</a:t>
            </a:r>
          </a:p>
        </p:txBody>
      </p:sp>
      <p:grpSp>
        <p:nvGrpSpPr>
          <p:cNvPr id="27" name="Skupina 26">
            <a:extLst>
              <a:ext uri="{FF2B5EF4-FFF2-40B4-BE49-F238E27FC236}">
                <a16:creationId xmlns:a16="http://schemas.microsoft.com/office/drawing/2014/main" id="{D081FB59-3BB7-EECF-6557-BAC9B22D5E26}"/>
              </a:ext>
            </a:extLst>
          </p:cNvPr>
          <p:cNvGrpSpPr/>
          <p:nvPr/>
        </p:nvGrpSpPr>
        <p:grpSpPr>
          <a:xfrm>
            <a:off x="564776" y="1195199"/>
            <a:ext cx="11508691" cy="5612395"/>
            <a:chOff x="-1619623" y="1133618"/>
            <a:chExt cx="11508691" cy="5612395"/>
          </a:xfrm>
        </p:grpSpPr>
        <p:grpSp>
          <p:nvGrpSpPr>
            <p:cNvPr id="20" name="Skupina 19">
              <a:extLst>
                <a:ext uri="{FF2B5EF4-FFF2-40B4-BE49-F238E27FC236}">
                  <a16:creationId xmlns:a16="http://schemas.microsoft.com/office/drawing/2014/main" id="{8855832B-B9B7-9084-55D4-5D5C7F6C7516}"/>
                </a:ext>
              </a:extLst>
            </p:cNvPr>
            <p:cNvGrpSpPr/>
            <p:nvPr/>
          </p:nvGrpSpPr>
          <p:grpSpPr>
            <a:xfrm>
              <a:off x="-1619623" y="1133618"/>
              <a:ext cx="10643679" cy="5612395"/>
              <a:chOff x="-580530" y="1092053"/>
              <a:chExt cx="10643679" cy="5612395"/>
            </a:xfrm>
          </p:grpSpPr>
          <p:grpSp>
            <p:nvGrpSpPr>
              <p:cNvPr id="19" name="Skupina 18">
                <a:extLst>
                  <a:ext uri="{FF2B5EF4-FFF2-40B4-BE49-F238E27FC236}">
                    <a16:creationId xmlns:a16="http://schemas.microsoft.com/office/drawing/2014/main" id="{3CC5F7AD-9F9E-F999-6E3C-CB7D4E11FAC8}"/>
                  </a:ext>
                </a:extLst>
              </p:cNvPr>
              <p:cNvGrpSpPr/>
              <p:nvPr/>
            </p:nvGrpSpPr>
            <p:grpSpPr>
              <a:xfrm>
                <a:off x="2128851" y="1092053"/>
                <a:ext cx="7934298" cy="5612395"/>
                <a:chOff x="2128851" y="1092053"/>
                <a:chExt cx="7934298" cy="5612395"/>
              </a:xfrm>
            </p:grpSpPr>
            <p:pic>
              <p:nvPicPr>
                <p:cNvPr id="7" name="Obrázek 6" descr="Obsah obrázku text, mapa, atlas&#10;&#10;Popis byl vytvořen automaticky">
                  <a:extLst>
                    <a:ext uri="{FF2B5EF4-FFF2-40B4-BE49-F238E27FC236}">
                      <a16:creationId xmlns:a16="http://schemas.microsoft.com/office/drawing/2014/main" id="{982C1ADF-A145-8378-0A90-43A0521E39A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2128851" y="1092053"/>
                  <a:ext cx="7934298" cy="5612395"/>
                </a:xfrm>
                <a:prstGeom prst="rect">
                  <a:avLst/>
                </a:prstGeom>
              </p:spPr>
            </p:pic>
            <p:grpSp>
              <p:nvGrpSpPr>
                <p:cNvPr id="3" name="Skupina 2">
                  <a:extLst>
                    <a:ext uri="{FF2B5EF4-FFF2-40B4-BE49-F238E27FC236}">
                      <a16:creationId xmlns:a16="http://schemas.microsoft.com/office/drawing/2014/main" id="{1A9D396D-2A21-340E-AECF-48F959AD0461}"/>
                    </a:ext>
                  </a:extLst>
                </p:cNvPr>
                <p:cNvGrpSpPr/>
                <p:nvPr/>
              </p:nvGrpSpPr>
              <p:grpSpPr>
                <a:xfrm rot="278696">
                  <a:off x="3748803" y="4438822"/>
                  <a:ext cx="2340579" cy="1776255"/>
                  <a:chOff x="6550025" y="4387850"/>
                  <a:chExt cx="1847850" cy="1413749"/>
                </a:xfrm>
              </p:grpSpPr>
              <p:sp>
                <p:nvSpPr>
                  <p:cNvPr id="4" name="Volný tvar: obrazec 3">
                    <a:extLst>
                      <a:ext uri="{FF2B5EF4-FFF2-40B4-BE49-F238E27FC236}">
                        <a16:creationId xmlns:a16="http://schemas.microsoft.com/office/drawing/2014/main" id="{304B2277-5866-C334-F4FA-53BC2C2E775F}"/>
                      </a:ext>
                    </a:extLst>
                  </p:cNvPr>
                  <p:cNvSpPr/>
                  <p:nvPr/>
                </p:nvSpPr>
                <p:spPr>
                  <a:xfrm>
                    <a:off x="6559550" y="4464050"/>
                    <a:ext cx="254089" cy="727075"/>
                  </a:xfrm>
                  <a:custGeom>
                    <a:avLst/>
                    <a:gdLst>
                      <a:gd name="connsiteX0" fmla="*/ 0 w 254089"/>
                      <a:gd name="connsiteY0" fmla="*/ 727075 h 727075"/>
                      <a:gd name="connsiteX1" fmla="*/ 3175 w 254089"/>
                      <a:gd name="connsiteY1" fmla="*/ 711200 h 727075"/>
                      <a:gd name="connsiteX2" fmla="*/ 9525 w 254089"/>
                      <a:gd name="connsiteY2" fmla="*/ 698500 h 727075"/>
                      <a:gd name="connsiteX3" fmla="*/ 15875 w 254089"/>
                      <a:gd name="connsiteY3" fmla="*/ 650875 h 727075"/>
                      <a:gd name="connsiteX4" fmla="*/ 22225 w 254089"/>
                      <a:gd name="connsiteY4" fmla="*/ 638175 h 727075"/>
                      <a:gd name="connsiteX5" fmla="*/ 34925 w 254089"/>
                      <a:gd name="connsiteY5" fmla="*/ 628650 h 727075"/>
                      <a:gd name="connsiteX6" fmla="*/ 53975 w 254089"/>
                      <a:gd name="connsiteY6" fmla="*/ 603250 h 727075"/>
                      <a:gd name="connsiteX7" fmla="*/ 66675 w 254089"/>
                      <a:gd name="connsiteY7" fmla="*/ 577850 h 727075"/>
                      <a:gd name="connsiteX8" fmla="*/ 79375 w 254089"/>
                      <a:gd name="connsiteY8" fmla="*/ 520700 h 727075"/>
                      <a:gd name="connsiteX9" fmla="*/ 95250 w 254089"/>
                      <a:gd name="connsiteY9" fmla="*/ 498475 h 727075"/>
                      <a:gd name="connsiteX10" fmla="*/ 104775 w 254089"/>
                      <a:gd name="connsiteY10" fmla="*/ 495300 h 727075"/>
                      <a:gd name="connsiteX11" fmla="*/ 136525 w 254089"/>
                      <a:gd name="connsiteY11" fmla="*/ 485775 h 727075"/>
                      <a:gd name="connsiteX12" fmla="*/ 158750 w 254089"/>
                      <a:gd name="connsiteY12" fmla="*/ 457200 h 727075"/>
                      <a:gd name="connsiteX13" fmla="*/ 165100 w 254089"/>
                      <a:gd name="connsiteY13" fmla="*/ 438150 h 727075"/>
                      <a:gd name="connsiteX14" fmla="*/ 180975 w 254089"/>
                      <a:gd name="connsiteY14" fmla="*/ 409575 h 727075"/>
                      <a:gd name="connsiteX15" fmla="*/ 190500 w 254089"/>
                      <a:gd name="connsiteY15" fmla="*/ 384175 h 727075"/>
                      <a:gd name="connsiteX16" fmla="*/ 200025 w 254089"/>
                      <a:gd name="connsiteY16" fmla="*/ 333375 h 727075"/>
                      <a:gd name="connsiteX17" fmla="*/ 206375 w 254089"/>
                      <a:gd name="connsiteY17" fmla="*/ 307975 h 727075"/>
                      <a:gd name="connsiteX18" fmla="*/ 215900 w 254089"/>
                      <a:gd name="connsiteY18" fmla="*/ 288925 h 727075"/>
                      <a:gd name="connsiteX19" fmla="*/ 225425 w 254089"/>
                      <a:gd name="connsiteY19" fmla="*/ 273050 h 727075"/>
                      <a:gd name="connsiteX20" fmla="*/ 238125 w 254089"/>
                      <a:gd name="connsiteY20" fmla="*/ 234950 h 727075"/>
                      <a:gd name="connsiteX21" fmla="*/ 244475 w 254089"/>
                      <a:gd name="connsiteY21" fmla="*/ 222250 h 727075"/>
                      <a:gd name="connsiteX22" fmla="*/ 250825 w 254089"/>
                      <a:gd name="connsiteY22" fmla="*/ 190500 h 727075"/>
                      <a:gd name="connsiteX23" fmla="*/ 250825 w 254089"/>
                      <a:gd name="connsiteY23" fmla="*/ 107950 h 727075"/>
                      <a:gd name="connsiteX24" fmla="*/ 244475 w 254089"/>
                      <a:gd name="connsiteY24" fmla="*/ 88900 h 727075"/>
                      <a:gd name="connsiteX25" fmla="*/ 241300 w 254089"/>
                      <a:gd name="connsiteY25" fmla="*/ 79375 h 727075"/>
                      <a:gd name="connsiteX26" fmla="*/ 250825 w 254089"/>
                      <a:gd name="connsiteY26" fmla="*/ 3175 h 727075"/>
                      <a:gd name="connsiteX27" fmla="*/ 254000 w 254089"/>
                      <a:gd name="connsiteY27" fmla="*/ 0 h 727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54089" h="727075">
                        <a:moveTo>
                          <a:pt x="0" y="727075"/>
                        </a:moveTo>
                        <a:cubicBezTo>
                          <a:pt x="1058" y="721783"/>
                          <a:pt x="1468" y="716320"/>
                          <a:pt x="3175" y="711200"/>
                        </a:cubicBezTo>
                        <a:cubicBezTo>
                          <a:pt x="4672" y="706710"/>
                          <a:pt x="8653" y="703152"/>
                          <a:pt x="9525" y="698500"/>
                        </a:cubicBezTo>
                        <a:cubicBezTo>
                          <a:pt x="14554" y="671677"/>
                          <a:pt x="8256" y="668653"/>
                          <a:pt x="15875" y="650875"/>
                        </a:cubicBezTo>
                        <a:cubicBezTo>
                          <a:pt x="17739" y="646525"/>
                          <a:pt x="19145" y="641769"/>
                          <a:pt x="22225" y="638175"/>
                        </a:cubicBezTo>
                        <a:cubicBezTo>
                          <a:pt x="25669" y="634157"/>
                          <a:pt x="30907" y="632094"/>
                          <a:pt x="34925" y="628650"/>
                        </a:cubicBezTo>
                        <a:cubicBezTo>
                          <a:pt x="45189" y="619852"/>
                          <a:pt x="47121" y="615979"/>
                          <a:pt x="53975" y="603250"/>
                        </a:cubicBezTo>
                        <a:cubicBezTo>
                          <a:pt x="58463" y="594915"/>
                          <a:pt x="66675" y="577850"/>
                          <a:pt x="66675" y="577850"/>
                        </a:cubicBezTo>
                        <a:cubicBezTo>
                          <a:pt x="72237" y="541700"/>
                          <a:pt x="68533" y="545095"/>
                          <a:pt x="79375" y="520700"/>
                        </a:cubicBezTo>
                        <a:cubicBezTo>
                          <a:pt x="83557" y="511291"/>
                          <a:pt x="86340" y="504415"/>
                          <a:pt x="95250" y="498475"/>
                        </a:cubicBezTo>
                        <a:cubicBezTo>
                          <a:pt x="98035" y="496619"/>
                          <a:pt x="101641" y="496475"/>
                          <a:pt x="104775" y="495300"/>
                        </a:cubicBezTo>
                        <a:cubicBezTo>
                          <a:pt x="128644" y="486349"/>
                          <a:pt x="112236" y="490633"/>
                          <a:pt x="136525" y="485775"/>
                        </a:cubicBezTo>
                        <a:cubicBezTo>
                          <a:pt x="144743" y="477557"/>
                          <a:pt x="154952" y="468593"/>
                          <a:pt x="158750" y="457200"/>
                        </a:cubicBezTo>
                        <a:cubicBezTo>
                          <a:pt x="160867" y="450850"/>
                          <a:pt x="161084" y="443505"/>
                          <a:pt x="165100" y="438150"/>
                        </a:cubicBezTo>
                        <a:cubicBezTo>
                          <a:pt x="180150" y="418083"/>
                          <a:pt x="170392" y="433387"/>
                          <a:pt x="180975" y="409575"/>
                        </a:cubicBezTo>
                        <a:cubicBezTo>
                          <a:pt x="189157" y="391166"/>
                          <a:pt x="186287" y="403132"/>
                          <a:pt x="190500" y="384175"/>
                        </a:cubicBezTo>
                        <a:cubicBezTo>
                          <a:pt x="194242" y="367338"/>
                          <a:pt x="196147" y="350181"/>
                          <a:pt x="200025" y="333375"/>
                        </a:cubicBezTo>
                        <a:cubicBezTo>
                          <a:pt x="201987" y="324871"/>
                          <a:pt x="202472" y="315781"/>
                          <a:pt x="206375" y="307975"/>
                        </a:cubicBezTo>
                        <a:cubicBezTo>
                          <a:pt x="209550" y="301625"/>
                          <a:pt x="212500" y="295158"/>
                          <a:pt x="215900" y="288925"/>
                        </a:cubicBezTo>
                        <a:cubicBezTo>
                          <a:pt x="218855" y="283507"/>
                          <a:pt x="223075" y="278756"/>
                          <a:pt x="225425" y="273050"/>
                        </a:cubicBezTo>
                        <a:cubicBezTo>
                          <a:pt x="230522" y="260671"/>
                          <a:pt x="232138" y="246924"/>
                          <a:pt x="238125" y="234950"/>
                        </a:cubicBezTo>
                        <a:cubicBezTo>
                          <a:pt x="240242" y="230717"/>
                          <a:pt x="242813" y="226682"/>
                          <a:pt x="244475" y="222250"/>
                        </a:cubicBezTo>
                        <a:cubicBezTo>
                          <a:pt x="247317" y="214672"/>
                          <a:pt x="249728" y="197084"/>
                          <a:pt x="250825" y="190500"/>
                        </a:cubicBezTo>
                        <a:cubicBezTo>
                          <a:pt x="253599" y="154444"/>
                          <a:pt x="256518" y="144006"/>
                          <a:pt x="250825" y="107950"/>
                        </a:cubicBezTo>
                        <a:cubicBezTo>
                          <a:pt x="249781" y="101338"/>
                          <a:pt x="246592" y="95250"/>
                          <a:pt x="244475" y="88900"/>
                        </a:cubicBezTo>
                        <a:lnTo>
                          <a:pt x="241300" y="79375"/>
                        </a:lnTo>
                        <a:cubicBezTo>
                          <a:pt x="243423" y="36920"/>
                          <a:pt x="235285" y="29075"/>
                          <a:pt x="250825" y="3175"/>
                        </a:cubicBezTo>
                        <a:cubicBezTo>
                          <a:pt x="251595" y="1892"/>
                          <a:pt x="252942" y="1058"/>
                          <a:pt x="254000" y="0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  <p:sp>
                <p:nvSpPr>
                  <p:cNvPr id="5" name="Volný tvar: obrazec 4">
                    <a:extLst>
                      <a:ext uri="{FF2B5EF4-FFF2-40B4-BE49-F238E27FC236}">
                        <a16:creationId xmlns:a16="http://schemas.microsoft.com/office/drawing/2014/main" id="{81BCA147-FAE0-6FBE-2844-5B43C373FA77}"/>
                      </a:ext>
                    </a:extLst>
                  </p:cNvPr>
                  <p:cNvSpPr/>
                  <p:nvPr/>
                </p:nvSpPr>
                <p:spPr>
                  <a:xfrm>
                    <a:off x="6550025" y="5194300"/>
                    <a:ext cx="1273175" cy="607299"/>
                  </a:xfrm>
                  <a:custGeom>
                    <a:avLst/>
                    <a:gdLst>
                      <a:gd name="connsiteX0" fmla="*/ 0 w 1273175"/>
                      <a:gd name="connsiteY0" fmla="*/ 0 h 616654"/>
                      <a:gd name="connsiteX1" fmla="*/ 41275 w 1273175"/>
                      <a:gd name="connsiteY1" fmla="*/ 15875 h 616654"/>
                      <a:gd name="connsiteX2" fmla="*/ 53975 w 1273175"/>
                      <a:gd name="connsiteY2" fmla="*/ 25400 h 616654"/>
                      <a:gd name="connsiteX3" fmla="*/ 66675 w 1273175"/>
                      <a:gd name="connsiteY3" fmla="*/ 38100 h 616654"/>
                      <a:gd name="connsiteX4" fmla="*/ 76200 w 1273175"/>
                      <a:gd name="connsiteY4" fmla="*/ 41275 h 616654"/>
                      <a:gd name="connsiteX5" fmla="*/ 88900 w 1273175"/>
                      <a:gd name="connsiteY5" fmla="*/ 50800 h 616654"/>
                      <a:gd name="connsiteX6" fmla="*/ 95250 w 1273175"/>
                      <a:gd name="connsiteY6" fmla="*/ 73025 h 616654"/>
                      <a:gd name="connsiteX7" fmla="*/ 104775 w 1273175"/>
                      <a:gd name="connsiteY7" fmla="*/ 85725 h 616654"/>
                      <a:gd name="connsiteX8" fmla="*/ 120650 w 1273175"/>
                      <a:gd name="connsiteY8" fmla="*/ 123825 h 616654"/>
                      <a:gd name="connsiteX9" fmla="*/ 127000 w 1273175"/>
                      <a:gd name="connsiteY9" fmla="*/ 133350 h 616654"/>
                      <a:gd name="connsiteX10" fmla="*/ 139700 w 1273175"/>
                      <a:gd name="connsiteY10" fmla="*/ 139700 h 616654"/>
                      <a:gd name="connsiteX11" fmla="*/ 149225 w 1273175"/>
                      <a:gd name="connsiteY11" fmla="*/ 142875 h 616654"/>
                      <a:gd name="connsiteX12" fmla="*/ 196850 w 1273175"/>
                      <a:gd name="connsiteY12" fmla="*/ 155575 h 616654"/>
                      <a:gd name="connsiteX13" fmla="*/ 209550 w 1273175"/>
                      <a:gd name="connsiteY13" fmla="*/ 184150 h 616654"/>
                      <a:gd name="connsiteX14" fmla="*/ 212725 w 1273175"/>
                      <a:gd name="connsiteY14" fmla="*/ 196850 h 616654"/>
                      <a:gd name="connsiteX15" fmla="*/ 219075 w 1273175"/>
                      <a:gd name="connsiteY15" fmla="*/ 206375 h 616654"/>
                      <a:gd name="connsiteX16" fmla="*/ 231775 w 1273175"/>
                      <a:gd name="connsiteY16" fmla="*/ 228600 h 616654"/>
                      <a:gd name="connsiteX17" fmla="*/ 238125 w 1273175"/>
                      <a:gd name="connsiteY17" fmla="*/ 254000 h 616654"/>
                      <a:gd name="connsiteX18" fmla="*/ 247650 w 1273175"/>
                      <a:gd name="connsiteY18" fmla="*/ 263525 h 616654"/>
                      <a:gd name="connsiteX19" fmla="*/ 260350 w 1273175"/>
                      <a:gd name="connsiteY19" fmla="*/ 288925 h 616654"/>
                      <a:gd name="connsiteX20" fmla="*/ 273050 w 1273175"/>
                      <a:gd name="connsiteY20" fmla="*/ 298450 h 616654"/>
                      <a:gd name="connsiteX21" fmla="*/ 282575 w 1273175"/>
                      <a:gd name="connsiteY21" fmla="*/ 301625 h 616654"/>
                      <a:gd name="connsiteX22" fmla="*/ 314325 w 1273175"/>
                      <a:gd name="connsiteY22" fmla="*/ 317500 h 616654"/>
                      <a:gd name="connsiteX23" fmla="*/ 339725 w 1273175"/>
                      <a:gd name="connsiteY23" fmla="*/ 330200 h 616654"/>
                      <a:gd name="connsiteX24" fmla="*/ 368300 w 1273175"/>
                      <a:gd name="connsiteY24" fmla="*/ 349250 h 616654"/>
                      <a:gd name="connsiteX25" fmla="*/ 387350 w 1273175"/>
                      <a:gd name="connsiteY25" fmla="*/ 368300 h 616654"/>
                      <a:gd name="connsiteX26" fmla="*/ 425450 w 1273175"/>
                      <a:gd name="connsiteY26" fmla="*/ 403225 h 616654"/>
                      <a:gd name="connsiteX27" fmla="*/ 434975 w 1273175"/>
                      <a:gd name="connsiteY27" fmla="*/ 406400 h 616654"/>
                      <a:gd name="connsiteX28" fmla="*/ 444500 w 1273175"/>
                      <a:gd name="connsiteY28" fmla="*/ 419100 h 616654"/>
                      <a:gd name="connsiteX29" fmla="*/ 450850 w 1273175"/>
                      <a:gd name="connsiteY29" fmla="*/ 434975 h 616654"/>
                      <a:gd name="connsiteX30" fmla="*/ 441325 w 1273175"/>
                      <a:gd name="connsiteY30" fmla="*/ 441325 h 616654"/>
                      <a:gd name="connsiteX31" fmla="*/ 434975 w 1273175"/>
                      <a:gd name="connsiteY31" fmla="*/ 457200 h 616654"/>
                      <a:gd name="connsiteX32" fmla="*/ 419100 w 1273175"/>
                      <a:gd name="connsiteY32" fmla="*/ 476250 h 616654"/>
                      <a:gd name="connsiteX33" fmla="*/ 428625 w 1273175"/>
                      <a:gd name="connsiteY33" fmla="*/ 508000 h 616654"/>
                      <a:gd name="connsiteX34" fmla="*/ 447675 w 1273175"/>
                      <a:gd name="connsiteY34" fmla="*/ 511175 h 616654"/>
                      <a:gd name="connsiteX35" fmla="*/ 460375 w 1273175"/>
                      <a:gd name="connsiteY35" fmla="*/ 514350 h 616654"/>
                      <a:gd name="connsiteX36" fmla="*/ 469900 w 1273175"/>
                      <a:gd name="connsiteY36" fmla="*/ 520700 h 616654"/>
                      <a:gd name="connsiteX37" fmla="*/ 482600 w 1273175"/>
                      <a:gd name="connsiteY37" fmla="*/ 523875 h 616654"/>
                      <a:gd name="connsiteX38" fmla="*/ 485775 w 1273175"/>
                      <a:gd name="connsiteY38" fmla="*/ 536575 h 616654"/>
                      <a:gd name="connsiteX39" fmla="*/ 501650 w 1273175"/>
                      <a:gd name="connsiteY39" fmla="*/ 546100 h 616654"/>
                      <a:gd name="connsiteX40" fmla="*/ 530225 w 1273175"/>
                      <a:gd name="connsiteY40" fmla="*/ 561975 h 616654"/>
                      <a:gd name="connsiteX41" fmla="*/ 542925 w 1273175"/>
                      <a:gd name="connsiteY41" fmla="*/ 571500 h 616654"/>
                      <a:gd name="connsiteX42" fmla="*/ 561975 w 1273175"/>
                      <a:gd name="connsiteY42" fmla="*/ 574675 h 616654"/>
                      <a:gd name="connsiteX43" fmla="*/ 593725 w 1273175"/>
                      <a:gd name="connsiteY43" fmla="*/ 587375 h 616654"/>
                      <a:gd name="connsiteX44" fmla="*/ 622300 w 1273175"/>
                      <a:gd name="connsiteY44" fmla="*/ 593725 h 616654"/>
                      <a:gd name="connsiteX45" fmla="*/ 647700 w 1273175"/>
                      <a:gd name="connsiteY45" fmla="*/ 609600 h 616654"/>
                      <a:gd name="connsiteX46" fmla="*/ 717550 w 1273175"/>
                      <a:gd name="connsiteY46" fmla="*/ 612775 h 616654"/>
                      <a:gd name="connsiteX47" fmla="*/ 730250 w 1273175"/>
                      <a:gd name="connsiteY47" fmla="*/ 606425 h 616654"/>
                      <a:gd name="connsiteX48" fmla="*/ 733425 w 1273175"/>
                      <a:gd name="connsiteY48" fmla="*/ 596900 h 616654"/>
                      <a:gd name="connsiteX49" fmla="*/ 746125 w 1273175"/>
                      <a:gd name="connsiteY49" fmla="*/ 590550 h 616654"/>
                      <a:gd name="connsiteX50" fmla="*/ 762000 w 1273175"/>
                      <a:gd name="connsiteY50" fmla="*/ 574675 h 616654"/>
                      <a:gd name="connsiteX51" fmla="*/ 781050 w 1273175"/>
                      <a:gd name="connsiteY51" fmla="*/ 561975 h 616654"/>
                      <a:gd name="connsiteX52" fmla="*/ 787400 w 1273175"/>
                      <a:gd name="connsiteY52" fmla="*/ 552450 h 616654"/>
                      <a:gd name="connsiteX53" fmla="*/ 790575 w 1273175"/>
                      <a:gd name="connsiteY53" fmla="*/ 542925 h 616654"/>
                      <a:gd name="connsiteX54" fmla="*/ 796925 w 1273175"/>
                      <a:gd name="connsiteY54" fmla="*/ 530225 h 616654"/>
                      <a:gd name="connsiteX55" fmla="*/ 809625 w 1273175"/>
                      <a:gd name="connsiteY55" fmla="*/ 498475 h 616654"/>
                      <a:gd name="connsiteX56" fmla="*/ 822325 w 1273175"/>
                      <a:gd name="connsiteY56" fmla="*/ 501650 h 616654"/>
                      <a:gd name="connsiteX57" fmla="*/ 828675 w 1273175"/>
                      <a:gd name="connsiteY57" fmla="*/ 514350 h 616654"/>
                      <a:gd name="connsiteX58" fmla="*/ 847725 w 1273175"/>
                      <a:gd name="connsiteY58" fmla="*/ 520700 h 616654"/>
                      <a:gd name="connsiteX59" fmla="*/ 863600 w 1273175"/>
                      <a:gd name="connsiteY59" fmla="*/ 530225 h 616654"/>
                      <a:gd name="connsiteX60" fmla="*/ 892175 w 1273175"/>
                      <a:gd name="connsiteY60" fmla="*/ 536575 h 616654"/>
                      <a:gd name="connsiteX61" fmla="*/ 923925 w 1273175"/>
                      <a:gd name="connsiteY61" fmla="*/ 530225 h 616654"/>
                      <a:gd name="connsiteX62" fmla="*/ 942975 w 1273175"/>
                      <a:gd name="connsiteY62" fmla="*/ 523875 h 616654"/>
                      <a:gd name="connsiteX63" fmla="*/ 955675 w 1273175"/>
                      <a:gd name="connsiteY63" fmla="*/ 542925 h 616654"/>
                      <a:gd name="connsiteX64" fmla="*/ 962025 w 1273175"/>
                      <a:gd name="connsiteY64" fmla="*/ 552450 h 616654"/>
                      <a:gd name="connsiteX65" fmla="*/ 981075 w 1273175"/>
                      <a:gd name="connsiteY65" fmla="*/ 561975 h 616654"/>
                      <a:gd name="connsiteX66" fmla="*/ 1000125 w 1273175"/>
                      <a:gd name="connsiteY66" fmla="*/ 574675 h 616654"/>
                      <a:gd name="connsiteX67" fmla="*/ 1025525 w 1273175"/>
                      <a:gd name="connsiteY67" fmla="*/ 568325 h 616654"/>
                      <a:gd name="connsiteX68" fmla="*/ 1031875 w 1273175"/>
                      <a:gd name="connsiteY68" fmla="*/ 536575 h 616654"/>
                      <a:gd name="connsiteX69" fmla="*/ 1041400 w 1273175"/>
                      <a:gd name="connsiteY69" fmla="*/ 530225 h 616654"/>
                      <a:gd name="connsiteX70" fmla="*/ 1044575 w 1273175"/>
                      <a:gd name="connsiteY70" fmla="*/ 488950 h 616654"/>
                      <a:gd name="connsiteX71" fmla="*/ 1054100 w 1273175"/>
                      <a:gd name="connsiteY71" fmla="*/ 460375 h 616654"/>
                      <a:gd name="connsiteX72" fmla="*/ 1057275 w 1273175"/>
                      <a:gd name="connsiteY72" fmla="*/ 444500 h 616654"/>
                      <a:gd name="connsiteX73" fmla="*/ 1069975 w 1273175"/>
                      <a:gd name="connsiteY73" fmla="*/ 434975 h 616654"/>
                      <a:gd name="connsiteX74" fmla="*/ 1085850 w 1273175"/>
                      <a:gd name="connsiteY74" fmla="*/ 419100 h 616654"/>
                      <a:gd name="connsiteX75" fmla="*/ 1089025 w 1273175"/>
                      <a:gd name="connsiteY75" fmla="*/ 406400 h 616654"/>
                      <a:gd name="connsiteX76" fmla="*/ 1111250 w 1273175"/>
                      <a:gd name="connsiteY76" fmla="*/ 384175 h 616654"/>
                      <a:gd name="connsiteX77" fmla="*/ 1127125 w 1273175"/>
                      <a:gd name="connsiteY77" fmla="*/ 361950 h 616654"/>
                      <a:gd name="connsiteX78" fmla="*/ 1139825 w 1273175"/>
                      <a:gd name="connsiteY78" fmla="*/ 323850 h 616654"/>
                      <a:gd name="connsiteX79" fmla="*/ 1152525 w 1273175"/>
                      <a:gd name="connsiteY79" fmla="*/ 314325 h 616654"/>
                      <a:gd name="connsiteX80" fmla="*/ 1168400 w 1273175"/>
                      <a:gd name="connsiteY80" fmla="*/ 317500 h 616654"/>
                      <a:gd name="connsiteX81" fmla="*/ 1177925 w 1273175"/>
                      <a:gd name="connsiteY81" fmla="*/ 323850 h 616654"/>
                      <a:gd name="connsiteX82" fmla="*/ 1187450 w 1273175"/>
                      <a:gd name="connsiteY82" fmla="*/ 327025 h 616654"/>
                      <a:gd name="connsiteX83" fmla="*/ 1222375 w 1273175"/>
                      <a:gd name="connsiteY83" fmla="*/ 342900 h 616654"/>
                      <a:gd name="connsiteX84" fmla="*/ 1260475 w 1273175"/>
                      <a:gd name="connsiteY84" fmla="*/ 349250 h 616654"/>
                      <a:gd name="connsiteX85" fmla="*/ 1270000 w 1273175"/>
                      <a:gd name="connsiteY85" fmla="*/ 346075 h 616654"/>
                      <a:gd name="connsiteX86" fmla="*/ 1273175 w 1273175"/>
                      <a:gd name="connsiteY86" fmla="*/ 336550 h 616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1273175" h="616654">
                        <a:moveTo>
                          <a:pt x="0" y="0"/>
                        </a:moveTo>
                        <a:cubicBezTo>
                          <a:pt x="17325" y="3465"/>
                          <a:pt x="24788" y="3510"/>
                          <a:pt x="41275" y="15875"/>
                        </a:cubicBezTo>
                        <a:cubicBezTo>
                          <a:pt x="45508" y="19050"/>
                          <a:pt x="49993" y="21915"/>
                          <a:pt x="53975" y="25400"/>
                        </a:cubicBezTo>
                        <a:cubicBezTo>
                          <a:pt x="58481" y="29342"/>
                          <a:pt x="61803" y="34620"/>
                          <a:pt x="66675" y="38100"/>
                        </a:cubicBezTo>
                        <a:cubicBezTo>
                          <a:pt x="69398" y="40045"/>
                          <a:pt x="73025" y="40217"/>
                          <a:pt x="76200" y="41275"/>
                        </a:cubicBezTo>
                        <a:cubicBezTo>
                          <a:pt x="80433" y="44450"/>
                          <a:pt x="85512" y="46735"/>
                          <a:pt x="88900" y="50800"/>
                        </a:cubicBezTo>
                        <a:cubicBezTo>
                          <a:pt x="90851" y="53141"/>
                          <a:pt x="94659" y="71843"/>
                          <a:pt x="95250" y="73025"/>
                        </a:cubicBezTo>
                        <a:cubicBezTo>
                          <a:pt x="97617" y="77758"/>
                          <a:pt x="101600" y="81492"/>
                          <a:pt x="104775" y="85725"/>
                        </a:cubicBezTo>
                        <a:cubicBezTo>
                          <a:pt x="108895" y="102205"/>
                          <a:pt x="108929" y="106243"/>
                          <a:pt x="120650" y="123825"/>
                        </a:cubicBezTo>
                        <a:cubicBezTo>
                          <a:pt x="122767" y="127000"/>
                          <a:pt x="124069" y="130907"/>
                          <a:pt x="127000" y="133350"/>
                        </a:cubicBezTo>
                        <a:cubicBezTo>
                          <a:pt x="130636" y="136380"/>
                          <a:pt x="135350" y="137836"/>
                          <a:pt x="139700" y="139700"/>
                        </a:cubicBezTo>
                        <a:cubicBezTo>
                          <a:pt x="142776" y="141018"/>
                          <a:pt x="146000" y="141979"/>
                          <a:pt x="149225" y="142875"/>
                        </a:cubicBezTo>
                        <a:cubicBezTo>
                          <a:pt x="165055" y="147272"/>
                          <a:pt x="180975" y="151342"/>
                          <a:pt x="196850" y="155575"/>
                        </a:cubicBezTo>
                        <a:cubicBezTo>
                          <a:pt x="202382" y="166639"/>
                          <a:pt x="205496" y="171988"/>
                          <a:pt x="209550" y="184150"/>
                        </a:cubicBezTo>
                        <a:cubicBezTo>
                          <a:pt x="210930" y="188290"/>
                          <a:pt x="211006" y="192839"/>
                          <a:pt x="212725" y="196850"/>
                        </a:cubicBezTo>
                        <a:cubicBezTo>
                          <a:pt x="214228" y="200357"/>
                          <a:pt x="217182" y="203062"/>
                          <a:pt x="219075" y="206375"/>
                        </a:cubicBezTo>
                        <a:cubicBezTo>
                          <a:pt x="235188" y="234573"/>
                          <a:pt x="216304" y="205394"/>
                          <a:pt x="231775" y="228600"/>
                        </a:cubicBezTo>
                        <a:cubicBezTo>
                          <a:pt x="232233" y="230890"/>
                          <a:pt x="235336" y="249816"/>
                          <a:pt x="238125" y="254000"/>
                        </a:cubicBezTo>
                        <a:cubicBezTo>
                          <a:pt x="240616" y="257736"/>
                          <a:pt x="244475" y="260350"/>
                          <a:pt x="247650" y="263525"/>
                        </a:cubicBezTo>
                        <a:cubicBezTo>
                          <a:pt x="251056" y="273743"/>
                          <a:pt x="252275" y="279697"/>
                          <a:pt x="260350" y="288925"/>
                        </a:cubicBezTo>
                        <a:cubicBezTo>
                          <a:pt x="263835" y="292907"/>
                          <a:pt x="268456" y="295825"/>
                          <a:pt x="273050" y="298450"/>
                        </a:cubicBezTo>
                        <a:cubicBezTo>
                          <a:pt x="275956" y="300110"/>
                          <a:pt x="279400" y="300567"/>
                          <a:pt x="282575" y="301625"/>
                        </a:cubicBezTo>
                        <a:cubicBezTo>
                          <a:pt x="313316" y="324681"/>
                          <a:pt x="274208" y="297442"/>
                          <a:pt x="314325" y="317500"/>
                        </a:cubicBezTo>
                        <a:cubicBezTo>
                          <a:pt x="346707" y="333691"/>
                          <a:pt x="308540" y="322404"/>
                          <a:pt x="339725" y="330200"/>
                        </a:cubicBezTo>
                        <a:cubicBezTo>
                          <a:pt x="349854" y="336277"/>
                          <a:pt x="359482" y="341313"/>
                          <a:pt x="368300" y="349250"/>
                        </a:cubicBezTo>
                        <a:cubicBezTo>
                          <a:pt x="374975" y="355257"/>
                          <a:pt x="382369" y="360828"/>
                          <a:pt x="387350" y="368300"/>
                        </a:cubicBezTo>
                        <a:cubicBezTo>
                          <a:pt x="397307" y="383235"/>
                          <a:pt x="404612" y="396279"/>
                          <a:pt x="425450" y="403225"/>
                        </a:cubicBezTo>
                        <a:lnTo>
                          <a:pt x="434975" y="406400"/>
                        </a:lnTo>
                        <a:cubicBezTo>
                          <a:pt x="438150" y="410633"/>
                          <a:pt x="440758" y="415358"/>
                          <a:pt x="444500" y="419100"/>
                        </a:cubicBezTo>
                        <a:cubicBezTo>
                          <a:pt x="451100" y="425700"/>
                          <a:pt x="460239" y="423239"/>
                          <a:pt x="450850" y="434975"/>
                        </a:cubicBezTo>
                        <a:cubicBezTo>
                          <a:pt x="448466" y="437955"/>
                          <a:pt x="444500" y="439208"/>
                          <a:pt x="441325" y="441325"/>
                        </a:cubicBezTo>
                        <a:cubicBezTo>
                          <a:pt x="439208" y="446617"/>
                          <a:pt x="439005" y="453170"/>
                          <a:pt x="434975" y="457200"/>
                        </a:cubicBezTo>
                        <a:cubicBezTo>
                          <a:pt x="413677" y="478498"/>
                          <a:pt x="427290" y="435302"/>
                          <a:pt x="419100" y="476250"/>
                        </a:cubicBezTo>
                        <a:cubicBezTo>
                          <a:pt x="422275" y="486833"/>
                          <a:pt x="421628" y="499448"/>
                          <a:pt x="428625" y="508000"/>
                        </a:cubicBezTo>
                        <a:cubicBezTo>
                          <a:pt x="432702" y="512982"/>
                          <a:pt x="441362" y="509912"/>
                          <a:pt x="447675" y="511175"/>
                        </a:cubicBezTo>
                        <a:cubicBezTo>
                          <a:pt x="451954" y="512031"/>
                          <a:pt x="456142" y="513292"/>
                          <a:pt x="460375" y="514350"/>
                        </a:cubicBezTo>
                        <a:cubicBezTo>
                          <a:pt x="463550" y="516467"/>
                          <a:pt x="466393" y="519197"/>
                          <a:pt x="469900" y="520700"/>
                        </a:cubicBezTo>
                        <a:cubicBezTo>
                          <a:pt x="473911" y="522419"/>
                          <a:pt x="479514" y="520789"/>
                          <a:pt x="482600" y="523875"/>
                        </a:cubicBezTo>
                        <a:cubicBezTo>
                          <a:pt x="485686" y="526961"/>
                          <a:pt x="482935" y="533262"/>
                          <a:pt x="485775" y="536575"/>
                        </a:cubicBezTo>
                        <a:cubicBezTo>
                          <a:pt x="489791" y="541260"/>
                          <a:pt x="496255" y="543103"/>
                          <a:pt x="501650" y="546100"/>
                        </a:cubicBezTo>
                        <a:cubicBezTo>
                          <a:pt x="519806" y="556187"/>
                          <a:pt x="510374" y="548741"/>
                          <a:pt x="530225" y="561975"/>
                        </a:cubicBezTo>
                        <a:cubicBezTo>
                          <a:pt x="534628" y="564910"/>
                          <a:pt x="538012" y="569535"/>
                          <a:pt x="542925" y="571500"/>
                        </a:cubicBezTo>
                        <a:cubicBezTo>
                          <a:pt x="548902" y="573891"/>
                          <a:pt x="555730" y="573114"/>
                          <a:pt x="561975" y="574675"/>
                        </a:cubicBezTo>
                        <a:cubicBezTo>
                          <a:pt x="596249" y="583243"/>
                          <a:pt x="567448" y="577521"/>
                          <a:pt x="593725" y="587375"/>
                        </a:cubicBezTo>
                        <a:cubicBezTo>
                          <a:pt x="598849" y="589297"/>
                          <a:pt x="617989" y="592863"/>
                          <a:pt x="622300" y="593725"/>
                        </a:cubicBezTo>
                        <a:cubicBezTo>
                          <a:pt x="630767" y="599017"/>
                          <a:pt x="638770" y="605135"/>
                          <a:pt x="647700" y="609600"/>
                        </a:cubicBezTo>
                        <a:cubicBezTo>
                          <a:pt x="672432" y="621966"/>
                          <a:pt x="686465" y="614718"/>
                          <a:pt x="717550" y="612775"/>
                        </a:cubicBezTo>
                        <a:cubicBezTo>
                          <a:pt x="721783" y="610658"/>
                          <a:pt x="726903" y="609772"/>
                          <a:pt x="730250" y="606425"/>
                        </a:cubicBezTo>
                        <a:cubicBezTo>
                          <a:pt x="732617" y="604058"/>
                          <a:pt x="731058" y="599267"/>
                          <a:pt x="733425" y="596900"/>
                        </a:cubicBezTo>
                        <a:cubicBezTo>
                          <a:pt x="736772" y="593553"/>
                          <a:pt x="741892" y="592667"/>
                          <a:pt x="746125" y="590550"/>
                        </a:cubicBezTo>
                        <a:cubicBezTo>
                          <a:pt x="757767" y="573088"/>
                          <a:pt x="746125" y="587904"/>
                          <a:pt x="762000" y="574675"/>
                        </a:cubicBezTo>
                        <a:cubicBezTo>
                          <a:pt x="777855" y="561462"/>
                          <a:pt x="764311" y="567555"/>
                          <a:pt x="781050" y="561975"/>
                        </a:cubicBezTo>
                        <a:cubicBezTo>
                          <a:pt x="783167" y="558800"/>
                          <a:pt x="785693" y="555863"/>
                          <a:pt x="787400" y="552450"/>
                        </a:cubicBezTo>
                        <a:cubicBezTo>
                          <a:pt x="788897" y="549457"/>
                          <a:pt x="789257" y="546001"/>
                          <a:pt x="790575" y="542925"/>
                        </a:cubicBezTo>
                        <a:cubicBezTo>
                          <a:pt x="792439" y="538575"/>
                          <a:pt x="794808" y="534458"/>
                          <a:pt x="796925" y="530225"/>
                        </a:cubicBezTo>
                        <a:cubicBezTo>
                          <a:pt x="798650" y="521601"/>
                          <a:pt x="800366" y="503766"/>
                          <a:pt x="809625" y="498475"/>
                        </a:cubicBezTo>
                        <a:cubicBezTo>
                          <a:pt x="813414" y="496310"/>
                          <a:pt x="818092" y="500592"/>
                          <a:pt x="822325" y="501650"/>
                        </a:cubicBezTo>
                        <a:cubicBezTo>
                          <a:pt x="824442" y="505883"/>
                          <a:pt x="824889" y="511510"/>
                          <a:pt x="828675" y="514350"/>
                        </a:cubicBezTo>
                        <a:cubicBezTo>
                          <a:pt x="834030" y="518366"/>
                          <a:pt x="841985" y="517256"/>
                          <a:pt x="847725" y="520700"/>
                        </a:cubicBezTo>
                        <a:cubicBezTo>
                          <a:pt x="853017" y="523875"/>
                          <a:pt x="858080" y="527465"/>
                          <a:pt x="863600" y="530225"/>
                        </a:cubicBezTo>
                        <a:cubicBezTo>
                          <a:pt x="871416" y="534133"/>
                          <a:pt x="884858" y="535356"/>
                          <a:pt x="892175" y="536575"/>
                        </a:cubicBezTo>
                        <a:cubicBezTo>
                          <a:pt x="902758" y="534458"/>
                          <a:pt x="913454" y="532843"/>
                          <a:pt x="923925" y="530225"/>
                        </a:cubicBezTo>
                        <a:cubicBezTo>
                          <a:pt x="930419" y="528602"/>
                          <a:pt x="942975" y="523875"/>
                          <a:pt x="942975" y="523875"/>
                        </a:cubicBezTo>
                        <a:lnTo>
                          <a:pt x="955675" y="542925"/>
                        </a:lnTo>
                        <a:cubicBezTo>
                          <a:pt x="957792" y="546100"/>
                          <a:pt x="958612" y="550743"/>
                          <a:pt x="962025" y="552450"/>
                        </a:cubicBezTo>
                        <a:cubicBezTo>
                          <a:pt x="968375" y="555625"/>
                          <a:pt x="975168" y="558037"/>
                          <a:pt x="981075" y="561975"/>
                        </a:cubicBezTo>
                        <a:cubicBezTo>
                          <a:pt x="1004858" y="577830"/>
                          <a:pt x="977477" y="567126"/>
                          <a:pt x="1000125" y="574675"/>
                        </a:cubicBezTo>
                        <a:cubicBezTo>
                          <a:pt x="1008592" y="572558"/>
                          <a:pt x="1019938" y="575029"/>
                          <a:pt x="1025525" y="568325"/>
                        </a:cubicBezTo>
                        <a:cubicBezTo>
                          <a:pt x="1032434" y="560034"/>
                          <a:pt x="1027724" y="546538"/>
                          <a:pt x="1031875" y="536575"/>
                        </a:cubicBezTo>
                        <a:cubicBezTo>
                          <a:pt x="1033343" y="533053"/>
                          <a:pt x="1038225" y="532342"/>
                          <a:pt x="1041400" y="530225"/>
                        </a:cubicBezTo>
                        <a:cubicBezTo>
                          <a:pt x="1058049" y="488601"/>
                          <a:pt x="1037782" y="546693"/>
                          <a:pt x="1044575" y="488950"/>
                        </a:cubicBezTo>
                        <a:cubicBezTo>
                          <a:pt x="1045748" y="478979"/>
                          <a:pt x="1052131" y="470220"/>
                          <a:pt x="1054100" y="460375"/>
                        </a:cubicBezTo>
                        <a:cubicBezTo>
                          <a:pt x="1055158" y="455083"/>
                          <a:pt x="1054415" y="449076"/>
                          <a:pt x="1057275" y="444500"/>
                        </a:cubicBezTo>
                        <a:cubicBezTo>
                          <a:pt x="1060080" y="440013"/>
                          <a:pt x="1066233" y="438717"/>
                          <a:pt x="1069975" y="434975"/>
                        </a:cubicBezTo>
                        <a:cubicBezTo>
                          <a:pt x="1091142" y="413808"/>
                          <a:pt x="1060450" y="436033"/>
                          <a:pt x="1085850" y="419100"/>
                        </a:cubicBezTo>
                        <a:cubicBezTo>
                          <a:pt x="1086908" y="414867"/>
                          <a:pt x="1087306" y="410411"/>
                          <a:pt x="1089025" y="406400"/>
                        </a:cubicBezTo>
                        <a:cubicBezTo>
                          <a:pt x="1094408" y="393839"/>
                          <a:pt x="1100788" y="394637"/>
                          <a:pt x="1111250" y="384175"/>
                        </a:cubicBezTo>
                        <a:cubicBezTo>
                          <a:pt x="1115188" y="380237"/>
                          <a:pt x="1123519" y="367358"/>
                          <a:pt x="1127125" y="361950"/>
                        </a:cubicBezTo>
                        <a:cubicBezTo>
                          <a:pt x="1129242" y="349249"/>
                          <a:pt x="1129931" y="333744"/>
                          <a:pt x="1139825" y="323850"/>
                        </a:cubicBezTo>
                        <a:cubicBezTo>
                          <a:pt x="1143567" y="320108"/>
                          <a:pt x="1148292" y="317500"/>
                          <a:pt x="1152525" y="314325"/>
                        </a:cubicBezTo>
                        <a:cubicBezTo>
                          <a:pt x="1157817" y="315383"/>
                          <a:pt x="1163347" y="315605"/>
                          <a:pt x="1168400" y="317500"/>
                        </a:cubicBezTo>
                        <a:cubicBezTo>
                          <a:pt x="1171973" y="318840"/>
                          <a:pt x="1174512" y="322143"/>
                          <a:pt x="1177925" y="323850"/>
                        </a:cubicBezTo>
                        <a:cubicBezTo>
                          <a:pt x="1180918" y="325347"/>
                          <a:pt x="1184275" y="325967"/>
                          <a:pt x="1187450" y="327025"/>
                        </a:cubicBezTo>
                        <a:cubicBezTo>
                          <a:pt x="1201615" y="341190"/>
                          <a:pt x="1195595" y="338437"/>
                          <a:pt x="1222375" y="342900"/>
                        </a:cubicBezTo>
                        <a:lnTo>
                          <a:pt x="1260475" y="349250"/>
                        </a:lnTo>
                        <a:cubicBezTo>
                          <a:pt x="1263650" y="348192"/>
                          <a:pt x="1267633" y="348442"/>
                          <a:pt x="1270000" y="346075"/>
                        </a:cubicBezTo>
                        <a:cubicBezTo>
                          <a:pt x="1272367" y="343708"/>
                          <a:pt x="1273175" y="336550"/>
                          <a:pt x="1273175" y="336550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  <p:sp>
                <p:nvSpPr>
                  <p:cNvPr id="6" name="Volný tvar: obrazec 5">
                    <a:extLst>
                      <a:ext uri="{FF2B5EF4-FFF2-40B4-BE49-F238E27FC236}">
                        <a16:creationId xmlns:a16="http://schemas.microsoft.com/office/drawing/2014/main" id="{7C46DC46-D453-D6CD-3014-395A02A83E25}"/>
                      </a:ext>
                    </a:extLst>
                  </p:cNvPr>
                  <p:cNvSpPr/>
                  <p:nvPr/>
                </p:nvSpPr>
                <p:spPr>
                  <a:xfrm>
                    <a:off x="6813550" y="4387850"/>
                    <a:ext cx="1012825" cy="123825"/>
                  </a:xfrm>
                  <a:custGeom>
                    <a:avLst/>
                    <a:gdLst>
                      <a:gd name="connsiteX0" fmla="*/ 0 w 1012825"/>
                      <a:gd name="connsiteY0" fmla="*/ 76200 h 123825"/>
                      <a:gd name="connsiteX1" fmla="*/ 57150 w 1012825"/>
                      <a:gd name="connsiteY1" fmla="*/ 73025 h 123825"/>
                      <a:gd name="connsiteX2" fmla="*/ 66675 w 1012825"/>
                      <a:gd name="connsiteY2" fmla="*/ 69850 h 123825"/>
                      <a:gd name="connsiteX3" fmla="*/ 101600 w 1012825"/>
                      <a:gd name="connsiteY3" fmla="*/ 79375 h 123825"/>
                      <a:gd name="connsiteX4" fmla="*/ 111125 w 1012825"/>
                      <a:gd name="connsiteY4" fmla="*/ 92075 h 123825"/>
                      <a:gd name="connsiteX5" fmla="*/ 146050 w 1012825"/>
                      <a:gd name="connsiteY5" fmla="*/ 104775 h 123825"/>
                      <a:gd name="connsiteX6" fmla="*/ 184150 w 1012825"/>
                      <a:gd name="connsiteY6" fmla="*/ 101600 h 123825"/>
                      <a:gd name="connsiteX7" fmla="*/ 203200 w 1012825"/>
                      <a:gd name="connsiteY7" fmla="*/ 79375 h 123825"/>
                      <a:gd name="connsiteX8" fmla="*/ 219075 w 1012825"/>
                      <a:gd name="connsiteY8" fmla="*/ 60325 h 123825"/>
                      <a:gd name="connsiteX9" fmla="*/ 222250 w 1012825"/>
                      <a:gd name="connsiteY9" fmla="*/ 50800 h 123825"/>
                      <a:gd name="connsiteX10" fmla="*/ 225425 w 1012825"/>
                      <a:gd name="connsiteY10" fmla="*/ 38100 h 123825"/>
                      <a:gd name="connsiteX11" fmla="*/ 238125 w 1012825"/>
                      <a:gd name="connsiteY11" fmla="*/ 34925 h 123825"/>
                      <a:gd name="connsiteX12" fmla="*/ 250825 w 1012825"/>
                      <a:gd name="connsiteY12" fmla="*/ 38100 h 123825"/>
                      <a:gd name="connsiteX13" fmla="*/ 266700 w 1012825"/>
                      <a:gd name="connsiteY13" fmla="*/ 69850 h 123825"/>
                      <a:gd name="connsiteX14" fmla="*/ 301625 w 1012825"/>
                      <a:gd name="connsiteY14" fmla="*/ 85725 h 123825"/>
                      <a:gd name="connsiteX15" fmla="*/ 365125 w 1012825"/>
                      <a:gd name="connsiteY15" fmla="*/ 79375 h 123825"/>
                      <a:gd name="connsiteX16" fmla="*/ 377825 w 1012825"/>
                      <a:gd name="connsiteY16" fmla="*/ 76200 h 123825"/>
                      <a:gd name="connsiteX17" fmla="*/ 384175 w 1012825"/>
                      <a:gd name="connsiteY17" fmla="*/ 66675 h 123825"/>
                      <a:gd name="connsiteX18" fmla="*/ 403225 w 1012825"/>
                      <a:gd name="connsiteY18" fmla="*/ 53975 h 123825"/>
                      <a:gd name="connsiteX19" fmla="*/ 425450 w 1012825"/>
                      <a:gd name="connsiteY19" fmla="*/ 41275 h 123825"/>
                      <a:gd name="connsiteX20" fmla="*/ 457200 w 1012825"/>
                      <a:gd name="connsiteY20" fmla="*/ 44450 h 123825"/>
                      <a:gd name="connsiteX21" fmla="*/ 476250 w 1012825"/>
                      <a:gd name="connsiteY21" fmla="*/ 73025 h 123825"/>
                      <a:gd name="connsiteX22" fmla="*/ 485775 w 1012825"/>
                      <a:gd name="connsiteY22" fmla="*/ 79375 h 123825"/>
                      <a:gd name="connsiteX23" fmla="*/ 508000 w 1012825"/>
                      <a:gd name="connsiteY23" fmla="*/ 85725 h 123825"/>
                      <a:gd name="connsiteX24" fmla="*/ 533400 w 1012825"/>
                      <a:gd name="connsiteY24" fmla="*/ 82550 h 123825"/>
                      <a:gd name="connsiteX25" fmla="*/ 542925 w 1012825"/>
                      <a:gd name="connsiteY25" fmla="*/ 79375 h 123825"/>
                      <a:gd name="connsiteX26" fmla="*/ 561975 w 1012825"/>
                      <a:gd name="connsiteY26" fmla="*/ 76200 h 123825"/>
                      <a:gd name="connsiteX27" fmla="*/ 574675 w 1012825"/>
                      <a:gd name="connsiteY27" fmla="*/ 69850 h 123825"/>
                      <a:gd name="connsiteX28" fmla="*/ 609600 w 1012825"/>
                      <a:gd name="connsiteY28" fmla="*/ 82550 h 123825"/>
                      <a:gd name="connsiteX29" fmla="*/ 641350 w 1012825"/>
                      <a:gd name="connsiteY29" fmla="*/ 88900 h 123825"/>
                      <a:gd name="connsiteX30" fmla="*/ 654050 w 1012825"/>
                      <a:gd name="connsiteY30" fmla="*/ 95250 h 123825"/>
                      <a:gd name="connsiteX31" fmla="*/ 698500 w 1012825"/>
                      <a:gd name="connsiteY31" fmla="*/ 95250 h 123825"/>
                      <a:gd name="connsiteX32" fmla="*/ 708025 w 1012825"/>
                      <a:gd name="connsiteY32" fmla="*/ 92075 h 123825"/>
                      <a:gd name="connsiteX33" fmla="*/ 723900 w 1012825"/>
                      <a:gd name="connsiteY33" fmla="*/ 114300 h 123825"/>
                      <a:gd name="connsiteX34" fmla="*/ 736600 w 1012825"/>
                      <a:gd name="connsiteY34" fmla="*/ 123825 h 123825"/>
                      <a:gd name="connsiteX35" fmla="*/ 787400 w 1012825"/>
                      <a:gd name="connsiteY35" fmla="*/ 117475 h 123825"/>
                      <a:gd name="connsiteX36" fmla="*/ 793750 w 1012825"/>
                      <a:gd name="connsiteY36" fmla="*/ 107950 h 123825"/>
                      <a:gd name="connsiteX37" fmla="*/ 803275 w 1012825"/>
                      <a:gd name="connsiteY37" fmla="*/ 101600 h 123825"/>
                      <a:gd name="connsiteX38" fmla="*/ 812800 w 1012825"/>
                      <a:gd name="connsiteY38" fmla="*/ 92075 h 123825"/>
                      <a:gd name="connsiteX39" fmla="*/ 838200 w 1012825"/>
                      <a:gd name="connsiteY39" fmla="*/ 76200 h 123825"/>
                      <a:gd name="connsiteX40" fmla="*/ 841375 w 1012825"/>
                      <a:gd name="connsiteY40" fmla="*/ 66675 h 123825"/>
                      <a:gd name="connsiteX41" fmla="*/ 854075 w 1012825"/>
                      <a:gd name="connsiteY41" fmla="*/ 41275 h 123825"/>
                      <a:gd name="connsiteX42" fmla="*/ 860425 w 1012825"/>
                      <a:gd name="connsiteY42" fmla="*/ 22225 h 123825"/>
                      <a:gd name="connsiteX43" fmla="*/ 863600 w 1012825"/>
                      <a:gd name="connsiteY43" fmla="*/ 12700 h 123825"/>
                      <a:gd name="connsiteX44" fmla="*/ 882650 w 1012825"/>
                      <a:gd name="connsiteY44" fmla="*/ 0 h 123825"/>
                      <a:gd name="connsiteX45" fmla="*/ 917575 w 1012825"/>
                      <a:gd name="connsiteY45" fmla="*/ 19050 h 123825"/>
                      <a:gd name="connsiteX46" fmla="*/ 933450 w 1012825"/>
                      <a:gd name="connsiteY46" fmla="*/ 25400 h 123825"/>
                      <a:gd name="connsiteX47" fmla="*/ 952500 w 1012825"/>
                      <a:gd name="connsiteY47" fmla="*/ 38100 h 123825"/>
                      <a:gd name="connsiteX48" fmla="*/ 977900 w 1012825"/>
                      <a:gd name="connsiteY48" fmla="*/ 47625 h 123825"/>
                      <a:gd name="connsiteX49" fmla="*/ 987425 w 1012825"/>
                      <a:gd name="connsiteY49" fmla="*/ 79375 h 123825"/>
                      <a:gd name="connsiteX50" fmla="*/ 990600 w 1012825"/>
                      <a:gd name="connsiteY50" fmla="*/ 88900 h 123825"/>
                      <a:gd name="connsiteX51" fmla="*/ 1009650 w 1012825"/>
                      <a:gd name="connsiteY51" fmla="*/ 98425 h 123825"/>
                      <a:gd name="connsiteX52" fmla="*/ 1012825 w 1012825"/>
                      <a:gd name="connsiteY52" fmla="*/ 101600 h 123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012825" h="123825">
                        <a:moveTo>
                          <a:pt x="0" y="76200"/>
                        </a:moveTo>
                        <a:cubicBezTo>
                          <a:pt x="19050" y="75142"/>
                          <a:pt x="38157" y="74834"/>
                          <a:pt x="57150" y="73025"/>
                        </a:cubicBezTo>
                        <a:cubicBezTo>
                          <a:pt x="60482" y="72708"/>
                          <a:pt x="63362" y="69377"/>
                          <a:pt x="66675" y="69850"/>
                        </a:cubicBezTo>
                        <a:cubicBezTo>
                          <a:pt x="78621" y="71557"/>
                          <a:pt x="89958" y="76200"/>
                          <a:pt x="101600" y="79375"/>
                        </a:cubicBezTo>
                        <a:cubicBezTo>
                          <a:pt x="104775" y="83608"/>
                          <a:pt x="107143" y="88590"/>
                          <a:pt x="111125" y="92075"/>
                        </a:cubicBezTo>
                        <a:cubicBezTo>
                          <a:pt x="124214" y="103528"/>
                          <a:pt x="129578" y="102030"/>
                          <a:pt x="146050" y="104775"/>
                        </a:cubicBezTo>
                        <a:cubicBezTo>
                          <a:pt x="158750" y="103717"/>
                          <a:pt x="171653" y="104099"/>
                          <a:pt x="184150" y="101600"/>
                        </a:cubicBezTo>
                        <a:cubicBezTo>
                          <a:pt x="194261" y="99578"/>
                          <a:pt x="199067" y="85987"/>
                          <a:pt x="203200" y="79375"/>
                        </a:cubicBezTo>
                        <a:cubicBezTo>
                          <a:pt x="210567" y="67587"/>
                          <a:pt x="208586" y="70814"/>
                          <a:pt x="219075" y="60325"/>
                        </a:cubicBezTo>
                        <a:cubicBezTo>
                          <a:pt x="220133" y="57150"/>
                          <a:pt x="221331" y="54018"/>
                          <a:pt x="222250" y="50800"/>
                        </a:cubicBezTo>
                        <a:cubicBezTo>
                          <a:pt x="223449" y="46604"/>
                          <a:pt x="222339" y="41186"/>
                          <a:pt x="225425" y="38100"/>
                        </a:cubicBezTo>
                        <a:cubicBezTo>
                          <a:pt x="228511" y="35014"/>
                          <a:pt x="233892" y="35983"/>
                          <a:pt x="238125" y="34925"/>
                        </a:cubicBezTo>
                        <a:cubicBezTo>
                          <a:pt x="242358" y="35983"/>
                          <a:pt x="247739" y="35014"/>
                          <a:pt x="250825" y="38100"/>
                        </a:cubicBezTo>
                        <a:cubicBezTo>
                          <a:pt x="266027" y="53302"/>
                          <a:pt x="233782" y="55742"/>
                          <a:pt x="266700" y="69850"/>
                        </a:cubicBezTo>
                        <a:cubicBezTo>
                          <a:pt x="293275" y="81239"/>
                          <a:pt x="281716" y="75770"/>
                          <a:pt x="301625" y="85725"/>
                        </a:cubicBezTo>
                        <a:cubicBezTo>
                          <a:pt x="312805" y="84709"/>
                          <a:pt x="352223" y="81360"/>
                          <a:pt x="365125" y="79375"/>
                        </a:cubicBezTo>
                        <a:cubicBezTo>
                          <a:pt x="369438" y="78711"/>
                          <a:pt x="373592" y="77258"/>
                          <a:pt x="377825" y="76200"/>
                        </a:cubicBezTo>
                        <a:cubicBezTo>
                          <a:pt x="379942" y="73025"/>
                          <a:pt x="381303" y="69188"/>
                          <a:pt x="384175" y="66675"/>
                        </a:cubicBezTo>
                        <a:cubicBezTo>
                          <a:pt x="389918" y="61649"/>
                          <a:pt x="396875" y="58208"/>
                          <a:pt x="403225" y="53975"/>
                        </a:cubicBezTo>
                        <a:cubicBezTo>
                          <a:pt x="416688" y="45000"/>
                          <a:pt x="409337" y="49332"/>
                          <a:pt x="425450" y="41275"/>
                        </a:cubicBezTo>
                        <a:cubicBezTo>
                          <a:pt x="436033" y="42333"/>
                          <a:pt x="447687" y="39693"/>
                          <a:pt x="457200" y="44450"/>
                        </a:cubicBezTo>
                        <a:cubicBezTo>
                          <a:pt x="488950" y="60325"/>
                          <a:pt x="457200" y="60325"/>
                          <a:pt x="476250" y="73025"/>
                        </a:cubicBezTo>
                        <a:cubicBezTo>
                          <a:pt x="479425" y="75142"/>
                          <a:pt x="482362" y="77668"/>
                          <a:pt x="485775" y="79375"/>
                        </a:cubicBezTo>
                        <a:cubicBezTo>
                          <a:pt x="490330" y="81652"/>
                          <a:pt x="503931" y="84708"/>
                          <a:pt x="508000" y="85725"/>
                        </a:cubicBezTo>
                        <a:cubicBezTo>
                          <a:pt x="516467" y="84667"/>
                          <a:pt x="525005" y="84076"/>
                          <a:pt x="533400" y="82550"/>
                        </a:cubicBezTo>
                        <a:cubicBezTo>
                          <a:pt x="536693" y="81951"/>
                          <a:pt x="539658" y="80101"/>
                          <a:pt x="542925" y="79375"/>
                        </a:cubicBezTo>
                        <a:cubicBezTo>
                          <a:pt x="549209" y="77978"/>
                          <a:pt x="555625" y="77258"/>
                          <a:pt x="561975" y="76200"/>
                        </a:cubicBezTo>
                        <a:cubicBezTo>
                          <a:pt x="566208" y="74083"/>
                          <a:pt x="569942" y="69850"/>
                          <a:pt x="574675" y="69850"/>
                        </a:cubicBezTo>
                        <a:cubicBezTo>
                          <a:pt x="624923" y="69850"/>
                          <a:pt x="583568" y="74540"/>
                          <a:pt x="609600" y="82550"/>
                        </a:cubicBezTo>
                        <a:cubicBezTo>
                          <a:pt x="619916" y="85724"/>
                          <a:pt x="641350" y="88900"/>
                          <a:pt x="641350" y="88900"/>
                        </a:cubicBezTo>
                        <a:cubicBezTo>
                          <a:pt x="645583" y="91017"/>
                          <a:pt x="649517" y="93890"/>
                          <a:pt x="654050" y="95250"/>
                        </a:cubicBezTo>
                        <a:cubicBezTo>
                          <a:pt x="672900" y="100905"/>
                          <a:pt x="678133" y="97796"/>
                          <a:pt x="698500" y="95250"/>
                        </a:cubicBezTo>
                        <a:cubicBezTo>
                          <a:pt x="701675" y="94192"/>
                          <a:pt x="704850" y="91017"/>
                          <a:pt x="708025" y="92075"/>
                        </a:cubicBezTo>
                        <a:cubicBezTo>
                          <a:pt x="718528" y="95576"/>
                          <a:pt x="718038" y="107461"/>
                          <a:pt x="723900" y="114300"/>
                        </a:cubicBezTo>
                        <a:cubicBezTo>
                          <a:pt x="727344" y="118318"/>
                          <a:pt x="732367" y="120650"/>
                          <a:pt x="736600" y="123825"/>
                        </a:cubicBezTo>
                        <a:cubicBezTo>
                          <a:pt x="753533" y="121708"/>
                          <a:pt x="770957" y="122042"/>
                          <a:pt x="787400" y="117475"/>
                        </a:cubicBezTo>
                        <a:cubicBezTo>
                          <a:pt x="791077" y="116454"/>
                          <a:pt x="791052" y="110648"/>
                          <a:pt x="793750" y="107950"/>
                        </a:cubicBezTo>
                        <a:cubicBezTo>
                          <a:pt x="796448" y="105252"/>
                          <a:pt x="800344" y="104043"/>
                          <a:pt x="803275" y="101600"/>
                        </a:cubicBezTo>
                        <a:cubicBezTo>
                          <a:pt x="806724" y="98725"/>
                          <a:pt x="809169" y="94716"/>
                          <a:pt x="812800" y="92075"/>
                        </a:cubicBezTo>
                        <a:cubicBezTo>
                          <a:pt x="820875" y="86203"/>
                          <a:pt x="838200" y="76200"/>
                          <a:pt x="838200" y="76200"/>
                        </a:cubicBezTo>
                        <a:cubicBezTo>
                          <a:pt x="839258" y="73025"/>
                          <a:pt x="839990" y="69722"/>
                          <a:pt x="841375" y="66675"/>
                        </a:cubicBezTo>
                        <a:cubicBezTo>
                          <a:pt x="845292" y="58057"/>
                          <a:pt x="851082" y="50255"/>
                          <a:pt x="854075" y="41275"/>
                        </a:cubicBezTo>
                        <a:lnTo>
                          <a:pt x="860425" y="22225"/>
                        </a:lnTo>
                        <a:cubicBezTo>
                          <a:pt x="861483" y="19050"/>
                          <a:pt x="860815" y="14556"/>
                          <a:pt x="863600" y="12700"/>
                        </a:cubicBezTo>
                        <a:lnTo>
                          <a:pt x="882650" y="0"/>
                        </a:lnTo>
                        <a:cubicBezTo>
                          <a:pt x="931068" y="13834"/>
                          <a:pt x="883547" y="-3635"/>
                          <a:pt x="917575" y="19050"/>
                        </a:cubicBezTo>
                        <a:cubicBezTo>
                          <a:pt x="922317" y="22211"/>
                          <a:pt x="928447" y="22671"/>
                          <a:pt x="933450" y="25400"/>
                        </a:cubicBezTo>
                        <a:cubicBezTo>
                          <a:pt x="940150" y="29054"/>
                          <a:pt x="945096" y="36249"/>
                          <a:pt x="952500" y="38100"/>
                        </a:cubicBezTo>
                        <a:cubicBezTo>
                          <a:pt x="969792" y="42423"/>
                          <a:pt x="961297" y="39324"/>
                          <a:pt x="977900" y="47625"/>
                        </a:cubicBezTo>
                        <a:cubicBezTo>
                          <a:pt x="982994" y="78191"/>
                          <a:pt x="977357" y="55883"/>
                          <a:pt x="987425" y="79375"/>
                        </a:cubicBezTo>
                        <a:cubicBezTo>
                          <a:pt x="988743" y="82451"/>
                          <a:pt x="988509" y="86287"/>
                          <a:pt x="990600" y="88900"/>
                        </a:cubicBezTo>
                        <a:cubicBezTo>
                          <a:pt x="996666" y="96483"/>
                          <a:pt x="1001981" y="94590"/>
                          <a:pt x="1009650" y="98425"/>
                        </a:cubicBezTo>
                        <a:cubicBezTo>
                          <a:pt x="1010989" y="99094"/>
                          <a:pt x="1011767" y="100542"/>
                          <a:pt x="1012825" y="101600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  <p:sp>
                <p:nvSpPr>
                  <p:cNvPr id="8" name="Volný tvar: obrazec 7">
                    <a:extLst>
                      <a:ext uri="{FF2B5EF4-FFF2-40B4-BE49-F238E27FC236}">
                        <a16:creationId xmlns:a16="http://schemas.microsoft.com/office/drawing/2014/main" id="{003C8119-D9E1-EDBB-858A-CB2955A30B31}"/>
                      </a:ext>
                    </a:extLst>
                  </p:cNvPr>
                  <p:cNvSpPr/>
                  <p:nvPr/>
                </p:nvSpPr>
                <p:spPr>
                  <a:xfrm>
                    <a:off x="7794625" y="4492625"/>
                    <a:ext cx="561975" cy="581025"/>
                  </a:xfrm>
                  <a:custGeom>
                    <a:avLst/>
                    <a:gdLst>
                      <a:gd name="connsiteX0" fmla="*/ 28575 w 561975"/>
                      <a:gd name="connsiteY0" fmla="*/ 0 h 581025"/>
                      <a:gd name="connsiteX1" fmla="*/ 19050 w 561975"/>
                      <a:gd name="connsiteY1" fmla="*/ 15875 h 581025"/>
                      <a:gd name="connsiteX2" fmla="*/ 25400 w 561975"/>
                      <a:gd name="connsiteY2" fmla="*/ 76200 h 581025"/>
                      <a:gd name="connsiteX3" fmla="*/ 22225 w 561975"/>
                      <a:gd name="connsiteY3" fmla="*/ 111125 h 581025"/>
                      <a:gd name="connsiteX4" fmla="*/ 12700 w 561975"/>
                      <a:gd name="connsiteY4" fmla="*/ 133350 h 581025"/>
                      <a:gd name="connsiteX5" fmla="*/ 9525 w 561975"/>
                      <a:gd name="connsiteY5" fmla="*/ 142875 h 581025"/>
                      <a:gd name="connsiteX6" fmla="*/ 6350 w 561975"/>
                      <a:gd name="connsiteY6" fmla="*/ 177800 h 581025"/>
                      <a:gd name="connsiteX7" fmla="*/ 0 w 561975"/>
                      <a:gd name="connsiteY7" fmla="*/ 196850 h 581025"/>
                      <a:gd name="connsiteX8" fmla="*/ 6350 w 561975"/>
                      <a:gd name="connsiteY8" fmla="*/ 222250 h 581025"/>
                      <a:gd name="connsiteX9" fmla="*/ 22225 w 561975"/>
                      <a:gd name="connsiteY9" fmla="*/ 228600 h 581025"/>
                      <a:gd name="connsiteX10" fmla="*/ 19050 w 561975"/>
                      <a:gd name="connsiteY10" fmla="*/ 244475 h 581025"/>
                      <a:gd name="connsiteX11" fmla="*/ 15875 w 561975"/>
                      <a:gd name="connsiteY11" fmla="*/ 273050 h 581025"/>
                      <a:gd name="connsiteX12" fmla="*/ 19050 w 561975"/>
                      <a:gd name="connsiteY12" fmla="*/ 304800 h 581025"/>
                      <a:gd name="connsiteX13" fmla="*/ 47625 w 561975"/>
                      <a:gd name="connsiteY13" fmla="*/ 314325 h 581025"/>
                      <a:gd name="connsiteX14" fmla="*/ 60325 w 561975"/>
                      <a:gd name="connsiteY14" fmla="*/ 333375 h 581025"/>
                      <a:gd name="connsiteX15" fmla="*/ 69850 w 561975"/>
                      <a:gd name="connsiteY15" fmla="*/ 346075 h 581025"/>
                      <a:gd name="connsiteX16" fmla="*/ 82550 w 561975"/>
                      <a:gd name="connsiteY16" fmla="*/ 349250 h 581025"/>
                      <a:gd name="connsiteX17" fmla="*/ 101600 w 561975"/>
                      <a:gd name="connsiteY17" fmla="*/ 346075 h 581025"/>
                      <a:gd name="connsiteX18" fmla="*/ 111125 w 561975"/>
                      <a:gd name="connsiteY18" fmla="*/ 339725 h 581025"/>
                      <a:gd name="connsiteX19" fmla="*/ 133350 w 561975"/>
                      <a:gd name="connsiteY19" fmla="*/ 346075 h 581025"/>
                      <a:gd name="connsiteX20" fmla="*/ 146050 w 561975"/>
                      <a:gd name="connsiteY20" fmla="*/ 355600 h 581025"/>
                      <a:gd name="connsiteX21" fmla="*/ 158750 w 561975"/>
                      <a:gd name="connsiteY21" fmla="*/ 361950 h 581025"/>
                      <a:gd name="connsiteX22" fmla="*/ 168275 w 561975"/>
                      <a:gd name="connsiteY22" fmla="*/ 374650 h 581025"/>
                      <a:gd name="connsiteX23" fmla="*/ 171450 w 561975"/>
                      <a:gd name="connsiteY23" fmla="*/ 384175 h 581025"/>
                      <a:gd name="connsiteX24" fmla="*/ 168275 w 561975"/>
                      <a:gd name="connsiteY24" fmla="*/ 393700 h 581025"/>
                      <a:gd name="connsiteX25" fmla="*/ 177800 w 561975"/>
                      <a:gd name="connsiteY25" fmla="*/ 396875 h 581025"/>
                      <a:gd name="connsiteX26" fmla="*/ 196850 w 561975"/>
                      <a:gd name="connsiteY26" fmla="*/ 400050 h 581025"/>
                      <a:gd name="connsiteX27" fmla="*/ 203200 w 561975"/>
                      <a:gd name="connsiteY27" fmla="*/ 422275 h 581025"/>
                      <a:gd name="connsiteX28" fmla="*/ 225425 w 561975"/>
                      <a:gd name="connsiteY28" fmla="*/ 441325 h 581025"/>
                      <a:gd name="connsiteX29" fmla="*/ 247650 w 561975"/>
                      <a:gd name="connsiteY29" fmla="*/ 428625 h 581025"/>
                      <a:gd name="connsiteX30" fmla="*/ 301625 w 561975"/>
                      <a:gd name="connsiteY30" fmla="*/ 434975 h 581025"/>
                      <a:gd name="connsiteX31" fmla="*/ 307975 w 561975"/>
                      <a:gd name="connsiteY31" fmla="*/ 444500 h 581025"/>
                      <a:gd name="connsiteX32" fmla="*/ 365125 w 561975"/>
                      <a:gd name="connsiteY32" fmla="*/ 444500 h 581025"/>
                      <a:gd name="connsiteX33" fmla="*/ 371475 w 561975"/>
                      <a:gd name="connsiteY33" fmla="*/ 454025 h 581025"/>
                      <a:gd name="connsiteX34" fmla="*/ 381000 w 561975"/>
                      <a:gd name="connsiteY34" fmla="*/ 482600 h 581025"/>
                      <a:gd name="connsiteX35" fmla="*/ 393700 w 561975"/>
                      <a:gd name="connsiteY35" fmla="*/ 536575 h 581025"/>
                      <a:gd name="connsiteX36" fmla="*/ 409575 w 561975"/>
                      <a:gd name="connsiteY36" fmla="*/ 542925 h 581025"/>
                      <a:gd name="connsiteX37" fmla="*/ 419100 w 561975"/>
                      <a:gd name="connsiteY37" fmla="*/ 555625 h 581025"/>
                      <a:gd name="connsiteX38" fmla="*/ 434975 w 561975"/>
                      <a:gd name="connsiteY38" fmla="*/ 558800 h 581025"/>
                      <a:gd name="connsiteX39" fmla="*/ 444500 w 561975"/>
                      <a:gd name="connsiteY39" fmla="*/ 561975 h 581025"/>
                      <a:gd name="connsiteX40" fmla="*/ 454025 w 561975"/>
                      <a:gd name="connsiteY40" fmla="*/ 568325 h 581025"/>
                      <a:gd name="connsiteX41" fmla="*/ 485775 w 561975"/>
                      <a:gd name="connsiteY41" fmla="*/ 577850 h 581025"/>
                      <a:gd name="connsiteX42" fmla="*/ 495300 w 561975"/>
                      <a:gd name="connsiteY42" fmla="*/ 581025 h 581025"/>
                      <a:gd name="connsiteX43" fmla="*/ 533400 w 561975"/>
                      <a:gd name="connsiteY43" fmla="*/ 577850 h 581025"/>
                      <a:gd name="connsiteX44" fmla="*/ 542925 w 561975"/>
                      <a:gd name="connsiteY44" fmla="*/ 571500 h 581025"/>
                      <a:gd name="connsiteX45" fmla="*/ 561975 w 561975"/>
                      <a:gd name="connsiteY45" fmla="*/ 568325 h 581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561975" h="581025">
                        <a:moveTo>
                          <a:pt x="28575" y="0"/>
                        </a:moveTo>
                        <a:cubicBezTo>
                          <a:pt x="25400" y="5292"/>
                          <a:pt x="19815" y="9752"/>
                          <a:pt x="19050" y="15875"/>
                        </a:cubicBezTo>
                        <a:cubicBezTo>
                          <a:pt x="18310" y="21796"/>
                          <a:pt x="24197" y="66574"/>
                          <a:pt x="25400" y="76200"/>
                        </a:cubicBezTo>
                        <a:cubicBezTo>
                          <a:pt x="24342" y="87842"/>
                          <a:pt x="23878" y="99553"/>
                          <a:pt x="22225" y="111125"/>
                        </a:cubicBezTo>
                        <a:cubicBezTo>
                          <a:pt x="21161" y="118571"/>
                          <a:pt x="15444" y="126947"/>
                          <a:pt x="12700" y="133350"/>
                        </a:cubicBezTo>
                        <a:cubicBezTo>
                          <a:pt x="11382" y="136426"/>
                          <a:pt x="10583" y="139700"/>
                          <a:pt x="9525" y="142875"/>
                        </a:cubicBezTo>
                        <a:cubicBezTo>
                          <a:pt x="8467" y="154517"/>
                          <a:pt x="8381" y="166288"/>
                          <a:pt x="6350" y="177800"/>
                        </a:cubicBezTo>
                        <a:cubicBezTo>
                          <a:pt x="5187" y="184392"/>
                          <a:pt x="0" y="196850"/>
                          <a:pt x="0" y="196850"/>
                        </a:cubicBezTo>
                        <a:cubicBezTo>
                          <a:pt x="2117" y="205317"/>
                          <a:pt x="1345" y="215100"/>
                          <a:pt x="6350" y="222250"/>
                        </a:cubicBezTo>
                        <a:cubicBezTo>
                          <a:pt x="9618" y="226919"/>
                          <a:pt x="19397" y="223652"/>
                          <a:pt x="22225" y="228600"/>
                        </a:cubicBezTo>
                        <a:cubicBezTo>
                          <a:pt x="24902" y="233285"/>
                          <a:pt x="19813" y="239133"/>
                          <a:pt x="19050" y="244475"/>
                        </a:cubicBezTo>
                        <a:cubicBezTo>
                          <a:pt x="17695" y="253962"/>
                          <a:pt x="16933" y="263525"/>
                          <a:pt x="15875" y="273050"/>
                        </a:cubicBezTo>
                        <a:cubicBezTo>
                          <a:pt x="16933" y="283633"/>
                          <a:pt x="12565" y="296370"/>
                          <a:pt x="19050" y="304800"/>
                        </a:cubicBezTo>
                        <a:cubicBezTo>
                          <a:pt x="25172" y="312758"/>
                          <a:pt x="47625" y="314325"/>
                          <a:pt x="47625" y="314325"/>
                        </a:cubicBezTo>
                        <a:cubicBezTo>
                          <a:pt x="53026" y="330527"/>
                          <a:pt x="47352" y="318240"/>
                          <a:pt x="60325" y="333375"/>
                        </a:cubicBezTo>
                        <a:cubicBezTo>
                          <a:pt x="63769" y="337393"/>
                          <a:pt x="65544" y="342999"/>
                          <a:pt x="69850" y="346075"/>
                        </a:cubicBezTo>
                        <a:cubicBezTo>
                          <a:pt x="73401" y="348611"/>
                          <a:pt x="78317" y="348192"/>
                          <a:pt x="82550" y="349250"/>
                        </a:cubicBezTo>
                        <a:cubicBezTo>
                          <a:pt x="88900" y="348192"/>
                          <a:pt x="95493" y="348111"/>
                          <a:pt x="101600" y="346075"/>
                        </a:cubicBezTo>
                        <a:cubicBezTo>
                          <a:pt x="105220" y="344868"/>
                          <a:pt x="107347" y="340265"/>
                          <a:pt x="111125" y="339725"/>
                        </a:cubicBezTo>
                        <a:cubicBezTo>
                          <a:pt x="113916" y="339326"/>
                          <a:pt x="129776" y="344884"/>
                          <a:pt x="133350" y="346075"/>
                        </a:cubicBezTo>
                        <a:cubicBezTo>
                          <a:pt x="137583" y="349250"/>
                          <a:pt x="141563" y="352795"/>
                          <a:pt x="146050" y="355600"/>
                        </a:cubicBezTo>
                        <a:cubicBezTo>
                          <a:pt x="150064" y="358108"/>
                          <a:pt x="155156" y="358870"/>
                          <a:pt x="158750" y="361950"/>
                        </a:cubicBezTo>
                        <a:cubicBezTo>
                          <a:pt x="162768" y="365394"/>
                          <a:pt x="165100" y="370417"/>
                          <a:pt x="168275" y="374650"/>
                        </a:cubicBezTo>
                        <a:cubicBezTo>
                          <a:pt x="169333" y="377825"/>
                          <a:pt x="171450" y="380828"/>
                          <a:pt x="171450" y="384175"/>
                        </a:cubicBezTo>
                        <a:cubicBezTo>
                          <a:pt x="171450" y="387522"/>
                          <a:pt x="166778" y="390707"/>
                          <a:pt x="168275" y="393700"/>
                        </a:cubicBezTo>
                        <a:cubicBezTo>
                          <a:pt x="169772" y="396693"/>
                          <a:pt x="174533" y="396149"/>
                          <a:pt x="177800" y="396875"/>
                        </a:cubicBezTo>
                        <a:cubicBezTo>
                          <a:pt x="184084" y="398272"/>
                          <a:pt x="190500" y="398992"/>
                          <a:pt x="196850" y="400050"/>
                        </a:cubicBezTo>
                        <a:cubicBezTo>
                          <a:pt x="197273" y="401744"/>
                          <a:pt x="201378" y="419542"/>
                          <a:pt x="203200" y="422275"/>
                        </a:cubicBezTo>
                        <a:cubicBezTo>
                          <a:pt x="207622" y="428908"/>
                          <a:pt x="219556" y="436923"/>
                          <a:pt x="225425" y="441325"/>
                        </a:cubicBezTo>
                        <a:cubicBezTo>
                          <a:pt x="230581" y="437458"/>
                          <a:pt x="239569" y="428625"/>
                          <a:pt x="247650" y="428625"/>
                        </a:cubicBezTo>
                        <a:cubicBezTo>
                          <a:pt x="266439" y="428625"/>
                          <a:pt x="283461" y="431948"/>
                          <a:pt x="301625" y="434975"/>
                        </a:cubicBezTo>
                        <a:cubicBezTo>
                          <a:pt x="303742" y="438150"/>
                          <a:pt x="305277" y="441802"/>
                          <a:pt x="307975" y="444500"/>
                        </a:cubicBezTo>
                        <a:cubicBezTo>
                          <a:pt x="324105" y="460630"/>
                          <a:pt x="341925" y="447593"/>
                          <a:pt x="365125" y="444500"/>
                        </a:cubicBezTo>
                        <a:cubicBezTo>
                          <a:pt x="367242" y="447675"/>
                          <a:pt x="369768" y="450612"/>
                          <a:pt x="371475" y="454025"/>
                        </a:cubicBezTo>
                        <a:cubicBezTo>
                          <a:pt x="377453" y="465981"/>
                          <a:pt x="377968" y="470473"/>
                          <a:pt x="381000" y="482600"/>
                        </a:cubicBezTo>
                        <a:cubicBezTo>
                          <a:pt x="384730" y="542282"/>
                          <a:pt x="368011" y="526942"/>
                          <a:pt x="393700" y="536575"/>
                        </a:cubicBezTo>
                        <a:cubicBezTo>
                          <a:pt x="399036" y="538576"/>
                          <a:pt x="404283" y="540808"/>
                          <a:pt x="409575" y="542925"/>
                        </a:cubicBezTo>
                        <a:cubicBezTo>
                          <a:pt x="412750" y="547158"/>
                          <a:pt x="414613" y="552820"/>
                          <a:pt x="419100" y="555625"/>
                        </a:cubicBezTo>
                        <a:cubicBezTo>
                          <a:pt x="423676" y="558485"/>
                          <a:pt x="429740" y="557491"/>
                          <a:pt x="434975" y="558800"/>
                        </a:cubicBezTo>
                        <a:cubicBezTo>
                          <a:pt x="438222" y="559612"/>
                          <a:pt x="441507" y="560478"/>
                          <a:pt x="444500" y="561975"/>
                        </a:cubicBezTo>
                        <a:cubicBezTo>
                          <a:pt x="447913" y="563682"/>
                          <a:pt x="450538" y="566775"/>
                          <a:pt x="454025" y="568325"/>
                        </a:cubicBezTo>
                        <a:cubicBezTo>
                          <a:pt x="467606" y="574361"/>
                          <a:pt x="472845" y="574156"/>
                          <a:pt x="485775" y="577850"/>
                        </a:cubicBezTo>
                        <a:cubicBezTo>
                          <a:pt x="488993" y="578769"/>
                          <a:pt x="492125" y="579967"/>
                          <a:pt x="495300" y="581025"/>
                        </a:cubicBezTo>
                        <a:cubicBezTo>
                          <a:pt x="508000" y="579967"/>
                          <a:pt x="520903" y="580349"/>
                          <a:pt x="533400" y="577850"/>
                        </a:cubicBezTo>
                        <a:cubicBezTo>
                          <a:pt x="537142" y="577102"/>
                          <a:pt x="539418" y="573003"/>
                          <a:pt x="542925" y="571500"/>
                        </a:cubicBezTo>
                        <a:cubicBezTo>
                          <a:pt x="551531" y="567812"/>
                          <a:pt x="554243" y="568325"/>
                          <a:pt x="561975" y="568325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  <p:sp>
                <p:nvSpPr>
                  <p:cNvPr id="9" name="Volný tvar: obrazec 8">
                    <a:extLst>
                      <a:ext uri="{FF2B5EF4-FFF2-40B4-BE49-F238E27FC236}">
                        <a16:creationId xmlns:a16="http://schemas.microsoft.com/office/drawing/2014/main" id="{4B80527C-7049-4E43-2D3A-28EAA5A57BA4}"/>
                      </a:ext>
                    </a:extLst>
                  </p:cNvPr>
                  <p:cNvSpPr/>
                  <p:nvPr/>
                </p:nvSpPr>
                <p:spPr>
                  <a:xfrm>
                    <a:off x="7810526" y="5200650"/>
                    <a:ext cx="536549" cy="327025"/>
                  </a:xfrm>
                  <a:custGeom>
                    <a:avLst/>
                    <a:gdLst>
                      <a:gd name="connsiteX0" fmla="*/ 9499 w 536549"/>
                      <a:gd name="connsiteY0" fmla="*/ 327025 h 327025"/>
                      <a:gd name="connsiteX1" fmla="*/ 9499 w 536549"/>
                      <a:gd name="connsiteY1" fmla="*/ 238125 h 327025"/>
                      <a:gd name="connsiteX2" fmla="*/ 15849 w 536549"/>
                      <a:gd name="connsiteY2" fmla="*/ 228600 h 327025"/>
                      <a:gd name="connsiteX3" fmla="*/ 25374 w 536549"/>
                      <a:gd name="connsiteY3" fmla="*/ 215900 h 327025"/>
                      <a:gd name="connsiteX4" fmla="*/ 31724 w 536549"/>
                      <a:gd name="connsiteY4" fmla="*/ 158750 h 327025"/>
                      <a:gd name="connsiteX5" fmla="*/ 44424 w 536549"/>
                      <a:gd name="connsiteY5" fmla="*/ 19050 h 327025"/>
                      <a:gd name="connsiteX6" fmla="*/ 53949 w 536549"/>
                      <a:gd name="connsiteY6" fmla="*/ 15875 h 327025"/>
                      <a:gd name="connsiteX7" fmla="*/ 63474 w 536549"/>
                      <a:gd name="connsiteY7" fmla="*/ 6350 h 327025"/>
                      <a:gd name="connsiteX8" fmla="*/ 82524 w 536549"/>
                      <a:gd name="connsiteY8" fmla="*/ 0 h 327025"/>
                      <a:gd name="connsiteX9" fmla="*/ 104749 w 536549"/>
                      <a:gd name="connsiteY9" fmla="*/ 3175 h 327025"/>
                      <a:gd name="connsiteX10" fmla="*/ 114274 w 536549"/>
                      <a:gd name="connsiteY10" fmla="*/ 15875 h 327025"/>
                      <a:gd name="connsiteX11" fmla="*/ 136499 w 536549"/>
                      <a:gd name="connsiteY11" fmla="*/ 28575 h 327025"/>
                      <a:gd name="connsiteX12" fmla="*/ 146024 w 536549"/>
                      <a:gd name="connsiteY12" fmla="*/ 34925 h 327025"/>
                      <a:gd name="connsiteX13" fmla="*/ 180949 w 536549"/>
                      <a:gd name="connsiteY13" fmla="*/ 38100 h 327025"/>
                      <a:gd name="connsiteX14" fmla="*/ 187299 w 536549"/>
                      <a:gd name="connsiteY14" fmla="*/ 53975 h 327025"/>
                      <a:gd name="connsiteX15" fmla="*/ 193649 w 536549"/>
                      <a:gd name="connsiteY15" fmla="*/ 85725 h 327025"/>
                      <a:gd name="connsiteX16" fmla="*/ 203174 w 536549"/>
                      <a:gd name="connsiteY16" fmla="*/ 95250 h 327025"/>
                      <a:gd name="connsiteX17" fmla="*/ 206349 w 536549"/>
                      <a:gd name="connsiteY17" fmla="*/ 104775 h 327025"/>
                      <a:gd name="connsiteX18" fmla="*/ 225399 w 536549"/>
                      <a:gd name="connsiteY18" fmla="*/ 101600 h 327025"/>
                      <a:gd name="connsiteX19" fmla="*/ 234924 w 536549"/>
                      <a:gd name="connsiteY19" fmla="*/ 98425 h 327025"/>
                      <a:gd name="connsiteX20" fmla="*/ 250799 w 536549"/>
                      <a:gd name="connsiteY20" fmla="*/ 95250 h 327025"/>
                      <a:gd name="connsiteX21" fmla="*/ 263499 w 536549"/>
                      <a:gd name="connsiteY21" fmla="*/ 92075 h 327025"/>
                      <a:gd name="connsiteX22" fmla="*/ 276199 w 536549"/>
                      <a:gd name="connsiteY22" fmla="*/ 76200 h 327025"/>
                      <a:gd name="connsiteX23" fmla="*/ 292074 w 536549"/>
                      <a:gd name="connsiteY23" fmla="*/ 69850 h 327025"/>
                      <a:gd name="connsiteX24" fmla="*/ 314299 w 536549"/>
                      <a:gd name="connsiteY24" fmla="*/ 50800 h 327025"/>
                      <a:gd name="connsiteX25" fmla="*/ 342874 w 536549"/>
                      <a:gd name="connsiteY25" fmla="*/ 53975 h 327025"/>
                      <a:gd name="connsiteX26" fmla="*/ 355574 w 536549"/>
                      <a:gd name="connsiteY26" fmla="*/ 66675 h 327025"/>
                      <a:gd name="connsiteX27" fmla="*/ 368274 w 536549"/>
                      <a:gd name="connsiteY27" fmla="*/ 69850 h 327025"/>
                      <a:gd name="connsiteX28" fmla="*/ 431774 w 536549"/>
                      <a:gd name="connsiteY28" fmla="*/ 85725 h 327025"/>
                      <a:gd name="connsiteX29" fmla="*/ 460349 w 536549"/>
                      <a:gd name="connsiteY29" fmla="*/ 104775 h 327025"/>
                      <a:gd name="connsiteX30" fmla="*/ 473049 w 536549"/>
                      <a:gd name="connsiteY30" fmla="*/ 120650 h 327025"/>
                      <a:gd name="connsiteX31" fmla="*/ 527024 w 536549"/>
                      <a:gd name="connsiteY31" fmla="*/ 142875 h 327025"/>
                      <a:gd name="connsiteX32" fmla="*/ 536549 w 536549"/>
                      <a:gd name="connsiteY32" fmla="*/ 155575 h 3270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36549" h="327025">
                        <a:moveTo>
                          <a:pt x="9499" y="327025"/>
                        </a:moveTo>
                        <a:cubicBezTo>
                          <a:pt x="-5039" y="290681"/>
                          <a:pt x="-1147" y="307323"/>
                          <a:pt x="9499" y="238125"/>
                        </a:cubicBezTo>
                        <a:cubicBezTo>
                          <a:pt x="10079" y="234353"/>
                          <a:pt x="13631" y="231705"/>
                          <a:pt x="15849" y="228600"/>
                        </a:cubicBezTo>
                        <a:cubicBezTo>
                          <a:pt x="18925" y="224294"/>
                          <a:pt x="22199" y="220133"/>
                          <a:pt x="25374" y="215900"/>
                        </a:cubicBezTo>
                        <a:cubicBezTo>
                          <a:pt x="30351" y="191016"/>
                          <a:pt x="30448" y="193841"/>
                          <a:pt x="31724" y="158750"/>
                        </a:cubicBezTo>
                        <a:cubicBezTo>
                          <a:pt x="33398" y="112723"/>
                          <a:pt x="-1959" y="42242"/>
                          <a:pt x="44424" y="19050"/>
                        </a:cubicBezTo>
                        <a:cubicBezTo>
                          <a:pt x="47417" y="17553"/>
                          <a:pt x="50774" y="16933"/>
                          <a:pt x="53949" y="15875"/>
                        </a:cubicBezTo>
                        <a:cubicBezTo>
                          <a:pt x="57124" y="12700"/>
                          <a:pt x="59549" y="8531"/>
                          <a:pt x="63474" y="6350"/>
                        </a:cubicBezTo>
                        <a:cubicBezTo>
                          <a:pt x="69325" y="3099"/>
                          <a:pt x="82524" y="0"/>
                          <a:pt x="82524" y="0"/>
                        </a:cubicBezTo>
                        <a:cubicBezTo>
                          <a:pt x="89932" y="1058"/>
                          <a:pt x="98056" y="-172"/>
                          <a:pt x="104749" y="3175"/>
                        </a:cubicBezTo>
                        <a:cubicBezTo>
                          <a:pt x="109482" y="5542"/>
                          <a:pt x="110532" y="12133"/>
                          <a:pt x="114274" y="15875"/>
                        </a:cubicBezTo>
                        <a:cubicBezTo>
                          <a:pt x="129629" y="31230"/>
                          <a:pt x="121968" y="21310"/>
                          <a:pt x="136499" y="28575"/>
                        </a:cubicBezTo>
                        <a:cubicBezTo>
                          <a:pt x="139912" y="30282"/>
                          <a:pt x="142293" y="34125"/>
                          <a:pt x="146024" y="34925"/>
                        </a:cubicBezTo>
                        <a:cubicBezTo>
                          <a:pt x="157454" y="37374"/>
                          <a:pt x="169307" y="37042"/>
                          <a:pt x="180949" y="38100"/>
                        </a:cubicBezTo>
                        <a:cubicBezTo>
                          <a:pt x="183066" y="43392"/>
                          <a:pt x="185831" y="48468"/>
                          <a:pt x="187299" y="53975"/>
                        </a:cubicBezTo>
                        <a:cubicBezTo>
                          <a:pt x="190080" y="64404"/>
                          <a:pt x="189775" y="75651"/>
                          <a:pt x="193649" y="85725"/>
                        </a:cubicBezTo>
                        <a:cubicBezTo>
                          <a:pt x="195261" y="89916"/>
                          <a:pt x="199999" y="92075"/>
                          <a:pt x="203174" y="95250"/>
                        </a:cubicBezTo>
                        <a:cubicBezTo>
                          <a:pt x="204232" y="98425"/>
                          <a:pt x="203131" y="103856"/>
                          <a:pt x="206349" y="104775"/>
                        </a:cubicBezTo>
                        <a:cubicBezTo>
                          <a:pt x="212539" y="106544"/>
                          <a:pt x="219115" y="102997"/>
                          <a:pt x="225399" y="101600"/>
                        </a:cubicBezTo>
                        <a:cubicBezTo>
                          <a:pt x="228666" y="100874"/>
                          <a:pt x="231677" y="99237"/>
                          <a:pt x="234924" y="98425"/>
                        </a:cubicBezTo>
                        <a:cubicBezTo>
                          <a:pt x="240159" y="97116"/>
                          <a:pt x="245531" y="96421"/>
                          <a:pt x="250799" y="95250"/>
                        </a:cubicBezTo>
                        <a:cubicBezTo>
                          <a:pt x="255059" y="94303"/>
                          <a:pt x="259266" y="93133"/>
                          <a:pt x="263499" y="92075"/>
                        </a:cubicBezTo>
                        <a:cubicBezTo>
                          <a:pt x="267732" y="86783"/>
                          <a:pt x="270850" y="80360"/>
                          <a:pt x="276199" y="76200"/>
                        </a:cubicBezTo>
                        <a:cubicBezTo>
                          <a:pt x="280698" y="72701"/>
                          <a:pt x="287785" y="73603"/>
                          <a:pt x="292074" y="69850"/>
                        </a:cubicBezTo>
                        <a:cubicBezTo>
                          <a:pt x="318753" y="46506"/>
                          <a:pt x="285070" y="58107"/>
                          <a:pt x="314299" y="50800"/>
                        </a:cubicBezTo>
                        <a:cubicBezTo>
                          <a:pt x="323824" y="51858"/>
                          <a:pt x="333929" y="50535"/>
                          <a:pt x="342874" y="53975"/>
                        </a:cubicBezTo>
                        <a:cubicBezTo>
                          <a:pt x="348462" y="56124"/>
                          <a:pt x="350497" y="63502"/>
                          <a:pt x="355574" y="66675"/>
                        </a:cubicBezTo>
                        <a:cubicBezTo>
                          <a:pt x="359274" y="68988"/>
                          <a:pt x="364041" y="68792"/>
                          <a:pt x="368274" y="69850"/>
                        </a:cubicBezTo>
                        <a:cubicBezTo>
                          <a:pt x="392664" y="94240"/>
                          <a:pt x="365050" y="70560"/>
                          <a:pt x="431774" y="85725"/>
                        </a:cubicBezTo>
                        <a:cubicBezTo>
                          <a:pt x="435686" y="86614"/>
                          <a:pt x="456861" y="101287"/>
                          <a:pt x="460349" y="104775"/>
                        </a:cubicBezTo>
                        <a:cubicBezTo>
                          <a:pt x="465141" y="109567"/>
                          <a:pt x="467535" y="116711"/>
                          <a:pt x="473049" y="120650"/>
                        </a:cubicBezTo>
                        <a:cubicBezTo>
                          <a:pt x="492370" y="134450"/>
                          <a:pt x="506002" y="136869"/>
                          <a:pt x="527024" y="142875"/>
                        </a:cubicBezTo>
                        <a:cubicBezTo>
                          <a:pt x="533847" y="156522"/>
                          <a:pt x="528641" y="155575"/>
                          <a:pt x="536549" y="155575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  <p:sp>
                <p:nvSpPr>
                  <p:cNvPr id="10" name="Volný tvar: obrazec 9">
                    <a:extLst>
                      <a:ext uri="{FF2B5EF4-FFF2-40B4-BE49-F238E27FC236}">
                        <a16:creationId xmlns:a16="http://schemas.microsoft.com/office/drawing/2014/main" id="{72D9A157-97D3-AB28-3C2B-ABF852B125CE}"/>
                      </a:ext>
                    </a:extLst>
                  </p:cNvPr>
                  <p:cNvSpPr/>
                  <p:nvPr/>
                </p:nvSpPr>
                <p:spPr>
                  <a:xfrm>
                    <a:off x="8305800" y="5060950"/>
                    <a:ext cx="92075" cy="301625"/>
                  </a:xfrm>
                  <a:custGeom>
                    <a:avLst/>
                    <a:gdLst>
                      <a:gd name="connsiteX0" fmla="*/ 50800 w 92075"/>
                      <a:gd name="connsiteY0" fmla="*/ 0 h 301625"/>
                      <a:gd name="connsiteX1" fmla="*/ 66675 w 92075"/>
                      <a:gd name="connsiteY1" fmla="*/ 6350 h 301625"/>
                      <a:gd name="connsiteX2" fmla="*/ 76200 w 92075"/>
                      <a:gd name="connsiteY2" fmla="*/ 25400 h 301625"/>
                      <a:gd name="connsiteX3" fmla="*/ 92075 w 92075"/>
                      <a:gd name="connsiteY3" fmla="*/ 50800 h 301625"/>
                      <a:gd name="connsiteX4" fmla="*/ 79375 w 92075"/>
                      <a:gd name="connsiteY4" fmla="*/ 69850 h 301625"/>
                      <a:gd name="connsiteX5" fmla="*/ 69850 w 92075"/>
                      <a:gd name="connsiteY5" fmla="*/ 88900 h 301625"/>
                      <a:gd name="connsiteX6" fmla="*/ 57150 w 92075"/>
                      <a:gd name="connsiteY6" fmla="*/ 92075 h 301625"/>
                      <a:gd name="connsiteX7" fmla="*/ 47625 w 92075"/>
                      <a:gd name="connsiteY7" fmla="*/ 114300 h 301625"/>
                      <a:gd name="connsiteX8" fmla="*/ 41275 w 92075"/>
                      <a:gd name="connsiteY8" fmla="*/ 127000 h 301625"/>
                      <a:gd name="connsiteX9" fmla="*/ 38100 w 92075"/>
                      <a:gd name="connsiteY9" fmla="*/ 136525 h 301625"/>
                      <a:gd name="connsiteX10" fmla="*/ 19050 w 92075"/>
                      <a:gd name="connsiteY10" fmla="*/ 152400 h 301625"/>
                      <a:gd name="connsiteX11" fmla="*/ 0 w 92075"/>
                      <a:gd name="connsiteY11" fmla="*/ 165100 h 301625"/>
                      <a:gd name="connsiteX12" fmla="*/ 9525 w 92075"/>
                      <a:gd name="connsiteY12" fmla="*/ 184150 h 301625"/>
                      <a:gd name="connsiteX13" fmla="*/ 25400 w 92075"/>
                      <a:gd name="connsiteY13" fmla="*/ 193675 h 301625"/>
                      <a:gd name="connsiteX14" fmla="*/ 50800 w 92075"/>
                      <a:gd name="connsiteY14" fmla="*/ 209550 h 301625"/>
                      <a:gd name="connsiteX15" fmla="*/ 63500 w 92075"/>
                      <a:gd name="connsiteY15" fmla="*/ 225425 h 301625"/>
                      <a:gd name="connsiteX16" fmla="*/ 73025 w 92075"/>
                      <a:gd name="connsiteY16" fmla="*/ 247650 h 301625"/>
                      <a:gd name="connsiteX17" fmla="*/ 57150 w 92075"/>
                      <a:gd name="connsiteY17" fmla="*/ 273050 h 301625"/>
                      <a:gd name="connsiteX18" fmla="*/ 50800 w 92075"/>
                      <a:gd name="connsiteY18" fmla="*/ 282575 h 301625"/>
                      <a:gd name="connsiteX19" fmla="*/ 41275 w 92075"/>
                      <a:gd name="connsiteY19" fmla="*/ 288925 h 301625"/>
                      <a:gd name="connsiteX20" fmla="*/ 41275 w 92075"/>
                      <a:gd name="connsiteY20" fmla="*/ 301625 h 301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2075" h="301625">
                        <a:moveTo>
                          <a:pt x="50800" y="0"/>
                        </a:moveTo>
                        <a:cubicBezTo>
                          <a:pt x="56092" y="2117"/>
                          <a:pt x="62037" y="3037"/>
                          <a:pt x="66675" y="6350"/>
                        </a:cubicBezTo>
                        <a:cubicBezTo>
                          <a:pt x="72432" y="10462"/>
                          <a:pt x="73967" y="19445"/>
                          <a:pt x="76200" y="25400"/>
                        </a:cubicBezTo>
                        <a:cubicBezTo>
                          <a:pt x="83416" y="44642"/>
                          <a:pt x="79152" y="37877"/>
                          <a:pt x="92075" y="50800"/>
                        </a:cubicBezTo>
                        <a:cubicBezTo>
                          <a:pt x="84526" y="73448"/>
                          <a:pt x="95230" y="46067"/>
                          <a:pt x="79375" y="69850"/>
                        </a:cubicBezTo>
                        <a:cubicBezTo>
                          <a:pt x="74304" y="77457"/>
                          <a:pt x="78843" y="82905"/>
                          <a:pt x="69850" y="88900"/>
                        </a:cubicBezTo>
                        <a:cubicBezTo>
                          <a:pt x="66219" y="91321"/>
                          <a:pt x="61383" y="91017"/>
                          <a:pt x="57150" y="92075"/>
                        </a:cubicBezTo>
                        <a:cubicBezTo>
                          <a:pt x="44281" y="111378"/>
                          <a:pt x="56412" y="90869"/>
                          <a:pt x="47625" y="114300"/>
                        </a:cubicBezTo>
                        <a:cubicBezTo>
                          <a:pt x="45963" y="118732"/>
                          <a:pt x="43139" y="122650"/>
                          <a:pt x="41275" y="127000"/>
                        </a:cubicBezTo>
                        <a:cubicBezTo>
                          <a:pt x="39957" y="130076"/>
                          <a:pt x="39956" y="133740"/>
                          <a:pt x="38100" y="136525"/>
                        </a:cubicBezTo>
                        <a:cubicBezTo>
                          <a:pt x="31143" y="146960"/>
                          <a:pt x="27835" y="145079"/>
                          <a:pt x="19050" y="152400"/>
                        </a:cubicBezTo>
                        <a:cubicBezTo>
                          <a:pt x="3195" y="165613"/>
                          <a:pt x="16739" y="159520"/>
                          <a:pt x="0" y="165100"/>
                        </a:cubicBezTo>
                        <a:cubicBezTo>
                          <a:pt x="2222" y="171767"/>
                          <a:pt x="3780" y="179226"/>
                          <a:pt x="9525" y="184150"/>
                        </a:cubicBezTo>
                        <a:cubicBezTo>
                          <a:pt x="14210" y="188166"/>
                          <a:pt x="20463" y="189972"/>
                          <a:pt x="25400" y="193675"/>
                        </a:cubicBezTo>
                        <a:cubicBezTo>
                          <a:pt x="48637" y="211103"/>
                          <a:pt x="18467" y="196617"/>
                          <a:pt x="50800" y="209550"/>
                        </a:cubicBezTo>
                        <a:cubicBezTo>
                          <a:pt x="55033" y="214842"/>
                          <a:pt x="59741" y="219786"/>
                          <a:pt x="63500" y="225425"/>
                        </a:cubicBezTo>
                        <a:cubicBezTo>
                          <a:pt x="68731" y="233272"/>
                          <a:pt x="70203" y="239183"/>
                          <a:pt x="73025" y="247650"/>
                        </a:cubicBezTo>
                        <a:cubicBezTo>
                          <a:pt x="63080" y="267541"/>
                          <a:pt x="70889" y="253816"/>
                          <a:pt x="57150" y="273050"/>
                        </a:cubicBezTo>
                        <a:cubicBezTo>
                          <a:pt x="54932" y="276155"/>
                          <a:pt x="53498" y="279877"/>
                          <a:pt x="50800" y="282575"/>
                        </a:cubicBezTo>
                        <a:cubicBezTo>
                          <a:pt x="48102" y="285273"/>
                          <a:pt x="42982" y="285512"/>
                          <a:pt x="41275" y="288925"/>
                        </a:cubicBezTo>
                        <a:cubicBezTo>
                          <a:pt x="39382" y="292711"/>
                          <a:pt x="41275" y="297392"/>
                          <a:pt x="41275" y="301625"/>
                        </a:cubicBezTo>
                      </a:path>
                    </a:pathLst>
                  </a:custGeom>
                  <a:noFill/>
                  <a:ln w="28575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cs-CZ"/>
                  </a:p>
                </p:txBody>
              </p:sp>
            </p:grpSp>
          </p:grpSp>
          <p:sp>
            <p:nvSpPr>
              <p:cNvPr id="12" name="Zástupný text 3">
                <a:extLst>
                  <a:ext uri="{FF2B5EF4-FFF2-40B4-BE49-F238E27FC236}">
                    <a16:creationId xmlns:a16="http://schemas.microsoft.com/office/drawing/2014/main" id="{55039643-055C-00B3-670D-7F274A1F1B9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680756" y="1466904"/>
                <a:ext cx="3261286" cy="7200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0" indent="0" algn="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6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cs-CZ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34 radiologických center</a:t>
                </a:r>
              </a:p>
            </p:txBody>
          </p:sp>
          <p:sp>
            <p:nvSpPr>
              <p:cNvPr id="13" name="Obdélník 12">
                <a:extLst>
                  <a:ext uri="{FF2B5EF4-FFF2-40B4-BE49-F238E27FC236}">
                    <a16:creationId xmlns:a16="http://schemas.microsoft.com/office/drawing/2014/main" id="{E3E4B536-BD23-8BDA-CE48-17A2B4CE1C4C}"/>
                  </a:ext>
                </a:extLst>
              </p:cNvPr>
              <p:cNvSpPr/>
              <p:nvPr/>
            </p:nvSpPr>
            <p:spPr>
              <a:xfrm>
                <a:off x="2259598" y="5802429"/>
                <a:ext cx="1769477" cy="49101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" name="Zástupný text 3">
                <a:extLst>
                  <a:ext uri="{FF2B5EF4-FFF2-40B4-BE49-F238E27FC236}">
                    <a16:creationId xmlns:a16="http://schemas.microsoft.com/office/drawing/2014/main" id="{1021F5A0-C735-464C-2E98-280ADB309D5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-580530" y="3584879"/>
                <a:ext cx="3261286" cy="118456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0" indent="0" algn="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6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br>
                  <a:rPr kumimoji="0" lang="cs-CZ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Jihočeský kraj: 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4 akreditovaná radiologická centra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lang="cs-CZ" b="1" dirty="0">
                    <a:solidFill>
                      <a:srgbClr val="000000"/>
                    </a:solidFill>
                    <a:latin typeface="Arial" panose="020B0604020202020204"/>
                  </a:rPr>
                  <a:t>p</a:t>
                </a:r>
                <a:r>
                  <a:rPr kumimoji="0" lang="cs-CZ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růměrná</a:t>
                </a: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dojezdová vzdálenost </a:t>
                </a:r>
                <a:b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do těchto center je 31 minut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endPara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5" name="Obdélník 24">
              <a:extLst>
                <a:ext uri="{FF2B5EF4-FFF2-40B4-BE49-F238E27FC236}">
                  <a16:creationId xmlns:a16="http://schemas.microsoft.com/office/drawing/2014/main" id="{864867FA-5EB6-1DEB-3174-4C4966DF26E9}"/>
                </a:ext>
              </a:extLst>
            </p:cNvPr>
            <p:cNvSpPr/>
            <p:nvPr/>
          </p:nvSpPr>
          <p:spPr>
            <a:xfrm>
              <a:off x="5304915" y="1256780"/>
              <a:ext cx="3872953" cy="11677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Obdélník 25">
              <a:extLst>
                <a:ext uri="{FF2B5EF4-FFF2-40B4-BE49-F238E27FC236}">
                  <a16:creationId xmlns:a16="http://schemas.microsoft.com/office/drawing/2014/main" id="{770B66D3-7921-D7B6-9B11-19E0A9122C02}"/>
                </a:ext>
              </a:extLst>
            </p:cNvPr>
            <p:cNvSpPr/>
            <p:nvPr/>
          </p:nvSpPr>
          <p:spPr>
            <a:xfrm>
              <a:off x="7052733" y="2228470"/>
              <a:ext cx="2836335" cy="11677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23" name="Obrázek 22" descr="Obsah obrázku text, mapa, atlas&#10;&#10;Popis byl vytvořen automaticky">
              <a:extLst>
                <a:ext uri="{FF2B5EF4-FFF2-40B4-BE49-F238E27FC236}">
                  <a16:creationId xmlns:a16="http://schemas.microsoft.com/office/drawing/2014/main" id="{6E7652E5-7104-C041-ECAC-E0901CF23FD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74176" t="21588" r="1174" b="58603"/>
            <a:stretch/>
          </p:blipFill>
          <p:spPr>
            <a:xfrm>
              <a:off x="6901562" y="2032795"/>
              <a:ext cx="2229284" cy="1111771"/>
            </a:xfrm>
            <a:prstGeom prst="rect">
              <a:avLst/>
            </a:prstGeom>
          </p:spPr>
        </p:pic>
      </p:grp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BCA9E50D-34ED-D933-167E-B554E4F4F6F6}"/>
              </a:ext>
            </a:extLst>
          </p:cNvPr>
          <p:cNvGraphicFramePr>
            <a:graphicFrameLocks noGrp="1"/>
          </p:cNvGraphicFramePr>
          <p:nvPr/>
        </p:nvGraphicFramePr>
        <p:xfrm>
          <a:off x="214210" y="5165995"/>
          <a:ext cx="3872953" cy="152400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2281949">
                  <a:extLst>
                    <a:ext uri="{9D8B030D-6E8A-4147-A177-3AD203B41FA5}">
                      <a16:colId xmlns:a16="http://schemas.microsoft.com/office/drawing/2014/main" val="3169041683"/>
                    </a:ext>
                  </a:extLst>
                </a:gridCol>
                <a:gridCol w="1591004">
                  <a:extLst>
                    <a:ext uri="{9D8B030D-6E8A-4147-A177-3AD203B41FA5}">
                      <a16:colId xmlns:a16="http://schemas.microsoft.com/office/drawing/2014/main" val="1479269190"/>
                    </a:ext>
                  </a:extLst>
                </a:gridCol>
              </a:tblGrid>
              <a:tr h="301768">
                <a:tc>
                  <a:txBody>
                    <a:bodyPr/>
                    <a:lstStyle/>
                    <a:p>
                      <a:r>
                        <a:rPr lang="cs-CZ" sz="1400" dirty="0"/>
                        <a:t>Radiologické centrum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Zapojení centra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5282172"/>
                  </a:ext>
                </a:extLst>
              </a:tr>
              <a:tr h="252312">
                <a:tc>
                  <a:txBody>
                    <a:bodyPr/>
                    <a:lstStyle/>
                    <a:p>
                      <a:r>
                        <a:rPr lang="cs-CZ" sz="1400" dirty="0"/>
                        <a:t>České Budějovice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9/2022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35338484"/>
                  </a:ext>
                </a:extLst>
              </a:tr>
              <a:tr h="252312">
                <a:tc>
                  <a:txBody>
                    <a:bodyPr/>
                    <a:lstStyle/>
                    <a:p>
                      <a:r>
                        <a:rPr lang="cs-CZ" sz="1400" dirty="0"/>
                        <a:t>Prachatice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9/2022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82759791"/>
                  </a:ext>
                </a:extLst>
              </a:tr>
              <a:tr h="252312">
                <a:tc>
                  <a:txBody>
                    <a:bodyPr/>
                    <a:lstStyle/>
                    <a:p>
                      <a:r>
                        <a:rPr lang="cs-CZ" sz="1400" dirty="0"/>
                        <a:t>Tábor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2/2023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7123302"/>
                  </a:ext>
                </a:extLst>
              </a:tr>
              <a:tr h="252312">
                <a:tc>
                  <a:txBody>
                    <a:bodyPr/>
                    <a:lstStyle/>
                    <a:p>
                      <a:r>
                        <a:rPr lang="cs-CZ" sz="1400" dirty="0"/>
                        <a:t>Strakonice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7/2023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05575448"/>
                  </a:ext>
                </a:extLst>
              </a:tr>
            </a:tbl>
          </a:graphicData>
        </a:graphic>
      </p:graphicFrame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924A3C42-768C-A3EB-CA3B-13C4955A4F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926042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F1AA17F8-1573-0F02-6D6B-5B4868298E9C}"/>
              </a:ext>
            </a:extLst>
          </p:cNvPr>
          <p:cNvCxnSpPr>
            <a:cxnSpLocks/>
          </p:cNvCxnSpPr>
          <p:nvPr/>
        </p:nvCxnSpPr>
        <p:spPr>
          <a:xfrm>
            <a:off x="650949" y="3831235"/>
            <a:ext cx="5445051" cy="9746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sz="2400" dirty="0"/>
              <a:t>Interval mezi návštěvou u pneumologa</a:t>
            </a:r>
            <a:br>
              <a:rPr lang="cs-CZ" sz="2400" dirty="0"/>
            </a:br>
            <a:r>
              <a:rPr lang="cs-CZ" sz="2400" dirty="0"/>
              <a:t>a LDCT vyšetřením </a:t>
            </a:r>
            <a:r>
              <a:rPr lang="cs-CZ" sz="2400" dirty="0">
                <a:solidFill>
                  <a:schemeClr val="accent3"/>
                </a:solidFill>
              </a:rPr>
              <a:t>v rámci KRAJE v roce 2024</a:t>
            </a:r>
            <a:endParaRPr lang="cs-CZ" dirty="0">
              <a:solidFill>
                <a:schemeClr val="accent3"/>
              </a:solidFill>
            </a:endParaRP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5E62A73E-C051-AD0C-923E-F845A83BE199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3" name="Rectangle 21">
            <a:extLst>
              <a:ext uri="{FF2B5EF4-FFF2-40B4-BE49-F238E27FC236}">
                <a16:creationId xmlns:a16="http://schemas.microsoft.com/office/drawing/2014/main" id="{E3D4316F-FCED-5395-94CA-115BB2C0A12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160604" y="5381710"/>
            <a:ext cx="288234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 radiologického pracoviště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875C8ABB-BB27-9F5F-826E-A302E8119B88}"/>
              </a:ext>
            </a:extLst>
          </p:cNvPr>
          <p:cNvSpPr txBox="1"/>
          <p:nvPr/>
        </p:nvSpPr>
        <p:spPr>
          <a:xfrm>
            <a:off x="879373" y="1932389"/>
            <a:ext cx="5178110" cy="24622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5 744 (počet vyšetřených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 osob u pneumologa a radiologa)</a:t>
            </a:r>
            <a:endParaRPr kumimoji="0" lang="cs-CZ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Ovál 1">
            <a:extLst>
              <a:ext uri="{FF2B5EF4-FFF2-40B4-BE49-F238E27FC236}">
                <a16:creationId xmlns:a16="http://schemas.microsoft.com/office/drawing/2014/main" id="{EF6B0037-879F-9280-FDD6-4761570C6269}"/>
              </a:ext>
            </a:extLst>
          </p:cNvPr>
          <p:cNvSpPr/>
          <p:nvPr/>
        </p:nvSpPr>
        <p:spPr>
          <a:xfrm>
            <a:off x="167115" y="5553029"/>
            <a:ext cx="75415" cy="7560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1D591A-7F4A-AA27-E5D5-467EBC97001F}"/>
              </a:ext>
            </a:extLst>
          </p:cNvPr>
          <p:cNvSpPr txBox="1"/>
          <p:nvPr/>
        </p:nvSpPr>
        <p:spPr>
          <a:xfrm>
            <a:off x="242530" y="5442805"/>
            <a:ext cx="20180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</a:t>
            </a:r>
            <a:r>
              <a:rPr lang="cs-CZ" sz="1200" dirty="0" err="1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očet</a:t>
            </a:r>
            <a:r>
              <a:rPr lang="cs-CZ" sz="120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 vyšetřených osob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49108649-8FBF-5827-1E2A-4FCBF336E5E3}"/>
              </a:ext>
            </a:extLst>
          </p:cNvPr>
          <p:cNvSpPr txBox="1"/>
          <p:nvPr/>
        </p:nvSpPr>
        <p:spPr>
          <a:xfrm>
            <a:off x="5239411" y="5420911"/>
            <a:ext cx="2909829" cy="2616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Medián doby v ČR v roce 2024: 58 dnů</a:t>
            </a: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6" name="Přímá spojnice 15">
            <a:extLst>
              <a:ext uri="{FF2B5EF4-FFF2-40B4-BE49-F238E27FC236}">
                <a16:creationId xmlns:a16="http://schemas.microsoft.com/office/drawing/2014/main" id="{9CB3302B-5468-E2A1-6862-F7756E360981}"/>
              </a:ext>
            </a:extLst>
          </p:cNvPr>
          <p:cNvCxnSpPr>
            <a:cxnSpLocks/>
          </p:cNvCxnSpPr>
          <p:nvPr/>
        </p:nvCxnSpPr>
        <p:spPr>
          <a:xfrm>
            <a:off x="4851922" y="5566942"/>
            <a:ext cx="360000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fický objekt 7">
            <a:extLst>
              <a:ext uri="{FF2B5EF4-FFF2-40B4-BE49-F238E27FC236}">
                <a16:creationId xmlns:a16="http://schemas.microsoft.com/office/drawing/2014/main" id="{A891BB55-66E3-27BD-BA59-FD5B26CE748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122278BC-1F0F-3E28-B968-554F7C8582E6}"/>
              </a:ext>
            </a:extLst>
          </p:cNvPr>
          <p:cNvGraphicFramePr>
            <a:graphicFrameLocks noGrp="1"/>
          </p:cNvGraphicFramePr>
          <p:nvPr/>
        </p:nvGraphicFramePr>
        <p:xfrm>
          <a:off x="7006616" y="2629139"/>
          <a:ext cx="4983418" cy="1417320"/>
        </p:xfrm>
        <a:graphic>
          <a:graphicData uri="http://schemas.openxmlformats.org/drawingml/2006/table">
            <a:tbl>
              <a:tblPr firstRow="1" lastRow="1" bandRow="1">
                <a:tableStyleId>{69012ECD-51FC-41F1-AA8D-1B2483CD663E}</a:tableStyleId>
              </a:tblPr>
              <a:tblGrid>
                <a:gridCol w="657225">
                  <a:extLst>
                    <a:ext uri="{9D8B030D-6E8A-4147-A177-3AD203B41FA5}">
                      <a16:colId xmlns:a16="http://schemas.microsoft.com/office/drawing/2014/main" val="2813647728"/>
                    </a:ext>
                  </a:extLst>
                </a:gridCol>
                <a:gridCol w="1718037">
                  <a:extLst>
                    <a:ext uri="{9D8B030D-6E8A-4147-A177-3AD203B41FA5}">
                      <a16:colId xmlns:a16="http://schemas.microsoft.com/office/drawing/2014/main" val="1925499364"/>
                    </a:ext>
                  </a:extLst>
                </a:gridCol>
                <a:gridCol w="1398543">
                  <a:extLst>
                    <a:ext uri="{9D8B030D-6E8A-4147-A177-3AD203B41FA5}">
                      <a16:colId xmlns:a16="http://schemas.microsoft.com/office/drawing/2014/main" val="4157514003"/>
                    </a:ext>
                  </a:extLst>
                </a:gridCol>
                <a:gridCol w="1209613">
                  <a:extLst>
                    <a:ext uri="{9D8B030D-6E8A-4147-A177-3AD203B41FA5}">
                      <a16:colId xmlns:a16="http://schemas.microsoft.com/office/drawing/2014/main" val="3119284155"/>
                    </a:ext>
                  </a:extLst>
                </a:gridCol>
              </a:tblGrid>
              <a:tr h="183164">
                <a:tc rowSpan="2">
                  <a:txBody>
                    <a:bodyPr/>
                    <a:lstStyle/>
                    <a:p>
                      <a:pPr algn="ctr"/>
                      <a:endParaRPr lang="cs-CZ" sz="105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Počet vyšetřených osob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Interval mezi návštěvou PN a LDCT (dny)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9709372"/>
                  </a:ext>
                </a:extLst>
              </a:tr>
              <a:tr h="183164">
                <a:tc vMerge="1">
                  <a:txBody>
                    <a:bodyPr/>
                    <a:lstStyle/>
                    <a:p>
                      <a:pPr algn="ctr"/>
                      <a:endParaRPr lang="cs-CZ" sz="12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Průměr</a:t>
                      </a:r>
                      <a:endParaRPr lang="cs-CZ" sz="1050" b="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Medián</a:t>
                      </a:r>
                      <a:endParaRPr lang="cs-CZ" sz="1050" b="0" kern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2402614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265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3626085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729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2282062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744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50982427"/>
                  </a:ext>
                </a:extLst>
              </a:tr>
            </a:tbl>
          </a:graphicData>
        </a:graphic>
      </p:graphicFrame>
      <p:sp>
        <p:nvSpPr>
          <p:cNvPr id="19" name="Zástupný text 5">
            <a:extLst>
              <a:ext uri="{FF2B5EF4-FFF2-40B4-BE49-F238E27FC236}">
                <a16:creationId xmlns:a16="http://schemas.microsoft.com/office/drawing/2014/main" id="{E0B36937-7E5D-EB83-C4C6-B7835C3726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01966" y="5951488"/>
            <a:ext cx="11788068" cy="780375"/>
          </a:xfrm>
        </p:spPr>
        <p:txBody>
          <a:bodyPr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dirty="0">
                <a:solidFill>
                  <a:schemeClr val="accent1"/>
                </a:solidFill>
              </a:rPr>
              <a:t>Interval mezi vyšetřeními v rámci ČR se každým rokem zvyšuje. Tento průměrný interval dosahoval v roce 2024 86 dnů (medián 58 dnů)</a:t>
            </a:r>
            <a:r>
              <a:rPr lang="cs-CZ" sz="1400" dirty="0"/>
              <a:t>. </a:t>
            </a:r>
            <a:r>
              <a:rPr lang="cs-CZ" sz="1400" b="1" dirty="0">
                <a:solidFill>
                  <a:schemeClr val="accent1"/>
                </a:solidFill>
              </a:rPr>
              <a:t>Nejnižší medián intervalu mezi vyšetřeními v roce 2024 </a:t>
            </a:r>
            <a:r>
              <a:rPr lang="cs-CZ" sz="1400" dirty="0"/>
              <a:t>(38 dnů) byl zaznamenán v </a:t>
            </a:r>
            <a:r>
              <a:rPr lang="cs-CZ" sz="1400" b="1" dirty="0">
                <a:solidFill>
                  <a:schemeClr val="accent1"/>
                </a:solidFill>
              </a:rPr>
              <a:t>Kraji Vysočina </a:t>
            </a:r>
            <a:r>
              <a:rPr lang="cs-CZ" sz="1400" dirty="0"/>
              <a:t>(s počtem 168 vyšetřených osob) a </a:t>
            </a:r>
            <a:r>
              <a:rPr lang="cs-CZ" sz="1400" b="1" dirty="0">
                <a:solidFill>
                  <a:schemeClr val="accent1"/>
                </a:solidFill>
              </a:rPr>
              <a:t>nejvyšší medián intervalu </a:t>
            </a:r>
            <a:r>
              <a:rPr lang="cs-CZ" sz="1400" dirty="0"/>
              <a:t>(223 dnů) byl zaznamenán v</a:t>
            </a:r>
            <a:r>
              <a:rPr lang="cs-CZ" sz="1400" b="1" dirty="0">
                <a:solidFill>
                  <a:schemeClr val="accent1"/>
                </a:solidFill>
              </a:rPr>
              <a:t> Pardubickém kraji </a:t>
            </a:r>
            <a:r>
              <a:rPr lang="cs-CZ" sz="1400" dirty="0"/>
              <a:t>(s počtem 64 vyšetřených osob).</a:t>
            </a:r>
          </a:p>
        </p:txBody>
      </p:sp>
      <p:graphicFrame>
        <p:nvGraphicFramePr>
          <p:cNvPr id="9" name="Zástupný symbol pro obsah 5">
            <a:extLst>
              <a:ext uri="{FF2B5EF4-FFF2-40B4-BE49-F238E27FC236}">
                <a16:creationId xmlns:a16="http://schemas.microsoft.com/office/drawing/2014/main" id="{2417B6F4-FB65-82F9-4A09-E7AF9AD679F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3676037"/>
              </p:ext>
            </p:extLst>
          </p:nvPr>
        </p:nvGraphicFramePr>
        <p:xfrm>
          <a:off x="-154378" y="1612324"/>
          <a:ext cx="7807561" cy="4389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A9F79559-7A87-81FA-ABD1-D24D72368F6C}"/>
              </a:ext>
            </a:extLst>
          </p:cNvPr>
          <p:cNvSpPr txBox="1"/>
          <p:nvPr/>
        </p:nvSpPr>
        <p:spPr>
          <a:xfrm>
            <a:off x="1533697" y="1264025"/>
            <a:ext cx="73149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Výpočet vychází z </a:t>
            </a:r>
            <a:r>
              <a:rPr kumimoji="0" lang="cs-CZ" sz="1100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periodového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pohledu, tedy z posloupnosti vyšetření: radiolog 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Wingdings" panose="05000000000000000000" pitchFamily="2" charset="2"/>
              </a:rPr>
              <a:t> pneumolog  praktický lékař</a:t>
            </a:r>
            <a:endParaRPr kumimoji="0" lang="cs-CZ" sz="11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DC212B29-3D63-180C-4D96-8EDE5D5CA980}"/>
              </a:ext>
            </a:extLst>
          </p:cNvPr>
          <p:cNvSpPr txBox="1"/>
          <p:nvPr/>
        </p:nvSpPr>
        <p:spPr>
          <a:xfrm>
            <a:off x="7107122" y="4569423"/>
            <a:ext cx="478240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050" b="1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*</a:t>
            </a:r>
            <a:r>
              <a:rPr lang="cs-CZ" sz="105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V Karlovarském kraji v hodnoceném období nebylo žádné akreditované radiologické centrum, proto v tomto kraji nejsou vyšetřeny žádné osoby.</a:t>
            </a:r>
            <a:endParaRPr kumimoji="0" lang="cs-CZ" sz="105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68688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10435412" cy="720000"/>
          </a:xfrm>
        </p:spPr>
        <p:txBody>
          <a:bodyPr>
            <a:normAutofit/>
          </a:bodyPr>
          <a:lstStyle/>
          <a:p>
            <a:r>
              <a:rPr lang="pl-PL" dirty="0"/>
              <a:t>Provedení LDCt u obyvatel Jihočeského kraje a okolí</a:t>
            </a:r>
            <a:endParaRPr lang="cs-CZ" dirty="0"/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E5CF0424-DA42-6527-47C0-EAFD32B30985}"/>
              </a:ext>
            </a:extLst>
          </p:cNvPr>
          <p:cNvSpPr txBox="1"/>
          <p:nvPr/>
        </p:nvSpPr>
        <p:spPr>
          <a:xfrm>
            <a:off x="467270" y="5482866"/>
            <a:ext cx="7436356" cy="258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cs-CZ" sz="1200" dirty="0"/>
              <a:t>Pozn.: 78 pacientů nemělo uveden kraj svého bydliště a nebyli tak zařazeny do výpočtu</a:t>
            </a: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55625CE1-7ED6-ABD6-7CF8-6B7DA4C58AE9}"/>
              </a:ext>
            </a:extLst>
          </p:cNvPr>
          <p:cNvSpPr txBox="1"/>
          <p:nvPr/>
        </p:nvSpPr>
        <p:spPr>
          <a:xfrm rot="16200000">
            <a:off x="-1066931" y="3773245"/>
            <a:ext cx="2900711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cs-CZ" sz="1400" b="1" dirty="0">
                <a:solidFill>
                  <a:srgbClr val="2C2F79"/>
                </a:solidFill>
              </a:rPr>
              <a:t>Kraj radiologického pracoviště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EDEE4D56-32B6-3615-7FED-218F61B300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9035927" y="122590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1" name="Zástupný text 3">
            <a:extLst>
              <a:ext uri="{FF2B5EF4-FFF2-40B4-BE49-F238E27FC236}">
                <a16:creationId xmlns:a16="http://schemas.microsoft.com/office/drawing/2014/main" id="{CECDD70B-F6E7-6B70-2F4F-FC6B75EE9ABB}"/>
              </a:ext>
            </a:extLst>
          </p:cNvPr>
          <p:cNvSpPr txBox="1">
            <a:spLocks/>
          </p:cNvSpPr>
          <p:nvPr/>
        </p:nvSpPr>
        <p:spPr>
          <a:xfrm>
            <a:off x="8794126" y="766351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AE12E82-BDCD-EC0B-EA21-7F02C2577DCC}"/>
              </a:ext>
            </a:extLst>
          </p:cNvPr>
          <p:cNvSpPr txBox="1">
            <a:spLocks/>
          </p:cNvSpPr>
          <p:nvPr/>
        </p:nvSpPr>
        <p:spPr>
          <a:xfrm>
            <a:off x="807156" y="6140234"/>
            <a:ext cx="10728000" cy="573930"/>
          </a:xfrm>
          <a:prstGeom prst="rect">
            <a:avLst/>
          </a:prstGeom>
          <a:ln w="28575">
            <a:solidFill>
              <a:srgbClr val="2C2F79"/>
            </a:solidFill>
          </a:ln>
        </p:spPr>
        <p:txBody>
          <a:bodyPr vert="horz" lIns="91440" tIns="45720" rIns="91440" bIns="45720" rtlCol="0" anchor="ctr">
            <a:normAutofit fontScale="925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cs-CZ" sz="1300" b="1" dirty="0">
                <a:solidFill>
                  <a:schemeClr val="accent1"/>
                </a:solidFill>
              </a:rPr>
              <a:t>Radiologická pracoviště v Jihočeském kraji primárně poskytla LDCT vyšetření obyvatelům tohoto kraje </a:t>
            </a:r>
            <a:r>
              <a:rPr lang="cs-CZ" sz="1300" dirty="0"/>
              <a:t>(94 % LDCT vyšetření provedených </a:t>
            </a:r>
            <a:br>
              <a:rPr lang="cs-CZ" sz="1300" dirty="0"/>
            </a:br>
            <a:r>
              <a:rPr lang="cs-CZ" sz="1300" dirty="0"/>
              <a:t>v tomto kraji). Avšak </a:t>
            </a:r>
            <a:r>
              <a:rPr lang="cs-CZ" sz="1300" b="1" dirty="0">
                <a:solidFill>
                  <a:schemeClr val="accent1"/>
                </a:solidFill>
              </a:rPr>
              <a:t>radiologická pracoviště v Jihočeském kraji jsou mírně využívána i obyvateli z kraje Vysočina.</a:t>
            </a:r>
            <a:endParaRPr lang="cs-CZ" sz="1100" b="1" dirty="0">
              <a:solidFill>
                <a:schemeClr val="accent1"/>
              </a:solidFill>
            </a:endParaRPr>
          </a:p>
        </p:txBody>
      </p:sp>
      <p:graphicFrame>
        <p:nvGraphicFramePr>
          <p:cNvPr id="3" name="Tabulka 7">
            <a:extLst>
              <a:ext uri="{FF2B5EF4-FFF2-40B4-BE49-F238E27FC236}">
                <a16:creationId xmlns:a16="http://schemas.microsoft.com/office/drawing/2014/main" id="{3D84A53D-3729-A886-B7D1-2F74FE7A07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4615573"/>
              </p:ext>
            </p:extLst>
          </p:nvPr>
        </p:nvGraphicFramePr>
        <p:xfrm>
          <a:off x="526541" y="1701718"/>
          <a:ext cx="11453792" cy="36408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0730">
                  <a:extLst>
                    <a:ext uri="{9D8B030D-6E8A-4147-A177-3AD203B41FA5}">
                      <a16:colId xmlns:a16="http://schemas.microsoft.com/office/drawing/2014/main" val="2496513978"/>
                    </a:ext>
                  </a:extLst>
                </a:gridCol>
                <a:gridCol w="890730">
                  <a:extLst>
                    <a:ext uri="{9D8B030D-6E8A-4147-A177-3AD203B41FA5}">
                      <a16:colId xmlns:a16="http://schemas.microsoft.com/office/drawing/2014/main" val="3161106342"/>
                    </a:ext>
                  </a:extLst>
                </a:gridCol>
                <a:gridCol w="890730">
                  <a:extLst>
                    <a:ext uri="{9D8B030D-6E8A-4147-A177-3AD203B41FA5}">
                      <a16:colId xmlns:a16="http://schemas.microsoft.com/office/drawing/2014/main" val="3783431783"/>
                    </a:ext>
                  </a:extLst>
                </a:gridCol>
                <a:gridCol w="1075476">
                  <a:extLst>
                    <a:ext uri="{9D8B030D-6E8A-4147-A177-3AD203B41FA5}">
                      <a16:colId xmlns:a16="http://schemas.microsoft.com/office/drawing/2014/main" val="12959041"/>
                    </a:ext>
                  </a:extLst>
                </a:gridCol>
                <a:gridCol w="973666">
                  <a:extLst>
                    <a:ext uri="{9D8B030D-6E8A-4147-A177-3AD203B41FA5}">
                      <a16:colId xmlns:a16="http://schemas.microsoft.com/office/drawing/2014/main" val="3971882458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3043129089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139972730"/>
                    </a:ext>
                  </a:extLst>
                </a:gridCol>
                <a:gridCol w="1029558">
                  <a:extLst>
                    <a:ext uri="{9D8B030D-6E8A-4147-A177-3AD203B41FA5}">
                      <a16:colId xmlns:a16="http://schemas.microsoft.com/office/drawing/2014/main" val="4242289246"/>
                    </a:ext>
                  </a:extLst>
                </a:gridCol>
                <a:gridCol w="799242">
                  <a:extLst>
                    <a:ext uri="{9D8B030D-6E8A-4147-A177-3AD203B41FA5}">
                      <a16:colId xmlns:a16="http://schemas.microsoft.com/office/drawing/2014/main" val="2858147600"/>
                    </a:ext>
                  </a:extLst>
                </a:gridCol>
                <a:gridCol w="880534">
                  <a:extLst>
                    <a:ext uri="{9D8B030D-6E8A-4147-A177-3AD203B41FA5}">
                      <a16:colId xmlns:a16="http://schemas.microsoft.com/office/drawing/2014/main" val="929145610"/>
                    </a:ext>
                  </a:extLst>
                </a:gridCol>
                <a:gridCol w="856593">
                  <a:extLst>
                    <a:ext uri="{9D8B030D-6E8A-4147-A177-3AD203B41FA5}">
                      <a16:colId xmlns:a16="http://schemas.microsoft.com/office/drawing/2014/main" val="2188709282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203582770"/>
                    </a:ext>
                  </a:extLst>
                </a:gridCol>
              </a:tblGrid>
              <a:tr h="555178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Tábor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Písek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České Budějovice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Arial" panose="020B0604020202020204" pitchFamily="34" charset="0"/>
                        </a:rPr>
                        <a:t>Jindřichův Hradec</a:t>
                      </a:r>
                      <a:endParaRPr lang="en-GB" sz="1200" dirty="0">
                        <a:latin typeface="+mj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Prachatice</a:t>
                      </a:r>
                      <a:endParaRPr lang="en-GB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Český Krumlov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Strakonice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PLK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STC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VYS</a:t>
                      </a:r>
                      <a:endParaRPr lang="en-GB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Zbytek ČR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97555494"/>
                  </a:ext>
                </a:extLst>
              </a:tr>
              <a:tr h="30977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grid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Počet (podíl) vyšetřených osob s daným místem bydliště</a:t>
                      </a: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4990762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JHC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226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(93,4 %)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118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(87,4 %)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87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(94,6 %)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86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(74,8 %)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62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(98,4 %)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54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(100,0 %)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40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(87,0 %)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(0,6 %)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7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26</a:t>
                      </a:r>
                      <a:r>
                        <a:rPr lang="cs-CZ" sz="1000" b="0" i="0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(5,2 %)</a:t>
                      </a:r>
                      <a:endParaRPr lang="en-GB" sz="1000" b="0" i="0" u="none" strike="noStrike" kern="1200" dirty="0">
                        <a:solidFill>
                          <a:srgbClr val="FF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8822370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PLK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(0,4 %)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(2,2 %)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328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(93,4 %)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208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(2,0 %)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4429184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STC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033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(38,8 %)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16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(3,2 %)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173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(1,6 %)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840771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VYS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(21,7 %)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(&lt;0,1 %)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421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(84,0 %)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(&lt;0,1 %)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7586959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Zbytek ČR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(6,2 %)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16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(11,9 %)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(4,3 %)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(1,6 %)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(10,9 %)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(5,7 %)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611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(60,5 %)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38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(7,6 %)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251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(96,3 %)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849542"/>
                  </a:ext>
                </a:extLst>
              </a:tr>
            </a:tbl>
          </a:graphicData>
        </a:graphic>
      </p:graphicFrame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0E7592C0-A19B-78B9-9CBE-1A87307EC2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22816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328" y="483907"/>
            <a:ext cx="9962400" cy="960233"/>
          </a:xfrm>
        </p:spPr>
        <p:txBody>
          <a:bodyPr>
            <a:normAutofit/>
          </a:bodyPr>
          <a:lstStyle/>
          <a:p>
            <a:r>
              <a:rPr lang="cs-CZ" dirty="0"/>
              <a:t>Celkové výsledky LDCT v rámci 1. screeningové epizody </a:t>
            </a:r>
            <a:r>
              <a:rPr lang="cs-CZ" dirty="0">
                <a:solidFill>
                  <a:schemeClr val="accent3"/>
                </a:solidFill>
              </a:rPr>
              <a:t>v české republice a jihočeském kraji 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Zástupný text 5">
            <a:extLst>
              <a:ext uri="{FF2B5EF4-FFF2-40B4-BE49-F238E27FC236}">
                <a16:creationId xmlns:a16="http://schemas.microsoft.com/office/drawing/2014/main" id="{F9907E1D-2C93-C55B-551A-6D34C7D9BF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6531" y="5995016"/>
            <a:ext cx="11803686" cy="758153"/>
          </a:xfrm>
        </p:spPr>
        <p:txBody>
          <a:bodyPr anchor="t">
            <a:no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  <a:defRPr/>
            </a:pPr>
            <a:r>
              <a:rPr lang="cs-CZ" sz="1400" dirty="0">
                <a:solidFill>
                  <a:schemeClr val="accent6">
                    <a:lumMod val="10000"/>
                  </a:schemeClr>
                </a:solidFill>
                <a:effectLst/>
                <a:latin typeface="+mj-lt"/>
                <a:ea typeface="Times New Roman" panose="02020603050405020304" pitchFamily="18" charset="0"/>
              </a:rPr>
              <a:t>Na základě prvního LDCT vyšetření (resp. posledního vyšetření LDCT po neurčitém výsledku) byla </a:t>
            </a:r>
            <a: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  <a:t>většina pacientů v ČR a </a:t>
            </a:r>
            <a:r>
              <a:rPr lang="cs-CZ" sz="1400" b="1" dirty="0">
                <a:solidFill>
                  <a:schemeClr val="accent1"/>
                </a:solidFill>
                <a:latin typeface="+mj-lt"/>
                <a:ea typeface="Times New Roman" panose="02020603050405020304" pitchFamily="18" charset="0"/>
              </a:rPr>
              <a:t>Jihočeském</a:t>
            </a:r>
            <a: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  <a:t> kraji </a:t>
            </a:r>
            <a:b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</a:br>
            <a: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  <a:t>(89 %) negativních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effectLst/>
                <a:latin typeface="+mj-lt"/>
                <a:ea typeface="Times New Roman" panose="02020603050405020304" pitchFamily="18" charset="0"/>
              </a:rPr>
              <a:t>. Celkem 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+mj-lt"/>
                <a:ea typeface="Times New Roman" panose="02020603050405020304" pitchFamily="18" charset="0"/>
              </a:rPr>
              <a:t>486 osob z ČR mělo 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výsledek LDCT rizikový, z nich 3,5 %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 (N = 17) tvořily 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osoby žijící </a:t>
            </a:r>
            <a:br>
              <a:rPr lang="cs-CZ" sz="1400" b="1" dirty="0">
                <a:solidFill>
                  <a:schemeClr val="accent1"/>
                </a:solidFill>
                <a:latin typeface="+mj-lt"/>
              </a:rPr>
            </a:br>
            <a:r>
              <a:rPr lang="cs-CZ" sz="1400" b="1" dirty="0">
                <a:solidFill>
                  <a:schemeClr val="accent1"/>
                </a:solidFill>
                <a:latin typeface="+mj-lt"/>
              </a:rPr>
              <a:t>v Jihočeském kraji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+mj-lt"/>
                <a:ea typeface="Times New Roman" panose="02020603050405020304" pitchFamily="18" charset="0"/>
              </a:rPr>
              <a:t>. </a:t>
            </a:r>
            <a:r>
              <a:rPr lang="cs-CZ" sz="1400" b="1" dirty="0">
                <a:solidFill>
                  <a:schemeClr val="accent1"/>
                </a:solidFill>
                <a:latin typeface="+mj-lt"/>
                <a:ea typeface="Times New Roman" panose="02020603050405020304" pitchFamily="18" charset="0"/>
              </a:rPr>
              <a:t>Pa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cienti s rizikovým výsledkem LDCT jsou dále zasílání do specializovaných </a:t>
            </a:r>
            <a:r>
              <a:rPr lang="cs-CZ" sz="1400" b="1" dirty="0" err="1">
                <a:solidFill>
                  <a:schemeClr val="accent1"/>
                </a:solidFill>
                <a:latin typeface="+mj-lt"/>
              </a:rPr>
              <a:t>pneumoonkochirugických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 center.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sz="1400" b="1" dirty="0">
              <a:solidFill>
                <a:srgbClr val="274073"/>
              </a:solidFill>
              <a:latin typeface="+mj-lt"/>
            </a:endParaRPr>
          </a:p>
        </p:txBody>
      </p:sp>
      <p:sp>
        <p:nvSpPr>
          <p:cNvPr id="9" name="Zástupný symbol pro obsah 4">
            <a:extLst>
              <a:ext uri="{FF2B5EF4-FFF2-40B4-BE49-F238E27FC236}">
                <a16:creationId xmlns:a16="http://schemas.microsoft.com/office/drawing/2014/main" id="{882296C3-A772-48B8-1C30-6C30B1FD8217}"/>
              </a:ext>
            </a:extLst>
          </p:cNvPr>
          <p:cNvSpPr txBox="1">
            <a:spLocks/>
          </p:cNvSpPr>
          <p:nvPr/>
        </p:nvSpPr>
        <p:spPr>
          <a:xfrm>
            <a:off x="1402614" y="1314369"/>
            <a:ext cx="5262138" cy="4021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Vykázané zdravotní výkony: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89663, 89664</a:t>
            </a:r>
            <a:r>
              <a:rPr lang="cs-CZ" sz="1100" b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89665</a:t>
            </a:r>
          </a:p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Zástupný text 3">
            <a:extLst>
              <a:ext uri="{FF2B5EF4-FFF2-40B4-BE49-F238E27FC236}">
                <a16:creationId xmlns:a16="http://schemas.microsoft.com/office/drawing/2014/main" id="{B5C1C1B5-6271-0975-46B9-E64E0F1E40A5}"/>
              </a:ext>
            </a:extLst>
          </p:cNvPr>
          <p:cNvSpPr txBox="1">
            <a:spLocks/>
          </p:cNvSpPr>
          <p:nvPr/>
        </p:nvSpPr>
        <p:spPr>
          <a:xfrm>
            <a:off x="9597790" y="969440"/>
            <a:ext cx="2932035" cy="949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</a:t>
            </a:r>
            <a:b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NRHZS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1. 1. 2022 – 30. 9. 2024 </a:t>
            </a:r>
            <a:endParaRPr kumimoji="0" lang="cs-CZ" sz="11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Rectangle 21">
            <a:extLst>
              <a:ext uri="{FF2B5EF4-FFF2-40B4-BE49-F238E27FC236}">
                <a16:creationId xmlns:a16="http://schemas.microsoft.com/office/drawing/2014/main" id="{99BE57E3-BE62-9E83-F37D-9BDD3FA840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89077" y="1340595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Pouze pacienti ve věku 55–74 let</a:t>
            </a:r>
          </a:p>
        </p:txBody>
      </p:sp>
      <p:graphicFrame>
        <p:nvGraphicFramePr>
          <p:cNvPr id="8" name="Zástupný symbol pro obsah 5">
            <a:extLst>
              <a:ext uri="{FF2B5EF4-FFF2-40B4-BE49-F238E27FC236}">
                <a16:creationId xmlns:a16="http://schemas.microsoft.com/office/drawing/2014/main" id="{A47CB224-1A5C-5E37-7FF8-C70DA9989BD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3745743"/>
              </p:ext>
            </p:extLst>
          </p:nvPr>
        </p:nvGraphicFramePr>
        <p:xfrm>
          <a:off x="7028329" y="1687209"/>
          <a:ext cx="4766127" cy="40647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Zástupný symbol pro obsah 5">
            <a:extLst>
              <a:ext uri="{FF2B5EF4-FFF2-40B4-BE49-F238E27FC236}">
                <a16:creationId xmlns:a16="http://schemas.microsoft.com/office/drawing/2014/main" id="{1E7ADD71-3C19-BDF5-864A-F71816AD4E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3802534"/>
              </p:ext>
            </p:extLst>
          </p:nvPr>
        </p:nvGraphicFramePr>
        <p:xfrm>
          <a:off x="-470977" y="1630911"/>
          <a:ext cx="5967034" cy="4251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12DEF1BC-CEB3-0A0B-84D5-E2675C31F8AF}"/>
              </a:ext>
            </a:extLst>
          </p:cNvPr>
          <p:cNvSpPr txBox="1"/>
          <p:nvPr/>
        </p:nvSpPr>
        <p:spPr>
          <a:xfrm>
            <a:off x="3723387" y="2922137"/>
            <a:ext cx="3153367" cy="175432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cs-CZ" sz="1200" b="1" dirty="0">
                <a:solidFill>
                  <a:schemeClr val="bg1"/>
                </a:solidFill>
                <a:latin typeface="+mj-lt"/>
              </a:rPr>
              <a:t>Díky realizaci reportingu bylo v Praze zjištěno, že u </a:t>
            </a:r>
            <a:r>
              <a:rPr lang="cs-CZ" sz="1200" b="1" u="sng" dirty="0">
                <a:solidFill>
                  <a:schemeClr val="bg1"/>
                </a:solidFill>
                <a:latin typeface="+mj-lt"/>
              </a:rPr>
              <a:t>40 pacientů</a:t>
            </a:r>
            <a:r>
              <a:rPr lang="cs-CZ" sz="1200" b="1" dirty="0">
                <a:solidFill>
                  <a:schemeClr val="bg1"/>
                </a:solidFill>
                <a:latin typeface="+mj-lt"/>
              </a:rPr>
              <a:t> byl výsledek LDCT </a:t>
            </a:r>
            <a:r>
              <a:rPr lang="cs-CZ" sz="1200" b="1" u="sng" dirty="0">
                <a:solidFill>
                  <a:schemeClr val="bg1"/>
                </a:solidFill>
                <a:latin typeface="+mj-lt"/>
              </a:rPr>
              <a:t>chybně</a:t>
            </a:r>
            <a:r>
              <a:rPr lang="cs-CZ" sz="1200" b="1" dirty="0">
                <a:solidFill>
                  <a:schemeClr val="bg1"/>
                </a:solidFill>
                <a:latin typeface="+mj-lt"/>
              </a:rPr>
              <a:t> vykázán jako pozitivní.</a:t>
            </a:r>
            <a:br>
              <a:rPr lang="cs-CZ" sz="1200" b="1" dirty="0">
                <a:solidFill>
                  <a:schemeClr val="bg1"/>
                </a:solidFill>
                <a:latin typeface="+mj-lt"/>
              </a:rPr>
            </a:br>
            <a:br>
              <a:rPr lang="cs-CZ" sz="1200" b="1" dirty="0">
                <a:solidFill>
                  <a:schemeClr val="bg1"/>
                </a:solidFill>
                <a:latin typeface="+mj-lt"/>
              </a:rPr>
            </a:br>
            <a:r>
              <a:rPr lang="cs-CZ" sz="1200" dirty="0">
                <a:solidFill>
                  <a:schemeClr val="bg1"/>
                </a:solidFill>
                <a:latin typeface="+mj-lt"/>
              </a:rPr>
              <a:t>Tito pacienti budou mít pravděpodobně negativní nebo neurčitý výsledek LDCT vyšetření. Opravy se v NRHZS objeví jakmile budou nesprávně vykázané výkony opraveny poskytovatelem.</a:t>
            </a:r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5A66905E-FF9E-566D-70B2-D1F0958DD6D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9495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Personální zázemí</a:t>
            </a: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72543925-3314-FC7D-5A63-1A33CD0F49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369816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BA3FDBDE-A4BB-9837-6EF2-3474238BE3CD}"/>
              </a:ext>
            </a:extLst>
          </p:cNvPr>
          <p:cNvGraphicFramePr>
            <a:graphicFrameLocks noGrp="1"/>
          </p:cNvGraphicFramePr>
          <p:nvPr/>
        </p:nvGraphicFramePr>
        <p:xfrm>
          <a:off x="4513572" y="1718079"/>
          <a:ext cx="7496482" cy="4450630"/>
        </p:xfrm>
        <a:graphic>
          <a:graphicData uri="http://schemas.openxmlformats.org/drawingml/2006/table">
            <a:tbl>
              <a:tblPr/>
              <a:tblGrid>
                <a:gridCol w="535463">
                  <a:extLst>
                    <a:ext uri="{9D8B030D-6E8A-4147-A177-3AD203B41FA5}">
                      <a16:colId xmlns:a16="http://schemas.microsoft.com/office/drawing/2014/main" val="167872376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330297458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80922363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62889229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22371898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172153319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80550902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06921206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03791776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98027969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79482096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76603806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23948118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084537212"/>
                    </a:ext>
                  </a:extLst>
                </a:gridCol>
              </a:tblGrid>
              <a:tr h="555040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1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9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F4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1A9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9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508011"/>
                  </a:ext>
                </a:extLst>
              </a:tr>
              <a:tr h="52214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6FA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2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6C0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B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DF4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7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575763"/>
                  </a:ext>
                </a:extLst>
              </a:tr>
              <a:tr h="571713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B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EE2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AC2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7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180315"/>
                  </a:ext>
                </a:extLst>
              </a:tr>
              <a:tr h="530276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E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D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E4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9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9AE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C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6B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5762655"/>
                  </a:ext>
                </a:extLst>
              </a:tr>
              <a:tr h="53794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CE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6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8495063"/>
                  </a:ext>
                </a:extLst>
              </a:tr>
              <a:tr h="538385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F6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D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DF4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DE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2183437"/>
                  </a:ext>
                </a:extLst>
              </a:tr>
              <a:tr h="640935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1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3356670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6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D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7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E2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8B7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1DA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1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BD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9101031"/>
                  </a:ext>
                </a:extLst>
              </a:tr>
            </a:tbl>
          </a:graphicData>
        </a:graphic>
      </p:graphicFrame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D5169362-07D5-733F-FB26-6C214E0135F1}"/>
              </a:ext>
            </a:extLst>
          </p:cNvPr>
          <p:cNvGraphicFramePr>
            <a:graphicFrameLocks noGrp="1"/>
          </p:cNvGraphicFramePr>
          <p:nvPr/>
        </p:nvGraphicFramePr>
        <p:xfrm>
          <a:off x="4513572" y="2274033"/>
          <a:ext cx="7496482" cy="524382"/>
        </p:xfrm>
        <a:graphic>
          <a:graphicData uri="http://schemas.openxmlformats.org/drawingml/2006/table">
            <a:tbl>
              <a:tblPr/>
              <a:tblGrid>
                <a:gridCol w="535463">
                  <a:extLst>
                    <a:ext uri="{9D8B030D-6E8A-4147-A177-3AD203B41FA5}">
                      <a16:colId xmlns:a16="http://schemas.microsoft.com/office/drawing/2014/main" val="400510967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67762351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76238390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33097375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67439594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699918809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64835242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91448193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469843253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33710077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55034984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1834438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947210145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959232459"/>
                    </a:ext>
                  </a:extLst>
                </a:gridCol>
              </a:tblGrid>
              <a:tr h="524382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0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FC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E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D3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1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1DA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1363004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id="{EE6FB153-99F9-4A25-A906-FF8C5818F7AA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233554" y="80484"/>
            <a:ext cx="11724892" cy="59815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Lékaři a NLZP v krajích - úvazky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368E04CA-8864-C378-F21B-598140249296}"/>
              </a:ext>
            </a:extLst>
          </p:cNvPr>
          <p:cNvSpPr txBox="1"/>
          <p:nvPr/>
        </p:nvSpPr>
        <p:spPr>
          <a:xfrm>
            <a:off x="5624623" y="6083376"/>
            <a:ext cx="6166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3000" dirty="0">
                <a:solidFill>
                  <a:schemeClr val="bg1"/>
                </a:solidFill>
                <a:latin typeface="Arial Black" panose="020B0A04020102020204" pitchFamily="34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35498A-9759-B54C-C3A3-2B8D2B4836B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16624" y="626136"/>
            <a:ext cx="8000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+ NRHZS, stav k 31.12.2023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16E9E920-6450-92F0-95C7-70D96A07F6DD}"/>
              </a:ext>
            </a:extLst>
          </p:cNvPr>
          <p:cNvGraphicFramePr>
            <a:graphicFrameLocks noGrp="1"/>
          </p:cNvGraphicFramePr>
          <p:nvPr/>
        </p:nvGraphicFramePr>
        <p:xfrm>
          <a:off x="272591" y="1178731"/>
          <a:ext cx="11728917" cy="4981432"/>
        </p:xfrm>
        <a:graphic>
          <a:graphicData uri="http://schemas.openxmlformats.org/drawingml/2006/table">
            <a:tbl>
              <a:tblPr firstRow="1" firstCol="1" bandRow="1"/>
              <a:tblGrid>
                <a:gridCol w="806918">
                  <a:extLst>
                    <a:ext uri="{9D8B030D-6E8A-4147-A177-3AD203B41FA5}">
                      <a16:colId xmlns:a16="http://schemas.microsoft.com/office/drawing/2014/main" val="495827061"/>
                    </a:ext>
                  </a:extLst>
                </a:gridCol>
                <a:gridCol w="1013514">
                  <a:extLst>
                    <a:ext uri="{9D8B030D-6E8A-4147-A177-3AD203B41FA5}">
                      <a16:colId xmlns:a16="http://schemas.microsoft.com/office/drawing/2014/main" val="749349511"/>
                    </a:ext>
                  </a:extLst>
                </a:gridCol>
                <a:gridCol w="1777071">
                  <a:extLst>
                    <a:ext uri="{9D8B030D-6E8A-4147-A177-3AD203B41FA5}">
                      <a16:colId xmlns:a16="http://schemas.microsoft.com/office/drawing/2014/main" val="1651027947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33243602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150051128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1357577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80049183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71277245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1918873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363692602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151791323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832606109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6916441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0798344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28784555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412107587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923089797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634072791"/>
                    </a:ext>
                  </a:extLst>
                </a:gridCol>
              </a:tblGrid>
              <a:tr h="54266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Specializace / 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381165"/>
                  </a:ext>
                </a:extLst>
              </a:tr>
              <a:tr h="542669">
                <a:tc rowSpan="6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Lékaři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Klinická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465.97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119.72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(25.7 %)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25.03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19.82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28.14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(0.9 %)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10.7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9.37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(8.0 %)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16.55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96.97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(20.8 %)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28.15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14.81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42.14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(9.0 %)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51588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Radiační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326.09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84.67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12.05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16.55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10.1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21.62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39.51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(12.1 %)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17.79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34.53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51745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Nástavbová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Dětská onkologie a hematologie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26.29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8.76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(33.3 %)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(11.4 %)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(9.2 %)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(19.0 %)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51350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Onkochirurgie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297.78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63.89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14.72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(0.2 %)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11.81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16.63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18.78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13.88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48.52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21.56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43.64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(14.7 %)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4004220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Onkogynekologie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109.03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(31.0 %)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2.39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5.02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7.43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15.57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(14.3 %)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6.26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(11.8 %)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95901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Onkourologie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70.31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24.03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(34.2 %)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5.31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2.01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4.06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2.72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2498294"/>
                  </a:ext>
                </a:extLst>
              </a:tr>
              <a:tr h="624523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NLZP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Ošetřovatelská péče v onkologii a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hematoonkologii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19.39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(79.4 %)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041746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Odborná způsobilost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Radiologický asistent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3229.25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602.58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(18.7 %)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211.66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186.86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231.86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59.23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182.11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98.83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205.53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156.53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102.44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423.91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247.59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127.64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392.48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(12.2 %)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847917"/>
                  </a:ext>
                </a:extLst>
              </a:tr>
            </a:tbl>
          </a:graphicData>
        </a:graphic>
      </p:graphicFrame>
      <p:sp>
        <p:nvSpPr>
          <p:cNvPr id="2" name="Šipka: dolů 1">
            <a:extLst>
              <a:ext uri="{FF2B5EF4-FFF2-40B4-BE49-F238E27FC236}">
                <a16:creationId xmlns:a16="http://schemas.microsoft.com/office/drawing/2014/main" id="{7AB5D786-DBE3-377F-3DA4-43024927695B}"/>
              </a:ext>
            </a:extLst>
          </p:cNvPr>
          <p:cNvSpPr/>
          <p:nvPr/>
        </p:nvSpPr>
        <p:spPr>
          <a:xfrm>
            <a:off x="5513744" y="371789"/>
            <a:ext cx="663191" cy="598157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2389127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5C7A5CDF-EDA6-FA06-A889-E1F6BB877A1E}"/>
              </a:ext>
            </a:extLst>
          </p:cNvPr>
          <p:cNvGraphicFramePr>
            <a:graphicFrameLocks noGrp="1"/>
          </p:cNvGraphicFramePr>
          <p:nvPr/>
        </p:nvGraphicFramePr>
        <p:xfrm>
          <a:off x="3865548" y="1735233"/>
          <a:ext cx="8157600" cy="4450630"/>
        </p:xfrm>
        <a:graphic>
          <a:graphicData uri="http://schemas.openxmlformats.org/drawingml/2006/table">
            <a:tbl>
              <a:tblPr/>
              <a:tblGrid>
                <a:gridCol w="648000">
                  <a:extLst>
                    <a:ext uri="{9D8B030D-6E8A-4147-A177-3AD203B41FA5}">
                      <a16:colId xmlns:a16="http://schemas.microsoft.com/office/drawing/2014/main" val="186078433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5015255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626120852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9574243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69133256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1303010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101979683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01708130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43156364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046989835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872785475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67822202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8971147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58776130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054494516"/>
                    </a:ext>
                  </a:extLst>
                </a:gridCol>
              </a:tblGrid>
              <a:tr h="54649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47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B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BCE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9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9C5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1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6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745960"/>
                  </a:ext>
                </a:extLst>
              </a:tr>
              <a:tr h="52214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4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DF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8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0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2D5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57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9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B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4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954332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6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3CC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E9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D2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1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57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FD4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07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B7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609916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37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D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A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A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9CE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B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0D4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14452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EA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F6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B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C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A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C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2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3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319914"/>
                  </a:ext>
                </a:extLst>
              </a:tr>
              <a:tr h="515770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3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4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9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0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810072"/>
                  </a:ext>
                </a:extLst>
              </a:tr>
              <a:tr h="649481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DE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03748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2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3D1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D7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9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D4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67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B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4CD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9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158531"/>
                  </a:ext>
                </a:extLst>
              </a:tr>
            </a:tbl>
          </a:graphicData>
        </a:graphic>
      </p:graphicFrame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81F0CAFC-22DD-C5AE-C934-986D38C237AE}"/>
              </a:ext>
            </a:extLst>
          </p:cNvPr>
          <p:cNvGraphicFramePr>
            <a:graphicFrameLocks noGrp="1"/>
          </p:cNvGraphicFramePr>
          <p:nvPr/>
        </p:nvGraphicFramePr>
        <p:xfrm>
          <a:off x="3865548" y="2276250"/>
          <a:ext cx="8157600" cy="525219"/>
        </p:xfrm>
        <a:graphic>
          <a:graphicData uri="http://schemas.openxmlformats.org/drawingml/2006/table">
            <a:tbl>
              <a:tblPr/>
              <a:tblGrid>
                <a:gridCol w="648000">
                  <a:extLst>
                    <a:ext uri="{9D8B030D-6E8A-4147-A177-3AD203B41FA5}">
                      <a16:colId xmlns:a16="http://schemas.microsoft.com/office/drawing/2014/main" val="275742781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3306474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657524758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48942763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16375812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47169012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80610845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3812240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57937321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91288726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00137450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8400697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66325194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3001287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862568238"/>
                    </a:ext>
                  </a:extLst>
                </a:gridCol>
              </a:tblGrid>
              <a:tr h="52521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E9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5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1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9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E6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A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E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826178"/>
                  </a:ext>
                </a:extLst>
              </a:tr>
            </a:tbl>
          </a:graphicData>
        </a:graphic>
      </p:graphicFrame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16E9E920-6450-92F0-95C7-70D96A07F6DD}"/>
              </a:ext>
            </a:extLst>
          </p:cNvPr>
          <p:cNvGraphicFramePr>
            <a:graphicFrameLocks noGrp="1"/>
          </p:cNvGraphicFramePr>
          <p:nvPr/>
        </p:nvGraphicFramePr>
        <p:xfrm>
          <a:off x="276284" y="1187339"/>
          <a:ext cx="11728917" cy="4981432"/>
        </p:xfrm>
        <a:graphic>
          <a:graphicData uri="http://schemas.openxmlformats.org/drawingml/2006/table">
            <a:tbl>
              <a:tblPr firstRow="1" firstCol="1" bandRow="1"/>
              <a:tblGrid>
                <a:gridCol w="806918">
                  <a:extLst>
                    <a:ext uri="{9D8B030D-6E8A-4147-A177-3AD203B41FA5}">
                      <a16:colId xmlns:a16="http://schemas.microsoft.com/office/drawing/2014/main" val="495827061"/>
                    </a:ext>
                  </a:extLst>
                </a:gridCol>
                <a:gridCol w="1013514">
                  <a:extLst>
                    <a:ext uri="{9D8B030D-6E8A-4147-A177-3AD203B41FA5}">
                      <a16:colId xmlns:a16="http://schemas.microsoft.com/office/drawing/2014/main" val="749349511"/>
                    </a:ext>
                  </a:extLst>
                </a:gridCol>
                <a:gridCol w="1777071">
                  <a:extLst>
                    <a:ext uri="{9D8B030D-6E8A-4147-A177-3AD203B41FA5}">
                      <a16:colId xmlns:a16="http://schemas.microsoft.com/office/drawing/2014/main" val="1651027947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33243602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150051128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1357577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80049183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71277245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1918873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363692602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151791323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832606109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6916441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0798344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28784555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412107587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923089797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634072791"/>
                    </a:ext>
                  </a:extLst>
                </a:gridCol>
              </a:tblGrid>
              <a:tr h="54266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Specializace / 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381165"/>
                  </a:ext>
                </a:extLst>
              </a:tr>
              <a:tr h="542669">
                <a:tc rowSpan="6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Lékaři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Klinická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51588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Radiační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51745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Nástavbová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Dětská onkologie a hematologie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51350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Onkochirurgie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4004220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Onkogynekologie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95901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Onkourologie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2498294"/>
                  </a:ext>
                </a:extLst>
              </a:tr>
              <a:tr h="624523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NLZP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Ošetřovatelská péče v onkologii a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hematoonkologii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041746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Odborná způsobilost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Radiologický asistent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847917"/>
                  </a:ext>
                </a:extLst>
              </a:tr>
            </a:tbl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id="{EE6FB153-99F9-4A25-A906-FF8C5818F7AA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233554" y="80484"/>
            <a:ext cx="11724892" cy="59815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Lékaři a NLZP v krajích – úvazky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na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100 000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ob</a:t>
            </a:r>
            <a:r>
              <a:rPr kumimoji="0" lang="cs-CZ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yvatel</a:t>
            </a: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kraje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368E04CA-8864-C378-F21B-598140249296}"/>
              </a:ext>
            </a:extLst>
          </p:cNvPr>
          <p:cNvSpPr txBox="1"/>
          <p:nvPr/>
        </p:nvSpPr>
        <p:spPr>
          <a:xfrm>
            <a:off x="5624623" y="6083376"/>
            <a:ext cx="61668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3000" dirty="0">
                <a:solidFill>
                  <a:schemeClr val="bg1"/>
                </a:solidFill>
                <a:latin typeface="Arial Black" panose="020B0A04020102020204" pitchFamily="34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35498A-9759-B54C-C3A3-2B8D2B4836B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16624" y="626136"/>
            <a:ext cx="8000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+ NRHZS, stav k 31.12.2023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Šipka: dolů 7">
            <a:extLst>
              <a:ext uri="{FF2B5EF4-FFF2-40B4-BE49-F238E27FC236}">
                <a16:creationId xmlns:a16="http://schemas.microsoft.com/office/drawing/2014/main" id="{832DD511-B41E-72E3-BED2-7340A826808E}"/>
              </a:ext>
            </a:extLst>
          </p:cNvPr>
          <p:cNvSpPr/>
          <p:nvPr/>
        </p:nvSpPr>
        <p:spPr>
          <a:xfrm>
            <a:off x="5569689" y="626136"/>
            <a:ext cx="551712" cy="509669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1326298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Nadpis 134">
            <a:extLst>
              <a:ext uri="{FF2B5EF4-FFF2-40B4-BE49-F238E27FC236}">
                <a16:creationId xmlns:a16="http://schemas.microsoft.com/office/drawing/2014/main" id="{C3471F7A-46E1-B470-6A2C-B33F01049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Incidence ZN prsu (C50)</a:t>
            </a:r>
            <a:r>
              <a:rPr lang="cs-CZ" dirty="0"/>
              <a:t> </a:t>
            </a:r>
            <a:r>
              <a:rPr lang="es-ES" dirty="0"/>
              <a:t>u žen</a:t>
            </a:r>
            <a:endParaRPr lang="cs-CZ" dirty="0"/>
          </a:p>
        </p:txBody>
      </p:sp>
      <p:graphicFrame>
        <p:nvGraphicFramePr>
          <p:cNvPr id="2" name="Object 123">
            <a:extLst>
              <a:ext uri="{FF2B5EF4-FFF2-40B4-BE49-F238E27FC236}">
                <a16:creationId xmlns:a16="http://schemas.microsoft.com/office/drawing/2014/main" id="{10810DC1-F7A1-49F4-827E-09D15B931EC8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544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24344"/>
          <a:ext cx="1931064" cy="2510535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1068781" y="3455017"/>
            <a:ext cx="2911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žen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2611897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147,0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8798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žen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2440300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157,0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C9900">
                <a:alpha val="3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C9900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E6AF00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E38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CC2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6A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51244C10-F8CE-1004-6D13-E8372E03236F}"/>
              </a:ext>
            </a:extLst>
          </p:cNvPr>
          <p:cNvGrpSpPr/>
          <p:nvPr/>
        </p:nvGrpSpPr>
        <p:grpSpPr>
          <a:xfrm>
            <a:off x="10951469" y="4645212"/>
            <a:ext cx="920040" cy="839147"/>
            <a:chOff x="5368539" y="5686843"/>
            <a:chExt cx="920040" cy="839147"/>
          </a:xfrm>
        </p:grpSpPr>
        <p:sp>
          <p:nvSpPr>
            <p:cNvPr id="59" name="Text Box 58">
              <a:extLst>
                <a:ext uri="{FF2B5EF4-FFF2-40B4-BE49-F238E27FC236}">
                  <a16:creationId xmlns:a16="http://schemas.microsoft.com/office/drawing/2014/main" id="{33DA7B70-97BF-7BB7-DE6C-B2CCBF615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60" name="Rectangle 56">
              <a:extLst>
                <a:ext uri="{FF2B5EF4-FFF2-40B4-BE49-F238E27FC236}">
                  <a16:creationId xmlns:a16="http://schemas.microsoft.com/office/drawing/2014/main" id="{FC502D0F-09CF-42B1-964D-18E2A1ACB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" name="Rectangle 56">
              <a:extLst>
                <a:ext uri="{FF2B5EF4-FFF2-40B4-BE49-F238E27FC236}">
                  <a16:creationId xmlns:a16="http://schemas.microsoft.com/office/drawing/2014/main" id="{8CC6512D-916E-D74C-EB79-459B04674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573D031F-9FB1-EA99-54CA-C829B91C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28" name="Rectangle 56">
              <a:extLst>
                <a:ext uri="{FF2B5EF4-FFF2-40B4-BE49-F238E27FC236}">
                  <a16:creationId xmlns:a16="http://schemas.microsoft.com/office/drawing/2014/main" id="{DB38CC8E-F9F8-7CAB-07C2-700A3A95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Object 16">
            <a:extLst>
              <a:ext uri="{FF2B5EF4-FFF2-40B4-BE49-F238E27FC236}">
                <a16:creationId xmlns:a16="http://schemas.microsoft.com/office/drawing/2014/main" id="{37179168-73E0-C822-C423-FD4B4A83DC04}"/>
              </a:ext>
            </a:extLst>
          </p:cNvPr>
          <p:cNvGraphicFramePr>
            <a:graphicFrameLocks noChangeAspect="1"/>
          </p:cNvGraphicFramePr>
          <p:nvPr>
            <p:custDataLst>
              <p:tags r:id="rId15"/>
            </p:custDataLst>
          </p:nvPr>
        </p:nvGraphicFramePr>
        <p:xfrm>
          <a:off x="6449966" y="4396195"/>
          <a:ext cx="2311760" cy="2019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22" name="Group 110">
            <a:extLst>
              <a:ext uri="{FF2B5EF4-FFF2-40B4-BE49-F238E27FC236}">
                <a16:creationId xmlns:a16="http://schemas.microsoft.com/office/drawing/2014/main" id="{BC849330-6A6E-7C14-7BCA-345630479885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01003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Písek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84922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Český Krumlov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Prachatice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Tábor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Jindřichův Hradec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České Budějovice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Strakonice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57" name="Skupina 56">
            <a:extLst>
              <a:ext uri="{FF2B5EF4-FFF2-40B4-BE49-F238E27FC236}">
                <a16:creationId xmlns:a16="http://schemas.microsoft.com/office/drawing/2014/main" id="{B28D4494-4B8C-D24C-6049-7C1B5A6ED9CE}"/>
              </a:ext>
            </a:extLst>
          </p:cNvPr>
          <p:cNvGrpSpPr>
            <a:grpSpLocks noChangeAspect="1"/>
          </p:cNvGrpSpPr>
          <p:nvPr/>
        </p:nvGrpSpPr>
        <p:grpSpPr>
          <a:xfrm>
            <a:off x="8826759" y="4584375"/>
            <a:ext cx="2311761" cy="1796127"/>
            <a:chOff x="3449186" y="4421025"/>
            <a:chExt cx="2989263" cy="2322513"/>
          </a:xfrm>
        </p:grpSpPr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id="{E3B491FD-4640-811D-1069-96D8B0C3D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101">
              <a:extLst>
                <a:ext uri="{FF2B5EF4-FFF2-40B4-BE49-F238E27FC236}">
                  <a16:creationId xmlns:a16="http://schemas.microsoft.com/office/drawing/2014/main" id="{9A028F42-6FE8-E511-E528-298E9302F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BDD7E7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97">
              <a:extLst>
                <a:ext uri="{FF2B5EF4-FFF2-40B4-BE49-F238E27FC236}">
                  <a16:creationId xmlns:a16="http://schemas.microsoft.com/office/drawing/2014/main" id="{EFF51628-7AA1-FCF4-F8F7-5D6A3045A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6BAED6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98">
              <a:extLst>
                <a:ext uri="{FF2B5EF4-FFF2-40B4-BE49-F238E27FC236}">
                  <a16:creationId xmlns:a16="http://schemas.microsoft.com/office/drawing/2014/main" id="{C9D7B345-63C2-683D-E422-13C607BA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 100">
              <a:extLst>
                <a:ext uri="{FF2B5EF4-FFF2-40B4-BE49-F238E27FC236}">
                  <a16:creationId xmlns:a16="http://schemas.microsoft.com/office/drawing/2014/main" id="{BD023D38-08FC-BACC-49D5-89DF00BE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103">
              <a:extLst>
                <a:ext uri="{FF2B5EF4-FFF2-40B4-BE49-F238E27FC236}">
                  <a16:creationId xmlns:a16="http://schemas.microsoft.com/office/drawing/2014/main" id="{064FD60A-62BB-9B45-9197-FD9DF7E54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99">
              <a:extLst>
                <a:ext uri="{FF2B5EF4-FFF2-40B4-BE49-F238E27FC236}">
                  <a16:creationId xmlns:a16="http://schemas.microsoft.com/office/drawing/2014/main" id="{5A2E3316-0A61-94C9-864F-75A99A1BD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97">
              <a:extLst>
                <a:ext uri="{FF2B5EF4-FFF2-40B4-BE49-F238E27FC236}">
                  <a16:creationId xmlns:a16="http://schemas.microsoft.com/office/drawing/2014/main" id="{BD77F04C-73C0-73CE-4259-7838D4C5B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98">
              <a:extLst>
                <a:ext uri="{FF2B5EF4-FFF2-40B4-BE49-F238E27FC236}">
                  <a16:creationId xmlns:a16="http://schemas.microsoft.com/office/drawing/2014/main" id="{BE9590F2-4BFA-5B80-F7CA-24C598F1A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99">
              <a:extLst>
                <a:ext uri="{FF2B5EF4-FFF2-40B4-BE49-F238E27FC236}">
                  <a16:creationId xmlns:a16="http://schemas.microsoft.com/office/drawing/2014/main" id="{AF4E9FF6-9391-DA56-8D13-BAF4DEA3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100">
              <a:extLst>
                <a:ext uri="{FF2B5EF4-FFF2-40B4-BE49-F238E27FC236}">
                  <a16:creationId xmlns:a16="http://schemas.microsoft.com/office/drawing/2014/main" id="{078CC244-19FC-068A-477C-2AE2E5699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101">
              <a:extLst>
                <a:ext uri="{FF2B5EF4-FFF2-40B4-BE49-F238E27FC236}">
                  <a16:creationId xmlns:a16="http://schemas.microsoft.com/office/drawing/2014/main" id="{F2578216-DE67-8F39-9900-EC294D5E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102">
              <a:extLst>
                <a:ext uri="{FF2B5EF4-FFF2-40B4-BE49-F238E27FC236}">
                  <a16:creationId xmlns:a16="http://schemas.microsoft.com/office/drawing/2014/main" id="{876BB4BF-3744-D9CA-58CA-DE90DAAFF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FE38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103">
              <a:extLst>
                <a:ext uri="{FF2B5EF4-FFF2-40B4-BE49-F238E27FC236}">
                  <a16:creationId xmlns:a16="http://schemas.microsoft.com/office/drawing/2014/main" id="{0CBE6E0F-64E2-DF76-CE05-F3B64880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Rectangle 189">
              <a:extLst>
                <a:ext uri="{FF2B5EF4-FFF2-40B4-BE49-F238E27FC236}">
                  <a16:creationId xmlns:a16="http://schemas.microsoft.com/office/drawing/2014/main" id="{7C229067-49CB-0D68-2C97-13D4DDC1E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7504" y="5439947"/>
              <a:ext cx="1218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</a:p>
          </p:txBody>
        </p:sp>
        <p:sp>
          <p:nvSpPr>
            <p:cNvPr id="51" name="Rectangle 193">
              <a:extLst>
                <a:ext uri="{FF2B5EF4-FFF2-40B4-BE49-F238E27FC236}">
                  <a16:creationId xmlns:a16="http://schemas.microsoft.com/office/drawing/2014/main" id="{835AD403-3957-16B0-B6AD-FD877CAAA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997" y="4840034"/>
              <a:ext cx="10259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</a:p>
          </p:txBody>
        </p:sp>
        <p:sp>
          <p:nvSpPr>
            <p:cNvPr id="52" name="Rectangle 197">
              <a:extLst>
                <a:ext uri="{FF2B5EF4-FFF2-40B4-BE49-F238E27FC236}">
                  <a16:creationId xmlns:a16="http://schemas.microsoft.com/office/drawing/2014/main" id="{B993C6F7-9493-018E-CAAF-BF013FB0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17" y="5705227"/>
              <a:ext cx="1394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</a:p>
          </p:txBody>
        </p:sp>
        <p:sp>
          <p:nvSpPr>
            <p:cNvPr id="53" name="Rectangle 198">
              <a:extLst>
                <a:ext uri="{FF2B5EF4-FFF2-40B4-BE49-F238E27FC236}">
                  <a16:creationId xmlns:a16="http://schemas.microsoft.com/office/drawing/2014/main" id="{DB04F890-15FA-2840-F433-AEA88C5B4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299" y="6235423"/>
              <a:ext cx="13785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</a:p>
          </p:txBody>
        </p:sp>
        <p:sp>
          <p:nvSpPr>
            <p:cNvPr id="54" name="Rectangle 201">
              <a:extLst>
                <a:ext uri="{FF2B5EF4-FFF2-40B4-BE49-F238E27FC236}">
                  <a16:creationId xmlns:a16="http://schemas.microsoft.com/office/drawing/2014/main" id="{81F602C5-9073-2384-54BE-F80DB7E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814" y="4873912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</a:p>
          </p:txBody>
        </p:sp>
        <p:sp>
          <p:nvSpPr>
            <p:cNvPr id="55" name="Rectangle 204">
              <a:extLst>
                <a:ext uri="{FF2B5EF4-FFF2-40B4-BE49-F238E27FC236}">
                  <a16:creationId xmlns:a16="http://schemas.microsoft.com/office/drawing/2014/main" id="{9AFC3FAD-0519-1905-0BB2-6CA5747E4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736" y="5668800"/>
              <a:ext cx="1330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</a:p>
          </p:txBody>
        </p:sp>
        <p:sp>
          <p:nvSpPr>
            <p:cNvPr id="56" name="Rectangle 222">
              <a:extLst>
                <a:ext uri="{FF2B5EF4-FFF2-40B4-BE49-F238E27FC236}">
                  <a16:creationId xmlns:a16="http://schemas.microsoft.com/office/drawing/2014/main" id="{E54429A4-8261-725E-418D-48B8CBBA9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409" y="5116435"/>
              <a:ext cx="12503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482838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ulka 22">
            <a:extLst>
              <a:ext uri="{FF2B5EF4-FFF2-40B4-BE49-F238E27FC236}">
                <a16:creationId xmlns:a16="http://schemas.microsoft.com/office/drawing/2014/main" id="{BCF402D4-EA85-A45F-253B-C4CA879C102C}"/>
              </a:ext>
            </a:extLst>
          </p:cNvPr>
          <p:cNvGraphicFramePr>
            <a:graphicFrameLocks noGrp="1"/>
          </p:cNvGraphicFramePr>
          <p:nvPr/>
        </p:nvGraphicFramePr>
        <p:xfrm>
          <a:off x="9530246" y="1231198"/>
          <a:ext cx="2403660" cy="5167335"/>
        </p:xfrm>
        <a:graphic>
          <a:graphicData uri="http://schemas.openxmlformats.org/drawingml/2006/table">
            <a:tbl>
              <a:tblPr/>
              <a:tblGrid>
                <a:gridCol w="801220">
                  <a:extLst>
                    <a:ext uri="{9D8B030D-6E8A-4147-A177-3AD203B41FA5}">
                      <a16:colId xmlns:a16="http://schemas.microsoft.com/office/drawing/2014/main" val="3619838673"/>
                    </a:ext>
                  </a:extLst>
                </a:gridCol>
                <a:gridCol w="801220">
                  <a:extLst>
                    <a:ext uri="{9D8B030D-6E8A-4147-A177-3AD203B41FA5}">
                      <a16:colId xmlns:a16="http://schemas.microsoft.com/office/drawing/2014/main" val="111838958"/>
                    </a:ext>
                  </a:extLst>
                </a:gridCol>
                <a:gridCol w="801220">
                  <a:extLst>
                    <a:ext uri="{9D8B030D-6E8A-4147-A177-3AD203B41FA5}">
                      <a16:colId xmlns:a16="http://schemas.microsoft.com/office/drawing/2014/main" val="110072555"/>
                    </a:ext>
                  </a:extLst>
                </a:gridCol>
              </a:tblGrid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5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5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47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76143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9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1A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988586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F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1653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D4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9A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E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297635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345708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AC9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1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FD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02818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5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5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5C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449449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9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A9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0618804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D4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C8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59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43225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A8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1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263664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09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121574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6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9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3906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9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364780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79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9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63700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0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F9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F9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9744817"/>
                  </a:ext>
                </a:extLst>
              </a:tr>
            </a:tbl>
          </a:graphicData>
        </a:graphic>
      </p:graphicFrame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3E21815B-4090-45B4-7270-8B2A16A19B1A}"/>
              </a:ext>
            </a:extLst>
          </p:cNvPr>
          <p:cNvGraphicFramePr>
            <a:graphicFrameLocks noGrp="1"/>
          </p:cNvGraphicFramePr>
          <p:nvPr/>
        </p:nvGraphicFramePr>
        <p:xfrm>
          <a:off x="2014818" y="1231198"/>
          <a:ext cx="5981697" cy="5167335"/>
        </p:xfrm>
        <a:graphic>
          <a:graphicData uri="http://schemas.openxmlformats.org/drawingml/2006/table">
            <a:tbl>
              <a:tblPr/>
              <a:tblGrid>
                <a:gridCol w="664633">
                  <a:extLst>
                    <a:ext uri="{9D8B030D-6E8A-4147-A177-3AD203B41FA5}">
                      <a16:colId xmlns:a16="http://schemas.microsoft.com/office/drawing/2014/main" val="3179539581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443916314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816850605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835242615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004278847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95918774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185304742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418277487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420530687"/>
                    </a:ext>
                  </a:extLst>
                </a:gridCol>
              </a:tblGrid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6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4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E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2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690635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8AF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1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13481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93687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7B9C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96387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95A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714914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127058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7B9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24525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0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A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955735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027337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D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CD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2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11448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0DF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4D7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4D7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1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7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486280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5149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E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E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4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768753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7C3D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494806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6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4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8DA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5328"/>
                  </a:ext>
                </a:extLst>
              </a:tr>
            </a:tbl>
          </a:graphicData>
        </a:graphic>
      </p:graphicFrame>
      <p:sp>
        <p:nvSpPr>
          <p:cNvPr id="9" name="Nadpis 8"/>
          <p:cNvSpPr>
            <a:spLocks noGrp="1"/>
          </p:cNvSpPr>
          <p:nvPr>
            <p:ph type="title"/>
          </p:nvPr>
        </p:nvSpPr>
        <p:spPr>
          <a:xfrm>
            <a:off x="336046" y="137740"/>
            <a:ext cx="11144250" cy="569598"/>
          </a:xfrm>
        </p:spPr>
        <p:txBody>
          <a:bodyPr anchor="t"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Kliničtí onkologové aktivní v roce 2023 v krajích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D41D853E-92BF-8FFC-1326-15F3ADCDAB1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28786" y="538272"/>
            <a:ext cx="11534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(FO) se specializací „</a:t>
            </a:r>
            <a:r>
              <a:rPr kumimoji="0" lang="pl-PL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Klinická onkologie”, 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stav k 31. 12. 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49503032-9C07-0841-4B25-6FCCEAF99C38}"/>
              </a:ext>
            </a:extLst>
          </p:cNvPr>
          <p:cNvSpPr txBox="1"/>
          <p:nvPr/>
        </p:nvSpPr>
        <p:spPr>
          <a:xfrm>
            <a:off x="9267825" y="245673"/>
            <a:ext cx="26860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(NRZP), NRHZS</a:t>
            </a:r>
          </a:p>
        </p:txBody>
      </p:sp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CE4E13B2-48C4-1090-8381-C3BE83400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198065"/>
              </p:ext>
            </p:extLst>
          </p:nvPr>
        </p:nvGraphicFramePr>
        <p:xfrm>
          <a:off x="211189" y="851178"/>
          <a:ext cx="11722719" cy="5547360"/>
        </p:xfrm>
        <a:graphic>
          <a:graphicData uri="http://schemas.openxmlformats.org/drawingml/2006/table">
            <a:tbl>
              <a:tblPr/>
              <a:tblGrid>
                <a:gridCol w="1807591">
                  <a:extLst>
                    <a:ext uri="{9D8B030D-6E8A-4147-A177-3AD203B41FA5}">
                      <a16:colId xmlns:a16="http://schemas.microsoft.com/office/drawing/2014/main" val="10829752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4167713117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41485617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871980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221090573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3392192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98647785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876050304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697122086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8792858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377393309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423985762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297319247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1866027777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3044502103"/>
                    </a:ext>
                  </a:extLst>
                </a:gridCol>
              </a:tblGrid>
              <a:tr h="339708">
                <a:tc>
                  <a:txBody>
                    <a:bodyPr/>
                    <a:lstStyle/>
                    <a:p>
                      <a:pPr algn="l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 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35-39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40-44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45-49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55-59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60-64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věk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03728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CZ010 Hlavní město Praha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 (13,5 %)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(10,5 %)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 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21 (15,8 %)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20 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439671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CZ020 Středočeský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(30,6 %)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370334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CZ031 Jihočeský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523563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CZ032 Plzeňský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3874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CZ041 Karlovarský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5578660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CZ042 Ústecký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3310030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CZ051 Liberecký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5101503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CZ052 Královéhradecký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(24,4 %)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227289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CZ053 Pardubický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377622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CZ063 Kraj Vysočina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5705093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CZ064 Jihomoravský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kr.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(10,1 %)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21 (19,3 %)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(11,0 %)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544764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CZ071 Olomoucký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(24,2 %)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862131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CZ072 Zlínský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8455870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CZ080 Moravskoslezský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(17,4 %)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348017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75 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50 (10,4 %)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69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72 (14,9 %)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482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1442396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75892B6E-22E0-77A8-FE24-351ED5721ECA}"/>
              </a:ext>
            </a:extLst>
          </p:cNvPr>
          <p:cNvSpPr/>
          <p:nvPr/>
        </p:nvSpPr>
        <p:spPr>
          <a:xfrm>
            <a:off x="212673" y="6421758"/>
            <a:ext cx="81865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lékař může pracovat ve více krajích, v celkovém počtu je zahrnut pouze jednou</a:t>
            </a:r>
          </a:p>
        </p:txBody>
      </p:sp>
      <p:graphicFrame>
        <p:nvGraphicFramePr>
          <p:cNvPr id="18" name="Objekt 17">
            <a:extLst>
              <a:ext uri="{FF2B5EF4-FFF2-40B4-BE49-F238E27FC236}">
                <a16:creationId xmlns:a16="http://schemas.microsoft.com/office/drawing/2014/main" id="{29AE5778-4C6C-968C-47CE-F02BF9BE88B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996515" y="1231193"/>
          <a:ext cx="770967" cy="51673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937366" imgH="2750977" progId="Excel.Sheet.12">
                  <p:embed/>
                </p:oleObj>
              </mc:Choice>
              <mc:Fallback>
                <p:oleObj name="Worksheet" r:id="rId3" imgW="937366" imgH="2750977" progId="Excel.Sheet.12">
                  <p:embed/>
                  <p:pic>
                    <p:nvPicPr>
                      <p:cNvPr id="18" name="Objekt 17">
                        <a:extLst>
                          <a:ext uri="{FF2B5EF4-FFF2-40B4-BE49-F238E27FC236}">
                            <a16:creationId xmlns:a16="http://schemas.microsoft.com/office/drawing/2014/main" id="{29AE5778-4C6C-968C-47CE-F02BF9BE88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996515" y="1231193"/>
                        <a:ext cx="770967" cy="516733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Šipka: dolů 3">
            <a:extLst>
              <a:ext uri="{FF2B5EF4-FFF2-40B4-BE49-F238E27FC236}">
                <a16:creationId xmlns:a16="http://schemas.microsoft.com/office/drawing/2014/main" id="{6978AAFC-2FBF-6A33-32C9-97D5DE8A4A02}"/>
              </a:ext>
            </a:extLst>
          </p:cNvPr>
          <p:cNvSpPr/>
          <p:nvPr/>
        </p:nvSpPr>
        <p:spPr>
          <a:xfrm rot="16200000">
            <a:off x="-120406" y="1909470"/>
            <a:ext cx="663191" cy="368498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098944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1DCA2846-1713-B942-B247-0DABCC7B641A}"/>
              </a:ext>
            </a:extLst>
          </p:cNvPr>
          <p:cNvGraphicFramePr>
            <a:graphicFrameLocks noGrp="1"/>
          </p:cNvGraphicFramePr>
          <p:nvPr/>
        </p:nvGraphicFramePr>
        <p:xfrm>
          <a:off x="2023780" y="1224768"/>
          <a:ext cx="5981697" cy="5173770"/>
        </p:xfrm>
        <a:graphic>
          <a:graphicData uri="http://schemas.openxmlformats.org/drawingml/2006/table">
            <a:tbl>
              <a:tblPr/>
              <a:tblGrid>
                <a:gridCol w="664633">
                  <a:extLst>
                    <a:ext uri="{9D8B030D-6E8A-4147-A177-3AD203B41FA5}">
                      <a16:colId xmlns:a16="http://schemas.microsoft.com/office/drawing/2014/main" val="3736167256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94183748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67909235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75074347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284351908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980805843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561333533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383719136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145637213"/>
                    </a:ext>
                  </a:extLst>
                </a:gridCol>
              </a:tblGrid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6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F3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ABA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3CCD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0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C3D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3E1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AD0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566484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D91A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528195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D7B9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D91A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304882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6A2B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8B9C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287043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77191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F729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802007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813322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D0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AB0C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0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352255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B5C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470936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3CB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68CA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5A1B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18859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C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8C4D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8C4D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C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56437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88EA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88E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950187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585497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B6F8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4258172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E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A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BB0C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3C0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C8D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5D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9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6641641"/>
                  </a:ext>
                </a:extLst>
              </a:tr>
            </a:tbl>
          </a:graphicData>
        </a:graphic>
      </p:graphicFrame>
      <p:graphicFrame>
        <p:nvGraphicFramePr>
          <p:cNvPr id="8" name="Tabulka 7">
            <a:extLst>
              <a:ext uri="{FF2B5EF4-FFF2-40B4-BE49-F238E27FC236}">
                <a16:creationId xmlns:a16="http://schemas.microsoft.com/office/drawing/2014/main" id="{2DD6CAB1-5CA2-2FE5-A91E-B783624D2146}"/>
              </a:ext>
            </a:extLst>
          </p:cNvPr>
          <p:cNvGraphicFramePr>
            <a:graphicFrameLocks noGrp="1"/>
          </p:cNvGraphicFramePr>
          <p:nvPr/>
        </p:nvGraphicFramePr>
        <p:xfrm>
          <a:off x="9538446" y="1224768"/>
          <a:ext cx="2395461" cy="5173770"/>
        </p:xfrm>
        <a:graphic>
          <a:graphicData uri="http://schemas.openxmlformats.org/drawingml/2006/table">
            <a:tbl>
              <a:tblPr/>
              <a:tblGrid>
                <a:gridCol w="798487">
                  <a:extLst>
                    <a:ext uri="{9D8B030D-6E8A-4147-A177-3AD203B41FA5}">
                      <a16:colId xmlns:a16="http://schemas.microsoft.com/office/drawing/2014/main" val="1128341491"/>
                    </a:ext>
                  </a:extLst>
                </a:gridCol>
                <a:gridCol w="798487">
                  <a:extLst>
                    <a:ext uri="{9D8B030D-6E8A-4147-A177-3AD203B41FA5}">
                      <a16:colId xmlns:a16="http://schemas.microsoft.com/office/drawing/2014/main" val="3580178744"/>
                    </a:ext>
                  </a:extLst>
                </a:gridCol>
                <a:gridCol w="798487">
                  <a:extLst>
                    <a:ext uri="{9D8B030D-6E8A-4147-A177-3AD203B41FA5}">
                      <a16:colId xmlns:a16="http://schemas.microsoft.com/office/drawing/2014/main" val="798403405"/>
                    </a:ext>
                  </a:extLst>
                </a:gridCol>
              </a:tblGrid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3B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0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4814875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EA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255748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37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14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E4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EB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3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8751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4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8951344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DE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D2D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D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96203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E9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1A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337941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FCA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4194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98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CA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66541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B8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C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38928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EB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910649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E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DB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876888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19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9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9351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5D1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D3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DA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93804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7B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2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4286665"/>
                  </a:ext>
                </a:extLst>
              </a:tr>
            </a:tbl>
          </a:graphicData>
        </a:graphic>
      </p:graphicFrame>
      <p:sp>
        <p:nvSpPr>
          <p:cNvPr id="9" name="Nadpis 8"/>
          <p:cNvSpPr>
            <a:spLocks noGrp="1"/>
          </p:cNvSpPr>
          <p:nvPr>
            <p:ph type="title"/>
          </p:nvPr>
        </p:nvSpPr>
        <p:spPr>
          <a:xfrm>
            <a:off x="336046" y="137740"/>
            <a:ext cx="11144250" cy="569598"/>
          </a:xfrm>
        </p:spPr>
        <p:txBody>
          <a:bodyPr anchor="t"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Radiační onkologové aktivní v roce 2023 v krajích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D41D853E-92BF-8FFC-1326-15F3ADCDAB1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28786" y="538272"/>
            <a:ext cx="11534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(FO) se specializací „</a:t>
            </a:r>
            <a:r>
              <a:rPr kumimoji="0" lang="en-US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Radia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ční</a:t>
            </a:r>
            <a:r>
              <a:rPr kumimoji="0" lang="pl-PL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onkologie”, 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stav k 31. 12. 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49503032-9C07-0841-4B25-6FCCEAF99C38}"/>
              </a:ext>
            </a:extLst>
          </p:cNvPr>
          <p:cNvSpPr txBox="1"/>
          <p:nvPr/>
        </p:nvSpPr>
        <p:spPr>
          <a:xfrm>
            <a:off x="9267825" y="245673"/>
            <a:ext cx="268605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(NRZP), NRHZS</a:t>
            </a:r>
          </a:p>
        </p:txBody>
      </p:sp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CE4E13B2-48C4-1090-8381-C3BE83400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6053089"/>
              </p:ext>
            </p:extLst>
          </p:nvPr>
        </p:nvGraphicFramePr>
        <p:xfrm>
          <a:off x="211189" y="851178"/>
          <a:ext cx="11722719" cy="5547360"/>
        </p:xfrm>
        <a:graphic>
          <a:graphicData uri="http://schemas.openxmlformats.org/drawingml/2006/table">
            <a:tbl>
              <a:tblPr/>
              <a:tblGrid>
                <a:gridCol w="1807591">
                  <a:extLst>
                    <a:ext uri="{9D8B030D-6E8A-4147-A177-3AD203B41FA5}">
                      <a16:colId xmlns:a16="http://schemas.microsoft.com/office/drawing/2014/main" val="10829752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4167713117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41485617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871980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221090573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3392192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98647785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876050304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697122086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8792858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377393309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423985762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297319247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1866027777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3044502103"/>
                    </a:ext>
                  </a:extLst>
                </a:gridCol>
              </a:tblGrid>
              <a:tr h="339708">
                <a:tc>
                  <a:txBody>
                    <a:bodyPr/>
                    <a:lstStyle/>
                    <a:p>
                      <a:pPr algn="l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 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35-39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40-44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45-49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55-59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60-64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věk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03728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CZ010 Hlavní město Praha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 (17,4 %)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15 (16,3 %)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439671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CZ020 Středočeský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370334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CZ031 Jihočeský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523563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CZ032 Plzeňský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(23,5 %)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(17,6 %)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3874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CZ041 Karlovarský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5578660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CZ042 Ústecký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(35,7 %)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3310030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CZ051 Liberecký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5101503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CZ052 Královéhradecký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 (40,0 %)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227289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CZ053 Pardubický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377622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CZ063 Kraj Vysočina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(36,4 %)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5705093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CZ064 Jihomoravský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kr.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(28,9 %)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(23,7 %)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544764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CZ071 Olomoucký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862131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CZ072 Zlínský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(28,6 %)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(28,6 %)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8455870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CZ080 Moravskoslezský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348017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64 (19,9 %)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43 (13,4 %)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 (14,0 %)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34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1442396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75892B6E-22E0-77A8-FE24-351ED5721ECA}"/>
              </a:ext>
            </a:extLst>
          </p:cNvPr>
          <p:cNvSpPr/>
          <p:nvPr/>
        </p:nvSpPr>
        <p:spPr>
          <a:xfrm>
            <a:off x="212673" y="6421758"/>
            <a:ext cx="81865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lékař může pracovat ve více krajích, v celkovém počtu je zahrnut pouze jednou</a:t>
            </a:r>
          </a:p>
        </p:txBody>
      </p:sp>
      <p:graphicFrame>
        <p:nvGraphicFramePr>
          <p:cNvPr id="16" name="Objekt 15">
            <a:extLst>
              <a:ext uri="{FF2B5EF4-FFF2-40B4-BE49-F238E27FC236}">
                <a16:creationId xmlns:a16="http://schemas.microsoft.com/office/drawing/2014/main" id="{85C5F03F-9519-07C6-D1F3-3FE6A1CE13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005477" y="1224768"/>
          <a:ext cx="753041" cy="51969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937366" imgH="2750977" progId="Excel.Sheet.12">
                  <p:embed/>
                </p:oleObj>
              </mc:Choice>
              <mc:Fallback>
                <p:oleObj name="Worksheet" r:id="rId3" imgW="937366" imgH="2750977" progId="Excel.Sheet.12">
                  <p:embed/>
                  <p:pic>
                    <p:nvPicPr>
                      <p:cNvPr id="16" name="Objekt 15">
                        <a:extLst>
                          <a:ext uri="{FF2B5EF4-FFF2-40B4-BE49-F238E27FC236}">
                            <a16:creationId xmlns:a16="http://schemas.microsoft.com/office/drawing/2014/main" id="{85C5F03F-9519-07C6-D1F3-3FE6A1CE139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005477" y="1224768"/>
                        <a:ext cx="753041" cy="51969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Šipka: dolů 4">
            <a:extLst>
              <a:ext uri="{FF2B5EF4-FFF2-40B4-BE49-F238E27FC236}">
                <a16:creationId xmlns:a16="http://schemas.microsoft.com/office/drawing/2014/main" id="{6B5EA9FF-B9CD-6091-75A1-B18F0E476DE3}"/>
              </a:ext>
            </a:extLst>
          </p:cNvPr>
          <p:cNvSpPr/>
          <p:nvPr/>
        </p:nvSpPr>
        <p:spPr>
          <a:xfrm rot="16200000">
            <a:off x="-147346" y="1901003"/>
            <a:ext cx="663191" cy="368498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4913940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SHRNUTÍ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149425398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ástupný obsah 6">
            <a:extLst>
              <a:ext uri="{FF2B5EF4-FFF2-40B4-BE49-F238E27FC236}">
                <a16:creationId xmlns:a16="http://schemas.microsoft.com/office/drawing/2014/main" id="{E8A79D11-6976-ACCC-7EF6-630185AE990F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852425" y="1396429"/>
            <a:ext cx="10890842" cy="4986372"/>
          </a:xfrm>
        </p:spPr>
        <p:txBody>
          <a:bodyPr>
            <a:normAutofit fontScale="92500"/>
          </a:bodyPr>
          <a:lstStyle/>
          <a:p>
            <a:pPr algn="just">
              <a:lnSpc>
                <a:spcPct val="120000"/>
              </a:lnSpc>
            </a:pPr>
            <a:r>
              <a:rPr lang="cs-CZ" sz="1800" b="1" dirty="0"/>
              <a:t>Nádory prsu patří mezi nejčastější nádory u žen, nádory plic mezi nejčastější nádorové příčiny úmrtí, pětileté relativní přežití pacientů s nádorem prsu patří v Jihočeském kraji k nejnižším v ČR.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Podíl pacientek s karcinomem prsu s vykázaným multidisciplinárním týmem odpovídá celé ČR, u pacientů s nádory plic je však zřetelně vyšší.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Pokrytí cílové populace žen ve věku 45–69 let screeningem karcinomu prsu je </a:t>
            </a:r>
            <a:br>
              <a:rPr lang="cs-CZ" sz="1800" b="1" dirty="0"/>
            </a:br>
            <a:r>
              <a:rPr lang="cs-CZ" sz="1800" b="1" dirty="0"/>
              <a:t>v Jihočeském kraji v porovnání s celorepublikovým pokrytím vyšší, a to zejména v okresech České Budějovice, Český Krumlov, Jindřichův Hradec, Písek a Tábor. 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Průměrná objednávací doba mamografických center v Jihočeském kraji odpovídá celorepublikovému průměru, nicméně jednotlivé okresy se v objednávací době výrazně liší. 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V Jihočeském kraji bylo zapojeno do screeningu karcinomu plic přibližně 42 % praktických lékařů, což je méně než celorepublikový průměr, svědčí to však o významném potenciálu k dalšímu posilování programu. Potenciálním problémem je odmítání osob účast ve screeningu (66 % z celkového počtu oslovených osob u PL v rámci tohoto kraje). Interval mezi návštěvou </a:t>
            </a:r>
            <a:br>
              <a:rPr lang="cs-CZ" sz="1800" b="1" dirty="0"/>
            </a:br>
            <a:r>
              <a:rPr lang="cs-CZ" sz="1800" b="1" dirty="0"/>
              <a:t>u pneumologa a LDCT vyšetřením v rámci Jihočeského kraje v roce 2024 patří v rámci ČR mezi nižší.</a:t>
            </a:r>
          </a:p>
        </p:txBody>
      </p:sp>
      <p:sp>
        <p:nvSpPr>
          <p:cNvPr id="6" name="Nadpis 5">
            <a:extLst>
              <a:ext uri="{FF2B5EF4-FFF2-40B4-BE49-F238E27FC236}">
                <a16:creationId xmlns:a16="http://schemas.microsoft.com/office/drawing/2014/main" id="{E5108DF0-82F6-AF0C-950A-6AD48605B5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Shrnutí situace v Jihočeském kraji</a:t>
            </a:r>
          </a:p>
        </p:txBody>
      </p:sp>
    </p:spTree>
    <p:extLst>
      <p:ext uri="{BB962C8B-B14F-4D97-AF65-F5344CB8AC3E}">
        <p14:creationId xmlns:p14="http://schemas.microsoft.com/office/powerpoint/2010/main" val="7848271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08698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zhoubných novotvarů v letech 2019–2023: srovnání JHC a ČR</a:t>
            </a:r>
            <a:br>
              <a:rPr lang="cs-CZ" dirty="0"/>
            </a:br>
            <a:endParaRPr lang="cs-CZ" dirty="0"/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7931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zemřelých s onemocněním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917952" y="3014815"/>
          <a:ext cx="5197723" cy="1219200"/>
        </p:xfrm>
        <a:graphic>
          <a:graphicData uri="http://schemas.openxmlformats.org/drawingml/2006/table">
            <a:tbl>
              <a:tblPr/>
              <a:tblGrid>
                <a:gridCol w="3627579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785072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785072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C50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1 723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C50 ročně na 100 000 osob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16,1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90342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849915"/>
            <a:ext cx="26615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43181AB3-F1C3-3CE9-AF69-40D37606DED8}"/>
              </a:ext>
            </a:extLst>
          </p:cNvPr>
          <p:cNvSpPr/>
          <p:nvPr/>
        </p:nvSpPr>
        <p:spPr>
          <a:xfrm>
            <a:off x="2258919" y="1786681"/>
            <a:ext cx="3113641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3" name="Object 35">
            <a:extLst>
              <a:ext uri="{FF2B5EF4-FFF2-40B4-BE49-F238E27FC236}">
                <a16:creationId xmlns:a16="http://schemas.microsoft.com/office/drawing/2014/main" id="{01819D56-899F-6ABB-2BE7-CB2F021BD9E4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" name="Group 91">
            <a:extLst>
              <a:ext uri="{FF2B5EF4-FFF2-40B4-BE49-F238E27FC236}">
                <a16:creationId xmlns:a16="http://schemas.microsoft.com/office/drawing/2014/main" id="{13F48AE1-0279-D960-3C30-A42362535FA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17952" y="2341366"/>
            <a:ext cx="107950" cy="107950"/>
          </a:xfrm>
          <a:prstGeom prst="rect">
            <a:avLst/>
          </a:prstGeom>
          <a:solidFill>
            <a:srgbClr val="858585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17952" y="2171994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70352" y="2126353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Jihočeský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</p:spTree>
    <p:extLst>
      <p:ext uri="{BB962C8B-B14F-4D97-AF65-F5344CB8AC3E}">
        <p14:creationId xmlns:p14="http://schemas.microsoft.com/office/powerpoint/2010/main" val="21633810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Nadpis 138">
            <a:extLst>
              <a:ext uri="{FF2B5EF4-FFF2-40B4-BE49-F238E27FC236}">
                <a16:creationId xmlns:a16="http://schemas.microsoft.com/office/drawing/2014/main" id="{6839B9D1-D146-07B7-88E2-886672E67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ZN prsu </a:t>
            </a:r>
            <a:r>
              <a:rPr lang="es-ES" dirty="0"/>
              <a:t>(C50)</a:t>
            </a:r>
            <a:r>
              <a:rPr lang="cs-CZ" dirty="0"/>
              <a:t> u žen</a:t>
            </a:r>
            <a:br>
              <a:rPr lang="cs-CZ" dirty="0"/>
            </a:br>
            <a:endParaRPr lang="cs-CZ" dirty="0"/>
          </a:p>
        </p:txBody>
      </p:sp>
      <p:graphicFrame>
        <p:nvGraphicFramePr>
          <p:cNvPr id="36" name="Object 123">
            <a:extLst>
              <a:ext uri="{FF2B5EF4-FFF2-40B4-BE49-F238E27FC236}">
                <a16:creationId xmlns:a16="http://schemas.microsoft.com/office/drawing/2014/main" id="{3C877F9B-0772-2307-4A69-A6BC69F9DDD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000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33771"/>
          <a:ext cx="1931064" cy="24840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953847" y="3547350"/>
            <a:ext cx="26815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žen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3823160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85858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30,4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5748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žen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3677626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31,6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8C8C8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Jihočeský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858585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37208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registr, Český statistický úřad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29,1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595959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59595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51244C10-F8CE-1004-6D13-E8372E03236F}"/>
              </a:ext>
            </a:extLst>
          </p:cNvPr>
          <p:cNvGrpSpPr/>
          <p:nvPr/>
        </p:nvGrpSpPr>
        <p:grpSpPr>
          <a:xfrm>
            <a:off x="10951469" y="4605461"/>
            <a:ext cx="920040" cy="839147"/>
            <a:chOff x="5368539" y="5686843"/>
            <a:chExt cx="920040" cy="839147"/>
          </a:xfrm>
        </p:grpSpPr>
        <p:sp>
          <p:nvSpPr>
            <p:cNvPr id="59" name="Text Box 58">
              <a:extLst>
                <a:ext uri="{FF2B5EF4-FFF2-40B4-BE49-F238E27FC236}">
                  <a16:creationId xmlns:a16="http://schemas.microsoft.com/office/drawing/2014/main" id="{33DA7B70-97BF-7BB7-DE6C-B2CCBF615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29,1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60" name="Rectangle 56">
              <a:extLst>
                <a:ext uri="{FF2B5EF4-FFF2-40B4-BE49-F238E27FC236}">
                  <a16:creationId xmlns:a16="http://schemas.microsoft.com/office/drawing/2014/main" id="{FC502D0F-09CF-42B1-964D-18E2A1ACB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" name="Rectangle 56">
              <a:extLst>
                <a:ext uri="{FF2B5EF4-FFF2-40B4-BE49-F238E27FC236}">
                  <a16:creationId xmlns:a16="http://schemas.microsoft.com/office/drawing/2014/main" id="{8CC6512D-916E-D74C-EB79-459B04674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573D031F-9FB1-EA99-54CA-C829B91C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28" name="Rectangle 56">
              <a:extLst>
                <a:ext uri="{FF2B5EF4-FFF2-40B4-BE49-F238E27FC236}">
                  <a16:creationId xmlns:a16="http://schemas.microsoft.com/office/drawing/2014/main" id="{DB38CC8E-F9F8-7CAB-07C2-700A3A95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59595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" name="Object 16">
            <a:extLst>
              <a:ext uri="{FF2B5EF4-FFF2-40B4-BE49-F238E27FC236}">
                <a16:creationId xmlns:a16="http://schemas.microsoft.com/office/drawing/2014/main" id="{60CAB9EB-EA2E-826B-6C66-2B729E62B842}"/>
              </a:ext>
            </a:extLst>
          </p:cNvPr>
          <p:cNvGraphicFramePr>
            <a:graphicFrameLocks noChangeAspect="1"/>
          </p:cNvGraphicFramePr>
          <p:nvPr>
            <p:custDataLst>
              <p:tags r:id="rId15"/>
            </p:custDataLst>
          </p:nvPr>
        </p:nvGraphicFramePr>
        <p:xfrm>
          <a:off x="6449966" y="4396196"/>
          <a:ext cx="2311760" cy="203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12" name="Group 110">
            <a:extLst>
              <a:ext uri="{FF2B5EF4-FFF2-40B4-BE49-F238E27FC236}">
                <a16:creationId xmlns:a16="http://schemas.microsoft.com/office/drawing/2014/main" id="{44BD125B-6613-E59A-7A8B-BDFCC1C70AE1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21322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Písek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Prachatice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66365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České Budějovice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Tábor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Strakonice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Český Krumlov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Jindřichův Hradec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2" name="TextovéPole 141">
            <a:extLst>
              <a:ext uri="{FF2B5EF4-FFF2-40B4-BE49-F238E27FC236}">
                <a16:creationId xmlns:a16="http://schemas.microsoft.com/office/drawing/2014/main" id="{4524C8FB-8522-7904-2503-6A7330F0E50D}"/>
              </a:ext>
            </a:extLst>
          </p:cNvPr>
          <p:cNvSpPr txBox="1"/>
          <p:nvPr/>
        </p:nvSpPr>
        <p:spPr>
          <a:xfrm rot="18828707">
            <a:off x="4211261" y="533770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2023</a:t>
            </a:r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8F73AAF-6CC7-EA81-1C7B-28BCA1C87F11}"/>
              </a:ext>
            </a:extLst>
          </p:cNvPr>
          <p:cNvGrpSpPr>
            <a:grpSpLocks noChangeAspect="1"/>
          </p:cNvGrpSpPr>
          <p:nvPr/>
        </p:nvGrpSpPr>
        <p:grpSpPr>
          <a:xfrm>
            <a:off x="8826759" y="4584375"/>
            <a:ext cx="2311761" cy="1796127"/>
            <a:chOff x="3449186" y="4421025"/>
            <a:chExt cx="2989263" cy="2322513"/>
          </a:xfrm>
        </p:grpSpPr>
        <p:sp>
          <p:nvSpPr>
            <p:cNvPr id="29" name="Freeform 102">
              <a:extLst>
                <a:ext uri="{FF2B5EF4-FFF2-40B4-BE49-F238E27FC236}">
                  <a16:creationId xmlns:a16="http://schemas.microsoft.com/office/drawing/2014/main" id="{A4019D02-011C-F1BA-8999-66FCC3156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 101">
              <a:extLst>
                <a:ext uri="{FF2B5EF4-FFF2-40B4-BE49-F238E27FC236}">
                  <a16:creationId xmlns:a16="http://schemas.microsoft.com/office/drawing/2014/main" id="{90766A49-DB8E-F0A8-DCA4-0BA23D6D2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BDD7E7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97">
              <a:extLst>
                <a:ext uri="{FF2B5EF4-FFF2-40B4-BE49-F238E27FC236}">
                  <a16:creationId xmlns:a16="http://schemas.microsoft.com/office/drawing/2014/main" id="{3DA90359-50C1-91C3-100A-D37229E8B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6BAED6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 98">
              <a:extLst>
                <a:ext uri="{FF2B5EF4-FFF2-40B4-BE49-F238E27FC236}">
                  <a16:creationId xmlns:a16="http://schemas.microsoft.com/office/drawing/2014/main" id="{A3C69EFE-5EC1-4085-6F15-6045011DA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 100">
              <a:extLst>
                <a:ext uri="{FF2B5EF4-FFF2-40B4-BE49-F238E27FC236}">
                  <a16:creationId xmlns:a16="http://schemas.microsoft.com/office/drawing/2014/main" id="{74F80811-E6F3-9120-2522-8CBC71C60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103">
              <a:extLst>
                <a:ext uri="{FF2B5EF4-FFF2-40B4-BE49-F238E27FC236}">
                  <a16:creationId xmlns:a16="http://schemas.microsoft.com/office/drawing/2014/main" id="{0C355DC0-6540-5BE9-74AD-FBA37B159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99">
              <a:extLst>
                <a:ext uri="{FF2B5EF4-FFF2-40B4-BE49-F238E27FC236}">
                  <a16:creationId xmlns:a16="http://schemas.microsoft.com/office/drawing/2014/main" id="{F74C2549-F04A-8C5A-77C2-5171B996C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3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FF3FF"/>
            </a:solidFill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97">
              <a:extLst>
                <a:ext uri="{FF2B5EF4-FFF2-40B4-BE49-F238E27FC236}">
                  <a16:creationId xmlns:a16="http://schemas.microsoft.com/office/drawing/2014/main" id="{7F879C4A-AA89-4E6B-BC11-6BC7B75E2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673" y="5043325"/>
              <a:ext cx="996950" cy="1444625"/>
            </a:xfrm>
            <a:custGeom>
              <a:avLst/>
              <a:gdLst>
                <a:gd name="T0" fmla="*/ 169 w 628"/>
                <a:gd name="T1" fmla="*/ 5 h 910"/>
                <a:gd name="T2" fmla="*/ 189 w 628"/>
                <a:gd name="T3" fmla="*/ 76 h 910"/>
                <a:gd name="T4" fmla="*/ 212 w 628"/>
                <a:gd name="T5" fmla="*/ 77 h 910"/>
                <a:gd name="T6" fmla="*/ 241 w 628"/>
                <a:gd name="T7" fmla="*/ 94 h 910"/>
                <a:gd name="T8" fmla="*/ 269 w 628"/>
                <a:gd name="T9" fmla="*/ 132 h 910"/>
                <a:gd name="T10" fmla="*/ 331 w 628"/>
                <a:gd name="T11" fmla="*/ 152 h 910"/>
                <a:gd name="T12" fmla="*/ 359 w 628"/>
                <a:gd name="T13" fmla="*/ 197 h 910"/>
                <a:gd name="T14" fmla="*/ 386 w 628"/>
                <a:gd name="T15" fmla="*/ 229 h 910"/>
                <a:gd name="T16" fmla="*/ 431 w 628"/>
                <a:gd name="T17" fmla="*/ 257 h 910"/>
                <a:gd name="T18" fmla="*/ 421 w 628"/>
                <a:gd name="T19" fmla="*/ 296 h 910"/>
                <a:gd name="T20" fmla="*/ 398 w 628"/>
                <a:gd name="T21" fmla="*/ 307 h 910"/>
                <a:gd name="T22" fmla="*/ 386 w 628"/>
                <a:gd name="T23" fmla="*/ 347 h 910"/>
                <a:gd name="T24" fmla="*/ 402 w 628"/>
                <a:gd name="T25" fmla="*/ 362 h 910"/>
                <a:gd name="T26" fmla="*/ 428 w 628"/>
                <a:gd name="T27" fmla="*/ 383 h 910"/>
                <a:gd name="T28" fmla="*/ 418 w 628"/>
                <a:gd name="T29" fmla="*/ 419 h 910"/>
                <a:gd name="T30" fmla="*/ 430 w 628"/>
                <a:gd name="T31" fmla="*/ 448 h 910"/>
                <a:gd name="T32" fmla="*/ 455 w 628"/>
                <a:gd name="T33" fmla="*/ 467 h 910"/>
                <a:gd name="T34" fmla="*/ 466 w 628"/>
                <a:gd name="T35" fmla="*/ 504 h 910"/>
                <a:gd name="T36" fmla="*/ 482 w 628"/>
                <a:gd name="T37" fmla="*/ 531 h 910"/>
                <a:gd name="T38" fmla="*/ 510 w 628"/>
                <a:gd name="T39" fmla="*/ 534 h 910"/>
                <a:gd name="T40" fmla="*/ 498 w 628"/>
                <a:gd name="T41" fmla="*/ 554 h 910"/>
                <a:gd name="T42" fmla="*/ 513 w 628"/>
                <a:gd name="T43" fmla="*/ 576 h 910"/>
                <a:gd name="T44" fmla="*/ 530 w 628"/>
                <a:gd name="T45" fmla="*/ 619 h 910"/>
                <a:gd name="T46" fmla="*/ 553 w 628"/>
                <a:gd name="T47" fmla="*/ 659 h 910"/>
                <a:gd name="T48" fmla="*/ 597 w 628"/>
                <a:gd name="T49" fmla="*/ 678 h 910"/>
                <a:gd name="T50" fmla="*/ 617 w 628"/>
                <a:gd name="T51" fmla="*/ 726 h 910"/>
                <a:gd name="T52" fmla="*/ 627 w 628"/>
                <a:gd name="T53" fmla="*/ 778 h 910"/>
                <a:gd name="T54" fmla="*/ 584 w 628"/>
                <a:gd name="T55" fmla="*/ 766 h 910"/>
                <a:gd name="T56" fmla="*/ 545 w 628"/>
                <a:gd name="T57" fmla="*/ 772 h 910"/>
                <a:gd name="T58" fmla="*/ 530 w 628"/>
                <a:gd name="T59" fmla="*/ 833 h 910"/>
                <a:gd name="T60" fmla="*/ 480 w 628"/>
                <a:gd name="T61" fmla="*/ 880 h 910"/>
                <a:gd name="T62" fmla="*/ 460 w 628"/>
                <a:gd name="T63" fmla="*/ 910 h 910"/>
                <a:gd name="T64" fmla="*/ 438 w 628"/>
                <a:gd name="T65" fmla="*/ 876 h 910"/>
                <a:gd name="T66" fmla="*/ 435 w 628"/>
                <a:gd name="T67" fmla="*/ 834 h 910"/>
                <a:gd name="T68" fmla="*/ 411 w 628"/>
                <a:gd name="T69" fmla="*/ 821 h 910"/>
                <a:gd name="T70" fmla="*/ 348 w 628"/>
                <a:gd name="T71" fmla="*/ 763 h 910"/>
                <a:gd name="T72" fmla="*/ 336 w 628"/>
                <a:gd name="T73" fmla="*/ 728 h 910"/>
                <a:gd name="T74" fmla="*/ 275 w 628"/>
                <a:gd name="T75" fmla="*/ 743 h 910"/>
                <a:gd name="T76" fmla="*/ 250 w 628"/>
                <a:gd name="T77" fmla="*/ 731 h 910"/>
                <a:gd name="T78" fmla="*/ 238 w 628"/>
                <a:gd name="T79" fmla="*/ 684 h 910"/>
                <a:gd name="T80" fmla="*/ 203 w 628"/>
                <a:gd name="T81" fmla="*/ 649 h 910"/>
                <a:gd name="T82" fmla="*/ 162 w 628"/>
                <a:gd name="T83" fmla="*/ 626 h 910"/>
                <a:gd name="T84" fmla="*/ 159 w 628"/>
                <a:gd name="T85" fmla="*/ 604 h 910"/>
                <a:gd name="T86" fmla="*/ 99 w 628"/>
                <a:gd name="T87" fmla="*/ 569 h 910"/>
                <a:gd name="T88" fmla="*/ 61 w 628"/>
                <a:gd name="T89" fmla="*/ 532 h 910"/>
                <a:gd name="T90" fmla="*/ 21 w 628"/>
                <a:gd name="T91" fmla="*/ 501 h 910"/>
                <a:gd name="T92" fmla="*/ 0 w 628"/>
                <a:gd name="T93" fmla="*/ 472 h 910"/>
                <a:gd name="T94" fmla="*/ 22 w 628"/>
                <a:gd name="T95" fmla="*/ 448 h 910"/>
                <a:gd name="T96" fmla="*/ 59 w 628"/>
                <a:gd name="T97" fmla="*/ 419 h 910"/>
                <a:gd name="T98" fmla="*/ 49 w 628"/>
                <a:gd name="T99" fmla="*/ 382 h 910"/>
                <a:gd name="T100" fmla="*/ 31 w 628"/>
                <a:gd name="T101" fmla="*/ 349 h 910"/>
                <a:gd name="T102" fmla="*/ 30 w 628"/>
                <a:gd name="T103" fmla="*/ 297 h 910"/>
                <a:gd name="T104" fmla="*/ 21 w 628"/>
                <a:gd name="T105" fmla="*/ 279 h 910"/>
                <a:gd name="T106" fmla="*/ 33 w 628"/>
                <a:gd name="T107" fmla="*/ 264 h 910"/>
                <a:gd name="T108" fmla="*/ 54 w 628"/>
                <a:gd name="T109" fmla="*/ 249 h 910"/>
                <a:gd name="T110" fmla="*/ 60 w 628"/>
                <a:gd name="T111" fmla="*/ 221 h 910"/>
                <a:gd name="T112" fmla="*/ 84 w 628"/>
                <a:gd name="T113" fmla="*/ 179 h 910"/>
                <a:gd name="T114" fmla="*/ 79 w 628"/>
                <a:gd name="T115" fmla="*/ 130 h 910"/>
                <a:gd name="T116" fmla="*/ 99 w 628"/>
                <a:gd name="T117" fmla="*/ 123 h 910"/>
                <a:gd name="T118" fmla="*/ 133 w 628"/>
                <a:gd name="T119" fmla="*/ 128 h 910"/>
                <a:gd name="T120" fmla="*/ 116 w 628"/>
                <a:gd name="T121" fmla="*/ 84 h 910"/>
                <a:gd name="T122" fmla="*/ 116 w 628"/>
                <a:gd name="T123" fmla="*/ 35 h 910"/>
                <a:gd name="T124" fmla="*/ 150 w 628"/>
                <a:gd name="T125" fmla="*/ 13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8" h="910">
                  <a:moveTo>
                    <a:pt x="160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1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4" y="3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69" y="5"/>
                  </a:lnTo>
                  <a:lnTo>
                    <a:pt x="169" y="5"/>
                  </a:lnTo>
                  <a:lnTo>
                    <a:pt x="169" y="9"/>
                  </a:lnTo>
                  <a:lnTo>
                    <a:pt x="170" y="16"/>
                  </a:lnTo>
                  <a:lnTo>
                    <a:pt x="171" y="21"/>
                  </a:lnTo>
                  <a:lnTo>
                    <a:pt x="174" y="28"/>
                  </a:lnTo>
                  <a:lnTo>
                    <a:pt x="176" y="38"/>
                  </a:lnTo>
                  <a:lnTo>
                    <a:pt x="178" y="42"/>
                  </a:lnTo>
                  <a:lnTo>
                    <a:pt x="179" y="47"/>
                  </a:lnTo>
                  <a:lnTo>
                    <a:pt x="183" y="55"/>
                  </a:lnTo>
                  <a:lnTo>
                    <a:pt x="185" y="61"/>
                  </a:lnTo>
                  <a:lnTo>
                    <a:pt x="186" y="66"/>
                  </a:lnTo>
                  <a:lnTo>
                    <a:pt x="189" y="74"/>
                  </a:lnTo>
                  <a:lnTo>
                    <a:pt x="189" y="76"/>
                  </a:lnTo>
                  <a:lnTo>
                    <a:pt x="190" y="78"/>
                  </a:lnTo>
                  <a:lnTo>
                    <a:pt x="191" y="80"/>
                  </a:lnTo>
                  <a:lnTo>
                    <a:pt x="191" y="81"/>
                  </a:lnTo>
                  <a:lnTo>
                    <a:pt x="192" y="82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6" y="83"/>
                  </a:lnTo>
                  <a:lnTo>
                    <a:pt x="197" y="83"/>
                  </a:lnTo>
                  <a:lnTo>
                    <a:pt x="199" y="82"/>
                  </a:lnTo>
                  <a:lnTo>
                    <a:pt x="205" y="80"/>
                  </a:lnTo>
                  <a:lnTo>
                    <a:pt x="208" y="77"/>
                  </a:lnTo>
                  <a:lnTo>
                    <a:pt x="212" y="77"/>
                  </a:lnTo>
                  <a:lnTo>
                    <a:pt x="216" y="76"/>
                  </a:lnTo>
                  <a:lnTo>
                    <a:pt x="218" y="75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6" y="77"/>
                  </a:lnTo>
                  <a:lnTo>
                    <a:pt x="228" y="79"/>
                  </a:lnTo>
                  <a:lnTo>
                    <a:pt x="231" y="80"/>
                  </a:lnTo>
                  <a:lnTo>
                    <a:pt x="233" y="82"/>
                  </a:lnTo>
                  <a:lnTo>
                    <a:pt x="236" y="85"/>
                  </a:lnTo>
                  <a:lnTo>
                    <a:pt x="237" y="87"/>
                  </a:lnTo>
                  <a:lnTo>
                    <a:pt x="238" y="90"/>
                  </a:lnTo>
                  <a:lnTo>
                    <a:pt x="241" y="94"/>
                  </a:lnTo>
                  <a:lnTo>
                    <a:pt x="242" y="97"/>
                  </a:lnTo>
                  <a:lnTo>
                    <a:pt x="244" y="103"/>
                  </a:lnTo>
                  <a:lnTo>
                    <a:pt x="246" y="106"/>
                  </a:lnTo>
                  <a:lnTo>
                    <a:pt x="247" y="108"/>
                  </a:lnTo>
                  <a:lnTo>
                    <a:pt x="253" y="117"/>
                  </a:lnTo>
                  <a:lnTo>
                    <a:pt x="256" y="120"/>
                  </a:lnTo>
                  <a:lnTo>
                    <a:pt x="259" y="124"/>
                  </a:lnTo>
                  <a:lnTo>
                    <a:pt x="261" y="126"/>
                  </a:lnTo>
                  <a:lnTo>
                    <a:pt x="263" y="128"/>
                  </a:lnTo>
                  <a:lnTo>
                    <a:pt x="266" y="130"/>
                  </a:lnTo>
                  <a:lnTo>
                    <a:pt x="268" y="131"/>
                  </a:lnTo>
                  <a:lnTo>
                    <a:pt x="269" y="132"/>
                  </a:lnTo>
                  <a:lnTo>
                    <a:pt x="271" y="133"/>
                  </a:lnTo>
                  <a:lnTo>
                    <a:pt x="273" y="134"/>
                  </a:lnTo>
                  <a:lnTo>
                    <a:pt x="277" y="135"/>
                  </a:lnTo>
                  <a:lnTo>
                    <a:pt x="287" y="137"/>
                  </a:lnTo>
                  <a:lnTo>
                    <a:pt x="293" y="138"/>
                  </a:lnTo>
                  <a:lnTo>
                    <a:pt x="311" y="145"/>
                  </a:lnTo>
                  <a:lnTo>
                    <a:pt x="321" y="147"/>
                  </a:lnTo>
                  <a:lnTo>
                    <a:pt x="323" y="148"/>
                  </a:lnTo>
                  <a:lnTo>
                    <a:pt x="327" y="150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2"/>
                  </a:lnTo>
                  <a:lnTo>
                    <a:pt x="333" y="154"/>
                  </a:lnTo>
                  <a:lnTo>
                    <a:pt x="334" y="156"/>
                  </a:lnTo>
                  <a:lnTo>
                    <a:pt x="335" y="158"/>
                  </a:lnTo>
                  <a:lnTo>
                    <a:pt x="337" y="162"/>
                  </a:lnTo>
                  <a:lnTo>
                    <a:pt x="339" y="170"/>
                  </a:lnTo>
                  <a:lnTo>
                    <a:pt x="340" y="173"/>
                  </a:lnTo>
                  <a:lnTo>
                    <a:pt x="341" y="176"/>
                  </a:lnTo>
                  <a:lnTo>
                    <a:pt x="343" y="179"/>
                  </a:lnTo>
                  <a:lnTo>
                    <a:pt x="344" y="181"/>
                  </a:lnTo>
                  <a:lnTo>
                    <a:pt x="346" y="183"/>
                  </a:lnTo>
                  <a:lnTo>
                    <a:pt x="353" y="191"/>
                  </a:lnTo>
                  <a:lnTo>
                    <a:pt x="359" y="197"/>
                  </a:lnTo>
                  <a:lnTo>
                    <a:pt x="361" y="199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6" y="209"/>
                  </a:lnTo>
                  <a:lnTo>
                    <a:pt x="367" y="212"/>
                  </a:lnTo>
                  <a:lnTo>
                    <a:pt x="368" y="214"/>
                  </a:lnTo>
                  <a:lnTo>
                    <a:pt x="370" y="215"/>
                  </a:lnTo>
                  <a:lnTo>
                    <a:pt x="376" y="222"/>
                  </a:lnTo>
                  <a:lnTo>
                    <a:pt x="378" y="224"/>
                  </a:lnTo>
                  <a:lnTo>
                    <a:pt x="379" y="225"/>
                  </a:lnTo>
                  <a:lnTo>
                    <a:pt x="381" y="226"/>
                  </a:lnTo>
                  <a:lnTo>
                    <a:pt x="386" y="229"/>
                  </a:lnTo>
                  <a:lnTo>
                    <a:pt x="388" y="230"/>
                  </a:lnTo>
                  <a:lnTo>
                    <a:pt x="389" y="232"/>
                  </a:lnTo>
                  <a:lnTo>
                    <a:pt x="394" y="237"/>
                  </a:lnTo>
                  <a:lnTo>
                    <a:pt x="397" y="239"/>
                  </a:lnTo>
                  <a:lnTo>
                    <a:pt x="401" y="242"/>
                  </a:lnTo>
                  <a:lnTo>
                    <a:pt x="405" y="244"/>
                  </a:lnTo>
                  <a:lnTo>
                    <a:pt x="408" y="247"/>
                  </a:lnTo>
                  <a:lnTo>
                    <a:pt x="416" y="250"/>
                  </a:lnTo>
                  <a:lnTo>
                    <a:pt x="421" y="252"/>
                  </a:lnTo>
                  <a:lnTo>
                    <a:pt x="430" y="255"/>
                  </a:lnTo>
                  <a:lnTo>
                    <a:pt x="431" y="256"/>
                  </a:lnTo>
                  <a:lnTo>
                    <a:pt x="431" y="257"/>
                  </a:lnTo>
                  <a:lnTo>
                    <a:pt x="430" y="257"/>
                  </a:lnTo>
                  <a:lnTo>
                    <a:pt x="430" y="259"/>
                  </a:lnTo>
                  <a:lnTo>
                    <a:pt x="430" y="266"/>
                  </a:lnTo>
                  <a:lnTo>
                    <a:pt x="430" y="270"/>
                  </a:lnTo>
                  <a:lnTo>
                    <a:pt x="429" y="275"/>
                  </a:lnTo>
                  <a:lnTo>
                    <a:pt x="428" y="279"/>
                  </a:lnTo>
                  <a:lnTo>
                    <a:pt x="428" y="283"/>
                  </a:lnTo>
                  <a:lnTo>
                    <a:pt x="426" y="287"/>
                  </a:lnTo>
                  <a:lnTo>
                    <a:pt x="425" y="290"/>
                  </a:lnTo>
                  <a:lnTo>
                    <a:pt x="423" y="293"/>
                  </a:lnTo>
                  <a:lnTo>
                    <a:pt x="423" y="294"/>
                  </a:lnTo>
                  <a:lnTo>
                    <a:pt x="421" y="296"/>
                  </a:lnTo>
                  <a:lnTo>
                    <a:pt x="420" y="297"/>
                  </a:lnTo>
                  <a:lnTo>
                    <a:pt x="418" y="297"/>
                  </a:lnTo>
                  <a:lnTo>
                    <a:pt x="417" y="298"/>
                  </a:lnTo>
                  <a:lnTo>
                    <a:pt x="416" y="298"/>
                  </a:lnTo>
                  <a:lnTo>
                    <a:pt x="409" y="298"/>
                  </a:lnTo>
                  <a:lnTo>
                    <a:pt x="408" y="298"/>
                  </a:lnTo>
                  <a:lnTo>
                    <a:pt x="406" y="299"/>
                  </a:lnTo>
                  <a:lnTo>
                    <a:pt x="404" y="299"/>
                  </a:lnTo>
                  <a:lnTo>
                    <a:pt x="402" y="300"/>
                  </a:lnTo>
                  <a:lnTo>
                    <a:pt x="401" y="302"/>
                  </a:lnTo>
                  <a:lnTo>
                    <a:pt x="399" y="304"/>
                  </a:lnTo>
                  <a:lnTo>
                    <a:pt x="398" y="307"/>
                  </a:lnTo>
                  <a:lnTo>
                    <a:pt x="396" y="309"/>
                  </a:lnTo>
                  <a:lnTo>
                    <a:pt x="396" y="312"/>
                  </a:lnTo>
                  <a:lnTo>
                    <a:pt x="396" y="315"/>
                  </a:lnTo>
                  <a:lnTo>
                    <a:pt x="396" y="322"/>
                  </a:lnTo>
                  <a:lnTo>
                    <a:pt x="395" y="331"/>
                  </a:lnTo>
                  <a:lnTo>
                    <a:pt x="394" y="334"/>
                  </a:lnTo>
                  <a:lnTo>
                    <a:pt x="393" y="336"/>
                  </a:lnTo>
                  <a:lnTo>
                    <a:pt x="392" y="338"/>
                  </a:lnTo>
                  <a:lnTo>
                    <a:pt x="391" y="339"/>
                  </a:lnTo>
                  <a:lnTo>
                    <a:pt x="387" y="344"/>
                  </a:lnTo>
                  <a:lnTo>
                    <a:pt x="386" y="346"/>
                  </a:lnTo>
                  <a:lnTo>
                    <a:pt x="386" y="347"/>
                  </a:lnTo>
                  <a:lnTo>
                    <a:pt x="386" y="349"/>
                  </a:lnTo>
                  <a:lnTo>
                    <a:pt x="385" y="350"/>
                  </a:lnTo>
                  <a:lnTo>
                    <a:pt x="385" y="353"/>
                  </a:lnTo>
                  <a:lnTo>
                    <a:pt x="386" y="354"/>
                  </a:lnTo>
                  <a:lnTo>
                    <a:pt x="386" y="355"/>
                  </a:lnTo>
                  <a:lnTo>
                    <a:pt x="387" y="357"/>
                  </a:lnTo>
                  <a:lnTo>
                    <a:pt x="388" y="358"/>
                  </a:lnTo>
                  <a:lnTo>
                    <a:pt x="389" y="359"/>
                  </a:lnTo>
                  <a:lnTo>
                    <a:pt x="391" y="359"/>
                  </a:lnTo>
                  <a:lnTo>
                    <a:pt x="393" y="360"/>
                  </a:lnTo>
                  <a:lnTo>
                    <a:pt x="395" y="361"/>
                  </a:lnTo>
                  <a:lnTo>
                    <a:pt x="402" y="362"/>
                  </a:lnTo>
                  <a:lnTo>
                    <a:pt x="407" y="364"/>
                  </a:lnTo>
                  <a:lnTo>
                    <a:pt x="411" y="365"/>
                  </a:lnTo>
                  <a:lnTo>
                    <a:pt x="413" y="366"/>
                  </a:lnTo>
                  <a:lnTo>
                    <a:pt x="415" y="367"/>
                  </a:lnTo>
                  <a:lnTo>
                    <a:pt x="417" y="369"/>
                  </a:lnTo>
                  <a:lnTo>
                    <a:pt x="418" y="370"/>
                  </a:lnTo>
                  <a:lnTo>
                    <a:pt x="421" y="372"/>
                  </a:lnTo>
                  <a:lnTo>
                    <a:pt x="422" y="373"/>
                  </a:lnTo>
                  <a:lnTo>
                    <a:pt x="423" y="375"/>
                  </a:lnTo>
                  <a:lnTo>
                    <a:pt x="425" y="377"/>
                  </a:lnTo>
                  <a:lnTo>
                    <a:pt x="427" y="381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9" y="387"/>
                  </a:lnTo>
                  <a:lnTo>
                    <a:pt x="430" y="389"/>
                  </a:lnTo>
                  <a:lnTo>
                    <a:pt x="430" y="390"/>
                  </a:lnTo>
                  <a:lnTo>
                    <a:pt x="430" y="392"/>
                  </a:lnTo>
                  <a:lnTo>
                    <a:pt x="429" y="395"/>
                  </a:lnTo>
                  <a:lnTo>
                    <a:pt x="428" y="401"/>
                  </a:lnTo>
                  <a:lnTo>
                    <a:pt x="427" y="403"/>
                  </a:lnTo>
                  <a:lnTo>
                    <a:pt x="425" y="405"/>
                  </a:lnTo>
                  <a:lnTo>
                    <a:pt x="424" y="409"/>
                  </a:lnTo>
                  <a:lnTo>
                    <a:pt x="418" y="417"/>
                  </a:lnTo>
                  <a:lnTo>
                    <a:pt x="418" y="419"/>
                  </a:lnTo>
                  <a:lnTo>
                    <a:pt x="417" y="420"/>
                  </a:lnTo>
                  <a:lnTo>
                    <a:pt x="417" y="421"/>
                  </a:lnTo>
                  <a:lnTo>
                    <a:pt x="417" y="423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21" y="428"/>
                  </a:lnTo>
                  <a:lnTo>
                    <a:pt x="423" y="430"/>
                  </a:lnTo>
                  <a:lnTo>
                    <a:pt x="425" y="433"/>
                  </a:lnTo>
                  <a:lnTo>
                    <a:pt x="426" y="436"/>
                  </a:lnTo>
                  <a:lnTo>
                    <a:pt x="428" y="438"/>
                  </a:lnTo>
                  <a:lnTo>
                    <a:pt x="428" y="440"/>
                  </a:lnTo>
                  <a:lnTo>
                    <a:pt x="430" y="448"/>
                  </a:lnTo>
                  <a:lnTo>
                    <a:pt x="431" y="450"/>
                  </a:lnTo>
                  <a:lnTo>
                    <a:pt x="432" y="451"/>
                  </a:lnTo>
                  <a:lnTo>
                    <a:pt x="433" y="453"/>
                  </a:lnTo>
                  <a:lnTo>
                    <a:pt x="433" y="454"/>
                  </a:lnTo>
                  <a:lnTo>
                    <a:pt x="435" y="455"/>
                  </a:lnTo>
                  <a:lnTo>
                    <a:pt x="438" y="456"/>
                  </a:lnTo>
                  <a:lnTo>
                    <a:pt x="440" y="458"/>
                  </a:lnTo>
                  <a:lnTo>
                    <a:pt x="448" y="460"/>
                  </a:lnTo>
                  <a:lnTo>
                    <a:pt x="449" y="461"/>
                  </a:lnTo>
                  <a:lnTo>
                    <a:pt x="450" y="461"/>
                  </a:lnTo>
                  <a:lnTo>
                    <a:pt x="452" y="463"/>
                  </a:lnTo>
                  <a:lnTo>
                    <a:pt x="455" y="467"/>
                  </a:lnTo>
                  <a:lnTo>
                    <a:pt x="457" y="469"/>
                  </a:lnTo>
                  <a:lnTo>
                    <a:pt x="458" y="469"/>
                  </a:lnTo>
                  <a:lnTo>
                    <a:pt x="463" y="473"/>
                  </a:lnTo>
                  <a:lnTo>
                    <a:pt x="465" y="474"/>
                  </a:lnTo>
                  <a:lnTo>
                    <a:pt x="467" y="476"/>
                  </a:lnTo>
                  <a:lnTo>
                    <a:pt x="468" y="478"/>
                  </a:lnTo>
                  <a:lnTo>
                    <a:pt x="468" y="479"/>
                  </a:lnTo>
                  <a:lnTo>
                    <a:pt x="469" y="481"/>
                  </a:lnTo>
                  <a:lnTo>
                    <a:pt x="469" y="482"/>
                  </a:lnTo>
                  <a:lnTo>
                    <a:pt x="469" y="484"/>
                  </a:lnTo>
                  <a:lnTo>
                    <a:pt x="468" y="490"/>
                  </a:lnTo>
                  <a:lnTo>
                    <a:pt x="466" y="504"/>
                  </a:lnTo>
                  <a:lnTo>
                    <a:pt x="466" y="506"/>
                  </a:lnTo>
                  <a:lnTo>
                    <a:pt x="465" y="509"/>
                  </a:lnTo>
                  <a:lnTo>
                    <a:pt x="466" y="511"/>
                  </a:lnTo>
                  <a:lnTo>
                    <a:pt x="467" y="514"/>
                  </a:lnTo>
                  <a:lnTo>
                    <a:pt x="468" y="516"/>
                  </a:lnTo>
                  <a:lnTo>
                    <a:pt x="470" y="519"/>
                  </a:lnTo>
                  <a:lnTo>
                    <a:pt x="471" y="521"/>
                  </a:lnTo>
                  <a:lnTo>
                    <a:pt x="473" y="524"/>
                  </a:lnTo>
                  <a:lnTo>
                    <a:pt x="475" y="526"/>
                  </a:lnTo>
                  <a:lnTo>
                    <a:pt x="478" y="528"/>
                  </a:lnTo>
                  <a:lnTo>
                    <a:pt x="480" y="529"/>
                  </a:lnTo>
                  <a:lnTo>
                    <a:pt x="482" y="531"/>
                  </a:lnTo>
                  <a:lnTo>
                    <a:pt x="484" y="531"/>
                  </a:lnTo>
                  <a:lnTo>
                    <a:pt x="486" y="532"/>
                  </a:lnTo>
                  <a:lnTo>
                    <a:pt x="488" y="533"/>
                  </a:lnTo>
                  <a:lnTo>
                    <a:pt x="489" y="534"/>
                  </a:lnTo>
                  <a:lnTo>
                    <a:pt x="492" y="534"/>
                  </a:lnTo>
                  <a:lnTo>
                    <a:pt x="495" y="534"/>
                  </a:lnTo>
                  <a:lnTo>
                    <a:pt x="503" y="532"/>
                  </a:lnTo>
                  <a:lnTo>
                    <a:pt x="505" y="532"/>
                  </a:lnTo>
                  <a:lnTo>
                    <a:pt x="507" y="532"/>
                  </a:lnTo>
                  <a:lnTo>
                    <a:pt x="508" y="532"/>
                  </a:lnTo>
                  <a:lnTo>
                    <a:pt x="510" y="533"/>
                  </a:lnTo>
                  <a:lnTo>
                    <a:pt x="510" y="534"/>
                  </a:lnTo>
                  <a:lnTo>
                    <a:pt x="511" y="534"/>
                  </a:lnTo>
                  <a:lnTo>
                    <a:pt x="511" y="535"/>
                  </a:lnTo>
                  <a:lnTo>
                    <a:pt x="511" y="536"/>
                  </a:lnTo>
                  <a:lnTo>
                    <a:pt x="511" y="538"/>
                  </a:lnTo>
                  <a:lnTo>
                    <a:pt x="510" y="540"/>
                  </a:lnTo>
                  <a:lnTo>
                    <a:pt x="510" y="542"/>
                  </a:lnTo>
                  <a:lnTo>
                    <a:pt x="509" y="543"/>
                  </a:lnTo>
                  <a:lnTo>
                    <a:pt x="508" y="544"/>
                  </a:lnTo>
                  <a:lnTo>
                    <a:pt x="503" y="548"/>
                  </a:lnTo>
                  <a:lnTo>
                    <a:pt x="500" y="550"/>
                  </a:lnTo>
                  <a:lnTo>
                    <a:pt x="499" y="551"/>
                  </a:lnTo>
                  <a:lnTo>
                    <a:pt x="498" y="554"/>
                  </a:lnTo>
                  <a:lnTo>
                    <a:pt x="497" y="556"/>
                  </a:lnTo>
                  <a:lnTo>
                    <a:pt x="496" y="559"/>
                  </a:lnTo>
                  <a:lnTo>
                    <a:pt x="495" y="561"/>
                  </a:lnTo>
                  <a:lnTo>
                    <a:pt x="496" y="564"/>
                  </a:lnTo>
                  <a:lnTo>
                    <a:pt x="497" y="565"/>
                  </a:lnTo>
                  <a:lnTo>
                    <a:pt x="498" y="566"/>
                  </a:lnTo>
                  <a:lnTo>
                    <a:pt x="498" y="568"/>
                  </a:lnTo>
                  <a:lnTo>
                    <a:pt x="500" y="569"/>
                  </a:lnTo>
                  <a:lnTo>
                    <a:pt x="501" y="570"/>
                  </a:lnTo>
                  <a:lnTo>
                    <a:pt x="503" y="571"/>
                  </a:lnTo>
                  <a:lnTo>
                    <a:pt x="511" y="575"/>
                  </a:lnTo>
                  <a:lnTo>
                    <a:pt x="513" y="576"/>
                  </a:lnTo>
                  <a:lnTo>
                    <a:pt x="515" y="578"/>
                  </a:lnTo>
                  <a:lnTo>
                    <a:pt x="516" y="579"/>
                  </a:lnTo>
                  <a:lnTo>
                    <a:pt x="517" y="579"/>
                  </a:lnTo>
                  <a:lnTo>
                    <a:pt x="518" y="581"/>
                  </a:lnTo>
                  <a:lnTo>
                    <a:pt x="518" y="584"/>
                  </a:lnTo>
                  <a:lnTo>
                    <a:pt x="519" y="586"/>
                  </a:lnTo>
                  <a:lnTo>
                    <a:pt x="520" y="592"/>
                  </a:lnTo>
                  <a:lnTo>
                    <a:pt x="523" y="599"/>
                  </a:lnTo>
                  <a:lnTo>
                    <a:pt x="524" y="604"/>
                  </a:lnTo>
                  <a:lnTo>
                    <a:pt x="528" y="611"/>
                  </a:lnTo>
                  <a:lnTo>
                    <a:pt x="530" y="614"/>
                  </a:lnTo>
                  <a:lnTo>
                    <a:pt x="530" y="619"/>
                  </a:lnTo>
                  <a:lnTo>
                    <a:pt x="532" y="628"/>
                  </a:lnTo>
                  <a:lnTo>
                    <a:pt x="533" y="632"/>
                  </a:lnTo>
                  <a:lnTo>
                    <a:pt x="534" y="634"/>
                  </a:lnTo>
                  <a:lnTo>
                    <a:pt x="535" y="637"/>
                  </a:lnTo>
                  <a:lnTo>
                    <a:pt x="537" y="640"/>
                  </a:lnTo>
                  <a:lnTo>
                    <a:pt x="539" y="644"/>
                  </a:lnTo>
                  <a:lnTo>
                    <a:pt x="541" y="646"/>
                  </a:lnTo>
                  <a:lnTo>
                    <a:pt x="543" y="649"/>
                  </a:lnTo>
                  <a:lnTo>
                    <a:pt x="545" y="652"/>
                  </a:lnTo>
                  <a:lnTo>
                    <a:pt x="548" y="655"/>
                  </a:lnTo>
                  <a:lnTo>
                    <a:pt x="550" y="657"/>
                  </a:lnTo>
                  <a:lnTo>
                    <a:pt x="553" y="659"/>
                  </a:lnTo>
                  <a:lnTo>
                    <a:pt x="555" y="661"/>
                  </a:lnTo>
                  <a:lnTo>
                    <a:pt x="558" y="663"/>
                  </a:lnTo>
                  <a:lnTo>
                    <a:pt x="561" y="665"/>
                  </a:lnTo>
                  <a:lnTo>
                    <a:pt x="565" y="667"/>
                  </a:lnTo>
                  <a:lnTo>
                    <a:pt x="568" y="668"/>
                  </a:lnTo>
                  <a:lnTo>
                    <a:pt x="573" y="671"/>
                  </a:lnTo>
                  <a:lnTo>
                    <a:pt x="577" y="672"/>
                  </a:lnTo>
                  <a:lnTo>
                    <a:pt x="580" y="673"/>
                  </a:lnTo>
                  <a:lnTo>
                    <a:pt x="591" y="676"/>
                  </a:lnTo>
                  <a:lnTo>
                    <a:pt x="593" y="676"/>
                  </a:lnTo>
                  <a:lnTo>
                    <a:pt x="595" y="677"/>
                  </a:lnTo>
                  <a:lnTo>
                    <a:pt x="597" y="678"/>
                  </a:lnTo>
                  <a:lnTo>
                    <a:pt x="598" y="679"/>
                  </a:lnTo>
                  <a:lnTo>
                    <a:pt x="600" y="681"/>
                  </a:lnTo>
                  <a:lnTo>
                    <a:pt x="602" y="683"/>
                  </a:lnTo>
                  <a:lnTo>
                    <a:pt x="603" y="685"/>
                  </a:lnTo>
                  <a:lnTo>
                    <a:pt x="603" y="687"/>
                  </a:lnTo>
                  <a:lnTo>
                    <a:pt x="605" y="691"/>
                  </a:lnTo>
                  <a:lnTo>
                    <a:pt x="605" y="695"/>
                  </a:lnTo>
                  <a:lnTo>
                    <a:pt x="607" y="703"/>
                  </a:lnTo>
                  <a:lnTo>
                    <a:pt x="608" y="706"/>
                  </a:lnTo>
                  <a:lnTo>
                    <a:pt x="609" y="708"/>
                  </a:lnTo>
                  <a:lnTo>
                    <a:pt x="610" y="713"/>
                  </a:lnTo>
                  <a:lnTo>
                    <a:pt x="617" y="726"/>
                  </a:lnTo>
                  <a:lnTo>
                    <a:pt x="619" y="730"/>
                  </a:lnTo>
                  <a:lnTo>
                    <a:pt x="620" y="733"/>
                  </a:lnTo>
                  <a:lnTo>
                    <a:pt x="620" y="736"/>
                  </a:lnTo>
                  <a:lnTo>
                    <a:pt x="620" y="738"/>
                  </a:lnTo>
                  <a:lnTo>
                    <a:pt x="622" y="748"/>
                  </a:lnTo>
                  <a:lnTo>
                    <a:pt x="623" y="754"/>
                  </a:lnTo>
                  <a:lnTo>
                    <a:pt x="624" y="759"/>
                  </a:lnTo>
                  <a:lnTo>
                    <a:pt x="626" y="768"/>
                  </a:lnTo>
                  <a:lnTo>
                    <a:pt x="628" y="772"/>
                  </a:lnTo>
                  <a:lnTo>
                    <a:pt x="628" y="775"/>
                  </a:lnTo>
                  <a:lnTo>
                    <a:pt x="627" y="777"/>
                  </a:lnTo>
                  <a:lnTo>
                    <a:pt x="627" y="778"/>
                  </a:lnTo>
                  <a:lnTo>
                    <a:pt x="626" y="778"/>
                  </a:lnTo>
                  <a:lnTo>
                    <a:pt x="626" y="779"/>
                  </a:lnTo>
                  <a:lnTo>
                    <a:pt x="625" y="779"/>
                  </a:lnTo>
                  <a:lnTo>
                    <a:pt x="624" y="778"/>
                  </a:lnTo>
                  <a:lnTo>
                    <a:pt x="621" y="778"/>
                  </a:lnTo>
                  <a:lnTo>
                    <a:pt x="614" y="773"/>
                  </a:lnTo>
                  <a:lnTo>
                    <a:pt x="611" y="772"/>
                  </a:lnTo>
                  <a:lnTo>
                    <a:pt x="608" y="771"/>
                  </a:lnTo>
                  <a:lnTo>
                    <a:pt x="603" y="769"/>
                  </a:lnTo>
                  <a:lnTo>
                    <a:pt x="600" y="768"/>
                  </a:lnTo>
                  <a:lnTo>
                    <a:pt x="598" y="768"/>
                  </a:lnTo>
                  <a:lnTo>
                    <a:pt x="584" y="766"/>
                  </a:lnTo>
                  <a:lnTo>
                    <a:pt x="575" y="763"/>
                  </a:lnTo>
                  <a:lnTo>
                    <a:pt x="571" y="763"/>
                  </a:lnTo>
                  <a:lnTo>
                    <a:pt x="568" y="763"/>
                  </a:lnTo>
                  <a:lnTo>
                    <a:pt x="565" y="763"/>
                  </a:lnTo>
                  <a:lnTo>
                    <a:pt x="561" y="763"/>
                  </a:lnTo>
                  <a:lnTo>
                    <a:pt x="558" y="763"/>
                  </a:lnTo>
                  <a:lnTo>
                    <a:pt x="555" y="764"/>
                  </a:lnTo>
                  <a:lnTo>
                    <a:pt x="553" y="765"/>
                  </a:lnTo>
                  <a:lnTo>
                    <a:pt x="551" y="766"/>
                  </a:lnTo>
                  <a:lnTo>
                    <a:pt x="549" y="768"/>
                  </a:lnTo>
                  <a:lnTo>
                    <a:pt x="547" y="770"/>
                  </a:lnTo>
                  <a:lnTo>
                    <a:pt x="545" y="772"/>
                  </a:lnTo>
                  <a:lnTo>
                    <a:pt x="544" y="775"/>
                  </a:lnTo>
                  <a:lnTo>
                    <a:pt x="543" y="778"/>
                  </a:lnTo>
                  <a:lnTo>
                    <a:pt x="542" y="781"/>
                  </a:lnTo>
                  <a:lnTo>
                    <a:pt x="540" y="791"/>
                  </a:lnTo>
                  <a:lnTo>
                    <a:pt x="537" y="805"/>
                  </a:lnTo>
                  <a:lnTo>
                    <a:pt x="536" y="810"/>
                  </a:lnTo>
                  <a:lnTo>
                    <a:pt x="535" y="819"/>
                  </a:lnTo>
                  <a:lnTo>
                    <a:pt x="534" y="823"/>
                  </a:lnTo>
                  <a:lnTo>
                    <a:pt x="533" y="826"/>
                  </a:lnTo>
                  <a:lnTo>
                    <a:pt x="533" y="828"/>
                  </a:lnTo>
                  <a:lnTo>
                    <a:pt x="531" y="831"/>
                  </a:lnTo>
                  <a:lnTo>
                    <a:pt x="530" y="833"/>
                  </a:lnTo>
                  <a:lnTo>
                    <a:pt x="526" y="838"/>
                  </a:lnTo>
                  <a:lnTo>
                    <a:pt x="523" y="843"/>
                  </a:lnTo>
                  <a:lnTo>
                    <a:pt x="518" y="848"/>
                  </a:lnTo>
                  <a:lnTo>
                    <a:pt x="515" y="852"/>
                  </a:lnTo>
                  <a:lnTo>
                    <a:pt x="512" y="855"/>
                  </a:lnTo>
                  <a:lnTo>
                    <a:pt x="508" y="858"/>
                  </a:lnTo>
                  <a:lnTo>
                    <a:pt x="505" y="860"/>
                  </a:lnTo>
                  <a:lnTo>
                    <a:pt x="497" y="866"/>
                  </a:lnTo>
                  <a:lnTo>
                    <a:pt x="492" y="868"/>
                  </a:lnTo>
                  <a:lnTo>
                    <a:pt x="486" y="873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6" y="883"/>
                  </a:lnTo>
                  <a:lnTo>
                    <a:pt x="473" y="887"/>
                  </a:lnTo>
                  <a:lnTo>
                    <a:pt x="471" y="890"/>
                  </a:lnTo>
                  <a:lnTo>
                    <a:pt x="469" y="893"/>
                  </a:lnTo>
                  <a:lnTo>
                    <a:pt x="467" y="896"/>
                  </a:lnTo>
                  <a:lnTo>
                    <a:pt x="465" y="900"/>
                  </a:lnTo>
                  <a:lnTo>
                    <a:pt x="464" y="903"/>
                  </a:lnTo>
                  <a:lnTo>
                    <a:pt x="463" y="907"/>
                  </a:lnTo>
                  <a:lnTo>
                    <a:pt x="462" y="909"/>
                  </a:lnTo>
                  <a:lnTo>
                    <a:pt x="462" y="910"/>
                  </a:lnTo>
                  <a:lnTo>
                    <a:pt x="461" y="910"/>
                  </a:lnTo>
                  <a:lnTo>
                    <a:pt x="460" y="910"/>
                  </a:lnTo>
                  <a:lnTo>
                    <a:pt x="458" y="908"/>
                  </a:lnTo>
                  <a:lnTo>
                    <a:pt x="456" y="908"/>
                  </a:lnTo>
                  <a:lnTo>
                    <a:pt x="455" y="906"/>
                  </a:lnTo>
                  <a:lnTo>
                    <a:pt x="453" y="905"/>
                  </a:lnTo>
                  <a:lnTo>
                    <a:pt x="452" y="903"/>
                  </a:lnTo>
                  <a:lnTo>
                    <a:pt x="450" y="901"/>
                  </a:lnTo>
                  <a:lnTo>
                    <a:pt x="448" y="898"/>
                  </a:lnTo>
                  <a:lnTo>
                    <a:pt x="447" y="896"/>
                  </a:lnTo>
                  <a:lnTo>
                    <a:pt x="444" y="891"/>
                  </a:lnTo>
                  <a:lnTo>
                    <a:pt x="442" y="886"/>
                  </a:lnTo>
                  <a:lnTo>
                    <a:pt x="440" y="881"/>
                  </a:lnTo>
                  <a:lnTo>
                    <a:pt x="438" y="876"/>
                  </a:lnTo>
                  <a:lnTo>
                    <a:pt x="437" y="871"/>
                  </a:lnTo>
                  <a:lnTo>
                    <a:pt x="436" y="867"/>
                  </a:lnTo>
                  <a:lnTo>
                    <a:pt x="436" y="863"/>
                  </a:lnTo>
                  <a:lnTo>
                    <a:pt x="436" y="857"/>
                  </a:lnTo>
                  <a:lnTo>
                    <a:pt x="436" y="847"/>
                  </a:lnTo>
                  <a:lnTo>
                    <a:pt x="437" y="841"/>
                  </a:lnTo>
                  <a:lnTo>
                    <a:pt x="438" y="836"/>
                  </a:lnTo>
                  <a:lnTo>
                    <a:pt x="438" y="835"/>
                  </a:lnTo>
                  <a:lnTo>
                    <a:pt x="438" y="834"/>
                  </a:lnTo>
                  <a:lnTo>
                    <a:pt x="437" y="833"/>
                  </a:lnTo>
                  <a:lnTo>
                    <a:pt x="436" y="834"/>
                  </a:lnTo>
                  <a:lnTo>
                    <a:pt x="435" y="834"/>
                  </a:lnTo>
                  <a:lnTo>
                    <a:pt x="435" y="835"/>
                  </a:lnTo>
                  <a:lnTo>
                    <a:pt x="430" y="838"/>
                  </a:lnTo>
                  <a:lnTo>
                    <a:pt x="429" y="839"/>
                  </a:lnTo>
                  <a:lnTo>
                    <a:pt x="428" y="839"/>
                  </a:lnTo>
                  <a:lnTo>
                    <a:pt x="427" y="839"/>
                  </a:lnTo>
                  <a:lnTo>
                    <a:pt x="425" y="839"/>
                  </a:lnTo>
                  <a:lnTo>
                    <a:pt x="424" y="838"/>
                  </a:lnTo>
                  <a:lnTo>
                    <a:pt x="423" y="838"/>
                  </a:lnTo>
                  <a:lnTo>
                    <a:pt x="421" y="836"/>
                  </a:lnTo>
                  <a:lnTo>
                    <a:pt x="420" y="835"/>
                  </a:lnTo>
                  <a:lnTo>
                    <a:pt x="414" y="826"/>
                  </a:lnTo>
                  <a:lnTo>
                    <a:pt x="411" y="821"/>
                  </a:lnTo>
                  <a:lnTo>
                    <a:pt x="408" y="818"/>
                  </a:lnTo>
                  <a:lnTo>
                    <a:pt x="402" y="813"/>
                  </a:lnTo>
                  <a:lnTo>
                    <a:pt x="399" y="810"/>
                  </a:lnTo>
                  <a:lnTo>
                    <a:pt x="386" y="793"/>
                  </a:lnTo>
                  <a:lnTo>
                    <a:pt x="378" y="784"/>
                  </a:lnTo>
                  <a:lnTo>
                    <a:pt x="373" y="778"/>
                  </a:lnTo>
                  <a:lnTo>
                    <a:pt x="371" y="776"/>
                  </a:lnTo>
                  <a:lnTo>
                    <a:pt x="366" y="771"/>
                  </a:lnTo>
                  <a:lnTo>
                    <a:pt x="365" y="771"/>
                  </a:lnTo>
                  <a:lnTo>
                    <a:pt x="363" y="769"/>
                  </a:lnTo>
                  <a:lnTo>
                    <a:pt x="359" y="768"/>
                  </a:lnTo>
                  <a:lnTo>
                    <a:pt x="348" y="763"/>
                  </a:lnTo>
                  <a:lnTo>
                    <a:pt x="347" y="761"/>
                  </a:lnTo>
                  <a:lnTo>
                    <a:pt x="345" y="760"/>
                  </a:lnTo>
                  <a:lnTo>
                    <a:pt x="343" y="758"/>
                  </a:lnTo>
                  <a:lnTo>
                    <a:pt x="342" y="756"/>
                  </a:lnTo>
                  <a:lnTo>
                    <a:pt x="341" y="754"/>
                  </a:lnTo>
                  <a:lnTo>
                    <a:pt x="340" y="752"/>
                  </a:lnTo>
                  <a:lnTo>
                    <a:pt x="338" y="743"/>
                  </a:lnTo>
                  <a:lnTo>
                    <a:pt x="337" y="741"/>
                  </a:lnTo>
                  <a:lnTo>
                    <a:pt x="336" y="736"/>
                  </a:lnTo>
                  <a:lnTo>
                    <a:pt x="336" y="732"/>
                  </a:lnTo>
                  <a:lnTo>
                    <a:pt x="336" y="730"/>
                  </a:lnTo>
                  <a:lnTo>
                    <a:pt x="336" y="728"/>
                  </a:lnTo>
                  <a:lnTo>
                    <a:pt x="335" y="727"/>
                  </a:lnTo>
                  <a:lnTo>
                    <a:pt x="333" y="726"/>
                  </a:lnTo>
                  <a:lnTo>
                    <a:pt x="332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6" y="727"/>
                  </a:lnTo>
                  <a:lnTo>
                    <a:pt x="324" y="728"/>
                  </a:lnTo>
                  <a:lnTo>
                    <a:pt x="314" y="732"/>
                  </a:lnTo>
                  <a:lnTo>
                    <a:pt x="306" y="734"/>
                  </a:lnTo>
                  <a:lnTo>
                    <a:pt x="299" y="736"/>
                  </a:lnTo>
                  <a:lnTo>
                    <a:pt x="285" y="740"/>
                  </a:lnTo>
                  <a:lnTo>
                    <a:pt x="275" y="743"/>
                  </a:lnTo>
                  <a:lnTo>
                    <a:pt x="271" y="743"/>
                  </a:lnTo>
                  <a:lnTo>
                    <a:pt x="268" y="744"/>
                  </a:lnTo>
                  <a:lnTo>
                    <a:pt x="266" y="744"/>
                  </a:lnTo>
                  <a:lnTo>
                    <a:pt x="264" y="744"/>
                  </a:lnTo>
                  <a:lnTo>
                    <a:pt x="262" y="743"/>
                  </a:lnTo>
                  <a:lnTo>
                    <a:pt x="260" y="743"/>
                  </a:lnTo>
                  <a:lnTo>
                    <a:pt x="258" y="743"/>
                  </a:lnTo>
                  <a:lnTo>
                    <a:pt x="257" y="742"/>
                  </a:lnTo>
                  <a:lnTo>
                    <a:pt x="256" y="741"/>
                  </a:lnTo>
                  <a:lnTo>
                    <a:pt x="254" y="740"/>
                  </a:lnTo>
                  <a:lnTo>
                    <a:pt x="253" y="738"/>
                  </a:lnTo>
                  <a:lnTo>
                    <a:pt x="250" y="731"/>
                  </a:lnTo>
                  <a:lnTo>
                    <a:pt x="243" y="720"/>
                  </a:lnTo>
                  <a:lnTo>
                    <a:pt x="242" y="717"/>
                  </a:lnTo>
                  <a:lnTo>
                    <a:pt x="241" y="715"/>
                  </a:lnTo>
                  <a:lnTo>
                    <a:pt x="241" y="713"/>
                  </a:lnTo>
                  <a:lnTo>
                    <a:pt x="240" y="705"/>
                  </a:lnTo>
                  <a:lnTo>
                    <a:pt x="238" y="698"/>
                  </a:lnTo>
                  <a:lnTo>
                    <a:pt x="238" y="696"/>
                  </a:lnTo>
                  <a:lnTo>
                    <a:pt x="238" y="691"/>
                  </a:lnTo>
                  <a:lnTo>
                    <a:pt x="238" y="689"/>
                  </a:lnTo>
                  <a:lnTo>
                    <a:pt x="238" y="686"/>
                  </a:lnTo>
                  <a:lnTo>
                    <a:pt x="238" y="685"/>
                  </a:lnTo>
                  <a:lnTo>
                    <a:pt x="238" y="684"/>
                  </a:lnTo>
                  <a:lnTo>
                    <a:pt x="238" y="683"/>
                  </a:lnTo>
                  <a:lnTo>
                    <a:pt x="238" y="681"/>
                  </a:lnTo>
                  <a:lnTo>
                    <a:pt x="237" y="679"/>
                  </a:lnTo>
                  <a:lnTo>
                    <a:pt x="236" y="678"/>
                  </a:lnTo>
                  <a:lnTo>
                    <a:pt x="234" y="677"/>
                  </a:lnTo>
                  <a:lnTo>
                    <a:pt x="231" y="675"/>
                  </a:lnTo>
                  <a:lnTo>
                    <a:pt x="228" y="673"/>
                  </a:lnTo>
                  <a:lnTo>
                    <a:pt x="221" y="666"/>
                  </a:lnTo>
                  <a:lnTo>
                    <a:pt x="214" y="660"/>
                  </a:lnTo>
                  <a:lnTo>
                    <a:pt x="207" y="651"/>
                  </a:lnTo>
                  <a:lnTo>
                    <a:pt x="206" y="650"/>
                  </a:lnTo>
                  <a:lnTo>
                    <a:pt x="203" y="649"/>
                  </a:lnTo>
                  <a:lnTo>
                    <a:pt x="200" y="646"/>
                  </a:lnTo>
                  <a:lnTo>
                    <a:pt x="194" y="643"/>
                  </a:lnTo>
                  <a:lnTo>
                    <a:pt x="189" y="641"/>
                  </a:lnTo>
                  <a:lnTo>
                    <a:pt x="184" y="638"/>
                  </a:lnTo>
                  <a:lnTo>
                    <a:pt x="179" y="634"/>
                  </a:lnTo>
                  <a:lnTo>
                    <a:pt x="176" y="632"/>
                  </a:lnTo>
                  <a:lnTo>
                    <a:pt x="174" y="631"/>
                  </a:lnTo>
                  <a:lnTo>
                    <a:pt x="172" y="630"/>
                  </a:lnTo>
                  <a:lnTo>
                    <a:pt x="165" y="628"/>
                  </a:lnTo>
                  <a:lnTo>
                    <a:pt x="164" y="627"/>
                  </a:lnTo>
                  <a:lnTo>
                    <a:pt x="162" y="626"/>
                  </a:lnTo>
                  <a:lnTo>
                    <a:pt x="162" y="626"/>
                  </a:lnTo>
                  <a:lnTo>
                    <a:pt x="161" y="625"/>
                  </a:lnTo>
                  <a:lnTo>
                    <a:pt x="161" y="624"/>
                  </a:lnTo>
                  <a:lnTo>
                    <a:pt x="161" y="623"/>
                  </a:lnTo>
                  <a:lnTo>
                    <a:pt x="161" y="621"/>
                  </a:lnTo>
                  <a:lnTo>
                    <a:pt x="161" y="618"/>
                  </a:lnTo>
                  <a:lnTo>
                    <a:pt x="161" y="616"/>
                  </a:lnTo>
                  <a:lnTo>
                    <a:pt x="161" y="610"/>
                  </a:lnTo>
                  <a:lnTo>
                    <a:pt x="161" y="609"/>
                  </a:lnTo>
                  <a:lnTo>
                    <a:pt x="161" y="607"/>
                  </a:lnTo>
                  <a:lnTo>
                    <a:pt x="160" y="606"/>
                  </a:lnTo>
                  <a:lnTo>
                    <a:pt x="160" y="606"/>
                  </a:lnTo>
                  <a:lnTo>
                    <a:pt x="159" y="604"/>
                  </a:lnTo>
                  <a:lnTo>
                    <a:pt x="157" y="603"/>
                  </a:lnTo>
                  <a:lnTo>
                    <a:pt x="155" y="602"/>
                  </a:lnTo>
                  <a:lnTo>
                    <a:pt x="146" y="597"/>
                  </a:lnTo>
                  <a:lnTo>
                    <a:pt x="141" y="594"/>
                  </a:lnTo>
                  <a:lnTo>
                    <a:pt x="136" y="591"/>
                  </a:lnTo>
                  <a:lnTo>
                    <a:pt x="127" y="585"/>
                  </a:lnTo>
                  <a:lnTo>
                    <a:pt x="121" y="581"/>
                  </a:lnTo>
                  <a:lnTo>
                    <a:pt x="117" y="579"/>
                  </a:lnTo>
                  <a:lnTo>
                    <a:pt x="104" y="573"/>
                  </a:lnTo>
                  <a:lnTo>
                    <a:pt x="102" y="571"/>
                  </a:lnTo>
                  <a:lnTo>
                    <a:pt x="101" y="571"/>
                  </a:lnTo>
                  <a:lnTo>
                    <a:pt x="99" y="569"/>
                  </a:lnTo>
                  <a:lnTo>
                    <a:pt x="98" y="568"/>
                  </a:lnTo>
                  <a:lnTo>
                    <a:pt x="94" y="564"/>
                  </a:lnTo>
                  <a:lnTo>
                    <a:pt x="89" y="556"/>
                  </a:lnTo>
                  <a:lnTo>
                    <a:pt x="82" y="548"/>
                  </a:lnTo>
                  <a:lnTo>
                    <a:pt x="81" y="546"/>
                  </a:lnTo>
                  <a:lnTo>
                    <a:pt x="80" y="546"/>
                  </a:lnTo>
                  <a:lnTo>
                    <a:pt x="78" y="544"/>
                  </a:lnTo>
                  <a:lnTo>
                    <a:pt x="74" y="542"/>
                  </a:lnTo>
                  <a:lnTo>
                    <a:pt x="71" y="540"/>
                  </a:lnTo>
                  <a:lnTo>
                    <a:pt x="68" y="539"/>
                  </a:lnTo>
                  <a:lnTo>
                    <a:pt x="64" y="534"/>
                  </a:lnTo>
                  <a:lnTo>
                    <a:pt x="61" y="532"/>
                  </a:lnTo>
                  <a:lnTo>
                    <a:pt x="59" y="531"/>
                  </a:lnTo>
                  <a:lnTo>
                    <a:pt x="54" y="527"/>
                  </a:lnTo>
                  <a:lnTo>
                    <a:pt x="51" y="526"/>
                  </a:lnTo>
                  <a:lnTo>
                    <a:pt x="51" y="525"/>
                  </a:lnTo>
                  <a:lnTo>
                    <a:pt x="49" y="524"/>
                  </a:lnTo>
                  <a:lnTo>
                    <a:pt x="44" y="517"/>
                  </a:lnTo>
                  <a:lnTo>
                    <a:pt x="42" y="515"/>
                  </a:lnTo>
                  <a:lnTo>
                    <a:pt x="40" y="513"/>
                  </a:lnTo>
                  <a:lnTo>
                    <a:pt x="37" y="511"/>
                  </a:lnTo>
                  <a:lnTo>
                    <a:pt x="35" y="509"/>
                  </a:lnTo>
                  <a:lnTo>
                    <a:pt x="31" y="507"/>
                  </a:lnTo>
                  <a:lnTo>
                    <a:pt x="21" y="501"/>
                  </a:lnTo>
                  <a:lnTo>
                    <a:pt x="18" y="499"/>
                  </a:lnTo>
                  <a:lnTo>
                    <a:pt x="14" y="497"/>
                  </a:lnTo>
                  <a:lnTo>
                    <a:pt x="11" y="495"/>
                  </a:lnTo>
                  <a:lnTo>
                    <a:pt x="9" y="492"/>
                  </a:lnTo>
                  <a:lnTo>
                    <a:pt x="8" y="491"/>
                  </a:lnTo>
                  <a:lnTo>
                    <a:pt x="6" y="488"/>
                  </a:lnTo>
                  <a:lnTo>
                    <a:pt x="5" y="486"/>
                  </a:lnTo>
                  <a:lnTo>
                    <a:pt x="4" y="484"/>
                  </a:lnTo>
                  <a:lnTo>
                    <a:pt x="3" y="481"/>
                  </a:lnTo>
                  <a:lnTo>
                    <a:pt x="1" y="478"/>
                  </a:lnTo>
                  <a:lnTo>
                    <a:pt x="1" y="475"/>
                  </a:lnTo>
                  <a:lnTo>
                    <a:pt x="0" y="472"/>
                  </a:lnTo>
                  <a:lnTo>
                    <a:pt x="0" y="469"/>
                  </a:lnTo>
                  <a:lnTo>
                    <a:pt x="0" y="466"/>
                  </a:lnTo>
                  <a:lnTo>
                    <a:pt x="0" y="464"/>
                  </a:lnTo>
                  <a:lnTo>
                    <a:pt x="1" y="461"/>
                  </a:lnTo>
                  <a:lnTo>
                    <a:pt x="1" y="459"/>
                  </a:lnTo>
                  <a:lnTo>
                    <a:pt x="2" y="456"/>
                  </a:lnTo>
                  <a:lnTo>
                    <a:pt x="2" y="456"/>
                  </a:lnTo>
                  <a:lnTo>
                    <a:pt x="3" y="456"/>
                  </a:lnTo>
                  <a:lnTo>
                    <a:pt x="11" y="453"/>
                  </a:lnTo>
                  <a:lnTo>
                    <a:pt x="16" y="451"/>
                  </a:lnTo>
                  <a:lnTo>
                    <a:pt x="19" y="449"/>
                  </a:lnTo>
                  <a:lnTo>
                    <a:pt x="22" y="448"/>
                  </a:lnTo>
                  <a:lnTo>
                    <a:pt x="26" y="446"/>
                  </a:lnTo>
                  <a:lnTo>
                    <a:pt x="29" y="444"/>
                  </a:lnTo>
                  <a:lnTo>
                    <a:pt x="31" y="442"/>
                  </a:lnTo>
                  <a:lnTo>
                    <a:pt x="37" y="438"/>
                  </a:lnTo>
                  <a:lnTo>
                    <a:pt x="41" y="435"/>
                  </a:lnTo>
                  <a:lnTo>
                    <a:pt x="43" y="431"/>
                  </a:lnTo>
                  <a:lnTo>
                    <a:pt x="46" y="427"/>
                  </a:lnTo>
                  <a:lnTo>
                    <a:pt x="49" y="425"/>
                  </a:lnTo>
                  <a:lnTo>
                    <a:pt x="50" y="424"/>
                  </a:lnTo>
                  <a:lnTo>
                    <a:pt x="51" y="423"/>
                  </a:lnTo>
                  <a:lnTo>
                    <a:pt x="56" y="420"/>
                  </a:lnTo>
                  <a:lnTo>
                    <a:pt x="59" y="419"/>
                  </a:lnTo>
                  <a:lnTo>
                    <a:pt x="59" y="418"/>
                  </a:lnTo>
                  <a:lnTo>
                    <a:pt x="60" y="417"/>
                  </a:lnTo>
                  <a:lnTo>
                    <a:pt x="60" y="416"/>
                  </a:lnTo>
                  <a:lnTo>
                    <a:pt x="60" y="414"/>
                  </a:lnTo>
                  <a:lnTo>
                    <a:pt x="61" y="411"/>
                  </a:lnTo>
                  <a:lnTo>
                    <a:pt x="61" y="409"/>
                  </a:lnTo>
                  <a:lnTo>
                    <a:pt x="61" y="407"/>
                  </a:lnTo>
                  <a:lnTo>
                    <a:pt x="60" y="404"/>
                  </a:lnTo>
                  <a:lnTo>
                    <a:pt x="59" y="401"/>
                  </a:lnTo>
                  <a:lnTo>
                    <a:pt x="53" y="389"/>
                  </a:lnTo>
                  <a:lnTo>
                    <a:pt x="51" y="385"/>
                  </a:lnTo>
                  <a:lnTo>
                    <a:pt x="49" y="382"/>
                  </a:lnTo>
                  <a:lnTo>
                    <a:pt x="46" y="380"/>
                  </a:lnTo>
                  <a:lnTo>
                    <a:pt x="41" y="374"/>
                  </a:lnTo>
                  <a:lnTo>
                    <a:pt x="39" y="372"/>
                  </a:lnTo>
                  <a:lnTo>
                    <a:pt x="37" y="371"/>
                  </a:lnTo>
                  <a:lnTo>
                    <a:pt x="36" y="368"/>
                  </a:lnTo>
                  <a:lnTo>
                    <a:pt x="35" y="367"/>
                  </a:lnTo>
                  <a:lnTo>
                    <a:pt x="34" y="364"/>
                  </a:lnTo>
                  <a:lnTo>
                    <a:pt x="33" y="362"/>
                  </a:lnTo>
                  <a:lnTo>
                    <a:pt x="32" y="359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49"/>
                  </a:lnTo>
                  <a:lnTo>
                    <a:pt x="32" y="344"/>
                  </a:lnTo>
                  <a:lnTo>
                    <a:pt x="34" y="336"/>
                  </a:lnTo>
                  <a:lnTo>
                    <a:pt x="34" y="332"/>
                  </a:lnTo>
                  <a:lnTo>
                    <a:pt x="35" y="314"/>
                  </a:lnTo>
                  <a:lnTo>
                    <a:pt x="35" y="309"/>
                  </a:lnTo>
                  <a:lnTo>
                    <a:pt x="35" y="307"/>
                  </a:lnTo>
                  <a:lnTo>
                    <a:pt x="35" y="304"/>
                  </a:lnTo>
                  <a:lnTo>
                    <a:pt x="34" y="302"/>
                  </a:lnTo>
                  <a:lnTo>
                    <a:pt x="34" y="301"/>
                  </a:lnTo>
                  <a:lnTo>
                    <a:pt x="33" y="300"/>
                  </a:lnTo>
                  <a:lnTo>
                    <a:pt x="31" y="299"/>
                  </a:lnTo>
                  <a:lnTo>
                    <a:pt x="30" y="297"/>
                  </a:lnTo>
                  <a:lnTo>
                    <a:pt x="29" y="297"/>
                  </a:lnTo>
                  <a:lnTo>
                    <a:pt x="27" y="297"/>
                  </a:lnTo>
                  <a:lnTo>
                    <a:pt x="26" y="297"/>
                  </a:lnTo>
                  <a:lnTo>
                    <a:pt x="24" y="292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19" y="282"/>
                  </a:lnTo>
                  <a:lnTo>
                    <a:pt x="19" y="282"/>
                  </a:lnTo>
                  <a:lnTo>
                    <a:pt x="19" y="281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5" y="278"/>
                  </a:lnTo>
                  <a:lnTo>
                    <a:pt x="27" y="277"/>
                  </a:lnTo>
                  <a:lnTo>
                    <a:pt x="28" y="277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4"/>
                  </a:lnTo>
                  <a:lnTo>
                    <a:pt x="30" y="269"/>
                  </a:lnTo>
                  <a:lnTo>
                    <a:pt x="31" y="267"/>
                  </a:lnTo>
                  <a:lnTo>
                    <a:pt x="31" y="266"/>
                  </a:lnTo>
                  <a:lnTo>
                    <a:pt x="32" y="264"/>
                  </a:lnTo>
                  <a:lnTo>
                    <a:pt x="33" y="264"/>
                  </a:lnTo>
                  <a:lnTo>
                    <a:pt x="34" y="263"/>
                  </a:lnTo>
                  <a:lnTo>
                    <a:pt x="34" y="262"/>
                  </a:lnTo>
                  <a:lnTo>
                    <a:pt x="35" y="262"/>
                  </a:lnTo>
                  <a:lnTo>
                    <a:pt x="39" y="261"/>
                  </a:lnTo>
                  <a:lnTo>
                    <a:pt x="41" y="261"/>
                  </a:lnTo>
                  <a:lnTo>
                    <a:pt x="43" y="259"/>
                  </a:lnTo>
                  <a:lnTo>
                    <a:pt x="46" y="259"/>
                  </a:lnTo>
                  <a:lnTo>
                    <a:pt x="47" y="257"/>
                  </a:lnTo>
                  <a:lnTo>
                    <a:pt x="49" y="257"/>
                  </a:lnTo>
                  <a:lnTo>
                    <a:pt x="52" y="253"/>
                  </a:lnTo>
                  <a:lnTo>
                    <a:pt x="53" y="252"/>
                  </a:lnTo>
                  <a:lnTo>
                    <a:pt x="54" y="249"/>
                  </a:lnTo>
                  <a:lnTo>
                    <a:pt x="54" y="247"/>
                  </a:lnTo>
                  <a:lnTo>
                    <a:pt x="55" y="244"/>
                  </a:lnTo>
                  <a:lnTo>
                    <a:pt x="56" y="241"/>
                  </a:lnTo>
                  <a:lnTo>
                    <a:pt x="56" y="237"/>
                  </a:lnTo>
                  <a:lnTo>
                    <a:pt x="56" y="235"/>
                  </a:lnTo>
                  <a:lnTo>
                    <a:pt x="56" y="234"/>
                  </a:lnTo>
                  <a:lnTo>
                    <a:pt x="56" y="233"/>
                  </a:lnTo>
                  <a:lnTo>
                    <a:pt x="56" y="232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9" y="224"/>
                  </a:lnTo>
                  <a:lnTo>
                    <a:pt x="60" y="221"/>
                  </a:lnTo>
                  <a:lnTo>
                    <a:pt x="61" y="218"/>
                  </a:lnTo>
                  <a:lnTo>
                    <a:pt x="64" y="215"/>
                  </a:lnTo>
                  <a:lnTo>
                    <a:pt x="71" y="205"/>
                  </a:lnTo>
                  <a:lnTo>
                    <a:pt x="75" y="199"/>
                  </a:lnTo>
                  <a:lnTo>
                    <a:pt x="80" y="192"/>
                  </a:lnTo>
                  <a:lnTo>
                    <a:pt x="81" y="190"/>
                  </a:lnTo>
                  <a:lnTo>
                    <a:pt x="82" y="189"/>
                  </a:lnTo>
                  <a:lnTo>
                    <a:pt x="82" y="187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4" y="179"/>
                  </a:lnTo>
                  <a:lnTo>
                    <a:pt x="83" y="177"/>
                  </a:lnTo>
                  <a:lnTo>
                    <a:pt x="82" y="174"/>
                  </a:lnTo>
                  <a:lnTo>
                    <a:pt x="80" y="165"/>
                  </a:lnTo>
                  <a:lnTo>
                    <a:pt x="79" y="160"/>
                  </a:lnTo>
                  <a:lnTo>
                    <a:pt x="78" y="153"/>
                  </a:lnTo>
                  <a:lnTo>
                    <a:pt x="77" y="146"/>
                  </a:lnTo>
                  <a:lnTo>
                    <a:pt x="77" y="143"/>
                  </a:lnTo>
                  <a:lnTo>
                    <a:pt x="77" y="140"/>
                  </a:lnTo>
                  <a:lnTo>
                    <a:pt x="77" y="137"/>
                  </a:lnTo>
                  <a:lnTo>
                    <a:pt x="78" y="135"/>
                  </a:lnTo>
                  <a:lnTo>
                    <a:pt x="78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3" y="125"/>
                  </a:lnTo>
                  <a:lnTo>
                    <a:pt x="84" y="124"/>
                  </a:lnTo>
                  <a:lnTo>
                    <a:pt x="86" y="123"/>
                  </a:lnTo>
                  <a:lnTo>
                    <a:pt x="87" y="122"/>
                  </a:lnTo>
                  <a:lnTo>
                    <a:pt x="89" y="122"/>
                  </a:lnTo>
                  <a:lnTo>
                    <a:pt x="91" y="122"/>
                  </a:lnTo>
                  <a:lnTo>
                    <a:pt x="94" y="122"/>
                  </a:lnTo>
                  <a:lnTo>
                    <a:pt x="96" y="122"/>
                  </a:lnTo>
                  <a:lnTo>
                    <a:pt x="99" y="123"/>
                  </a:lnTo>
                  <a:lnTo>
                    <a:pt x="103" y="124"/>
                  </a:lnTo>
                  <a:lnTo>
                    <a:pt x="113" y="128"/>
                  </a:lnTo>
                  <a:lnTo>
                    <a:pt x="121" y="130"/>
                  </a:lnTo>
                  <a:lnTo>
                    <a:pt x="124" y="132"/>
                  </a:lnTo>
                  <a:lnTo>
                    <a:pt x="127" y="132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2" y="130"/>
                  </a:lnTo>
                  <a:lnTo>
                    <a:pt x="132" y="130"/>
                  </a:lnTo>
                  <a:lnTo>
                    <a:pt x="133" y="128"/>
                  </a:lnTo>
                  <a:lnTo>
                    <a:pt x="133" y="127"/>
                  </a:lnTo>
                  <a:lnTo>
                    <a:pt x="133" y="125"/>
                  </a:lnTo>
                  <a:lnTo>
                    <a:pt x="132" y="124"/>
                  </a:lnTo>
                  <a:lnTo>
                    <a:pt x="131" y="120"/>
                  </a:lnTo>
                  <a:lnTo>
                    <a:pt x="126" y="114"/>
                  </a:lnTo>
                  <a:lnTo>
                    <a:pt x="125" y="111"/>
                  </a:lnTo>
                  <a:lnTo>
                    <a:pt x="122" y="106"/>
                  </a:lnTo>
                  <a:lnTo>
                    <a:pt x="121" y="101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6" y="88"/>
                  </a:lnTo>
                  <a:lnTo>
                    <a:pt x="116" y="84"/>
                  </a:lnTo>
                  <a:lnTo>
                    <a:pt x="115" y="78"/>
                  </a:lnTo>
                  <a:lnTo>
                    <a:pt x="114" y="74"/>
                  </a:lnTo>
                  <a:lnTo>
                    <a:pt x="114" y="64"/>
                  </a:lnTo>
                  <a:lnTo>
                    <a:pt x="112" y="50"/>
                  </a:lnTo>
                  <a:lnTo>
                    <a:pt x="112" y="45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3" y="40"/>
                  </a:lnTo>
                  <a:lnTo>
                    <a:pt x="114" y="38"/>
                  </a:lnTo>
                  <a:lnTo>
                    <a:pt x="114" y="37"/>
                  </a:lnTo>
                  <a:lnTo>
                    <a:pt x="115" y="36"/>
                  </a:lnTo>
                  <a:lnTo>
                    <a:pt x="116" y="35"/>
                  </a:lnTo>
                  <a:lnTo>
                    <a:pt x="119" y="34"/>
                  </a:lnTo>
                  <a:lnTo>
                    <a:pt x="122" y="32"/>
                  </a:lnTo>
                  <a:lnTo>
                    <a:pt x="126" y="30"/>
                  </a:lnTo>
                  <a:lnTo>
                    <a:pt x="129" y="29"/>
                  </a:lnTo>
                  <a:lnTo>
                    <a:pt x="136" y="27"/>
                  </a:lnTo>
                  <a:lnTo>
                    <a:pt x="138" y="27"/>
                  </a:lnTo>
                  <a:lnTo>
                    <a:pt x="140" y="25"/>
                  </a:lnTo>
                  <a:lnTo>
                    <a:pt x="141" y="25"/>
                  </a:lnTo>
                  <a:lnTo>
                    <a:pt x="143" y="24"/>
                  </a:lnTo>
                  <a:lnTo>
                    <a:pt x="144" y="22"/>
                  </a:lnTo>
                  <a:lnTo>
                    <a:pt x="146" y="18"/>
                  </a:lnTo>
                  <a:lnTo>
                    <a:pt x="150" y="13"/>
                  </a:lnTo>
                  <a:lnTo>
                    <a:pt x="153" y="7"/>
                  </a:lnTo>
                  <a:lnTo>
                    <a:pt x="155" y="3"/>
                  </a:lnTo>
                  <a:lnTo>
                    <a:pt x="156" y="2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98">
              <a:extLst>
                <a:ext uri="{FF2B5EF4-FFF2-40B4-BE49-F238E27FC236}">
                  <a16:creationId xmlns:a16="http://schemas.microsoft.com/office/drawing/2014/main" id="{B9F6D72A-E6BA-E01A-B6FC-A0317CCC7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173" y="5767225"/>
              <a:ext cx="1177925" cy="976313"/>
            </a:xfrm>
            <a:custGeom>
              <a:avLst/>
              <a:gdLst>
                <a:gd name="T0" fmla="*/ 281 w 742"/>
                <a:gd name="T1" fmla="*/ 22 h 615"/>
                <a:gd name="T2" fmla="*/ 301 w 742"/>
                <a:gd name="T3" fmla="*/ 45 h 615"/>
                <a:gd name="T4" fmla="*/ 334 w 742"/>
                <a:gd name="T5" fmla="*/ 71 h 615"/>
                <a:gd name="T6" fmla="*/ 362 w 742"/>
                <a:gd name="T7" fmla="*/ 92 h 615"/>
                <a:gd name="T8" fmla="*/ 407 w 742"/>
                <a:gd name="T9" fmla="*/ 129 h 615"/>
                <a:gd name="T10" fmla="*/ 441 w 742"/>
                <a:gd name="T11" fmla="*/ 153 h 615"/>
                <a:gd name="T12" fmla="*/ 444 w 742"/>
                <a:gd name="T13" fmla="*/ 171 h 615"/>
                <a:gd name="T14" fmla="*/ 483 w 742"/>
                <a:gd name="T15" fmla="*/ 193 h 615"/>
                <a:gd name="T16" fmla="*/ 518 w 742"/>
                <a:gd name="T17" fmla="*/ 225 h 615"/>
                <a:gd name="T18" fmla="*/ 521 w 742"/>
                <a:gd name="T19" fmla="*/ 257 h 615"/>
                <a:gd name="T20" fmla="*/ 540 w 742"/>
                <a:gd name="T21" fmla="*/ 287 h 615"/>
                <a:gd name="T22" fmla="*/ 594 w 742"/>
                <a:gd name="T23" fmla="*/ 276 h 615"/>
                <a:gd name="T24" fmla="*/ 616 w 742"/>
                <a:gd name="T25" fmla="*/ 276 h 615"/>
                <a:gd name="T26" fmla="*/ 628 w 742"/>
                <a:gd name="T27" fmla="*/ 307 h 615"/>
                <a:gd name="T28" fmla="*/ 682 w 742"/>
                <a:gd name="T29" fmla="*/ 357 h 615"/>
                <a:gd name="T30" fmla="*/ 708 w 742"/>
                <a:gd name="T31" fmla="*/ 383 h 615"/>
                <a:gd name="T32" fmla="*/ 717 w 742"/>
                <a:gd name="T33" fmla="*/ 385 h 615"/>
                <a:gd name="T34" fmla="*/ 727 w 742"/>
                <a:gd name="T35" fmla="*/ 440 h 615"/>
                <a:gd name="T36" fmla="*/ 742 w 742"/>
                <a:gd name="T37" fmla="*/ 454 h 615"/>
                <a:gd name="T38" fmla="*/ 738 w 742"/>
                <a:gd name="T39" fmla="*/ 519 h 615"/>
                <a:gd name="T40" fmla="*/ 723 w 742"/>
                <a:gd name="T41" fmla="*/ 574 h 615"/>
                <a:gd name="T42" fmla="*/ 694 w 742"/>
                <a:gd name="T43" fmla="*/ 578 h 615"/>
                <a:gd name="T44" fmla="*/ 666 w 742"/>
                <a:gd name="T45" fmla="*/ 551 h 615"/>
                <a:gd name="T46" fmla="*/ 641 w 742"/>
                <a:gd name="T47" fmla="*/ 529 h 615"/>
                <a:gd name="T48" fmla="*/ 601 w 742"/>
                <a:gd name="T49" fmla="*/ 542 h 615"/>
                <a:gd name="T50" fmla="*/ 546 w 742"/>
                <a:gd name="T51" fmla="*/ 530 h 615"/>
                <a:gd name="T52" fmla="*/ 511 w 742"/>
                <a:gd name="T53" fmla="*/ 499 h 615"/>
                <a:gd name="T54" fmla="*/ 493 w 742"/>
                <a:gd name="T55" fmla="*/ 502 h 615"/>
                <a:gd name="T56" fmla="*/ 483 w 742"/>
                <a:gd name="T57" fmla="*/ 547 h 615"/>
                <a:gd name="T58" fmla="*/ 465 w 742"/>
                <a:gd name="T59" fmla="*/ 567 h 615"/>
                <a:gd name="T60" fmla="*/ 436 w 742"/>
                <a:gd name="T61" fmla="*/ 575 h 615"/>
                <a:gd name="T62" fmla="*/ 418 w 742"/>
                <a:gd name="T63" fmla="*/ 596 h 615"/>
                <a:gd name="T64" fmla="*/ 389 w 742"/>
                <a:gd name="T65" fmla="*/ 614 h 615"/>
                <a:gd name="T66" fmla="*/ 325 w 742"/>
                <a:gd name="T67" fmla="*/ 588 h 615"/>
                <a:gd name="T68" fmla="*/ 266 w 742"/>
                <a:gd name="T69" fmla="*/ 572 h 615"/>
                <a:gd name="T70" fmla="*/ 204 w 742"/>
                <a:gd name="T71" fmla="*/ 562 h 615"/>
                <a:gd name="T72" fmla="*/ 167 w 742"/>
                <a:gd name="T73" fmla="*/ 562 h 615"/>
                <a:gd name="T74" fmla="*/ 127 w 742"/>
                <a:gd name="T75" fmla="*/ 543 h 615"/>
                <a:gd name="T76" fmla="*/ 110 w 742"/>
                <a:gd name="T77" fmla="*/ 518 h 615"/>
                <a:gd name="T78" fmla="*/ 96 w 742"/>
                <a:gd name="T79" fmla="*/ 495 h 615"/>
                <a:gd name="T80" fmla="*/ 120 w 742"/>
                <a:gd name="T81" fmla="*/ 476 h 615"/>
                <a:gd name="T82" fmla="*/ 127 w 742"/>
                <a:gd name="T83" fmla="*/ 458 h 615"/>
                <a:gd name="T84" fmla="*/ 97 w 742"/>
                <a:gd name="T85" fmla="*/ 427 h 615"/>
                <a:gd name="T86" fmla="*/ 67 w 742"/>
                <a:gd name="T87" fmla="*/ 401 h 615"/>
                <a:gd name="T88" fmla="*/ 17 w 742"/>
                <a:gd name="T89" fmla="*/ 372 h 615"/>
                <a:gd name="T90" fmla="*/ 10 w 742"/>
                <a:gd name="T91" fmla="*/ 339 h 615"/>
                <a:gd name="T92" fmla="*/ 38 w 742"/>
                <a:gd name="T93" fmla="*/ 325 h 615"/>
                <a:gd name="T94" fmla="*/ 56 w 742"/>
                <a:gd name="T95" fmla="*/ 281 h 615"/>
                <a:gd name="T96" fmla="*/ 47 w 742"/>
                <a:gd name="T97" fmla="*/ 230 h 615"/>
                <a:gd name="T98" fmla="*/ 39 w 742"/>
                <a:gd name="T99" fmla="*/ 175 h 615"/>
                <a:gd name="T100" fmla="*/ 42 w 742"/>
                <a:gd name="T101" fmla="*/ 145 h 615"/>
                <a:gd name="T102" fmla="*/ 74 w 742"/>
                <a:gd name="T103" fmla="*/ 145 h 615"/>
                <a:gd name="T104" fmla="*/ 137 w 742"/>
                <a:gd name="T105" fmla="*/ 133 h 615"/>
                <a:gd name="T106" fmla="*/ 190 w 742"/>
                <a:gd name="T107" fmla="*/ 133 h 615"/>
                <a:gd name="T108" fmla="*/ 233 w 742"/>
                <a:gd name="T109" fmla="*/ 151 h 615"/>
                <a:gd name="T110" fmla="*/ 247 w 742"/>
                <a:gd name="T111" fmla="*/ 145 h 615"/>
                <a:gd name="T112" fmla="*/ 248 w 742"/>
                <a:gd name="T113" fmla="*/ 131 h 615"/>
                <a:gd name="T114" fmla="*/ 237 w 742"/>
                <a:gd name="T115" fmla="*/ 102 h 615"/>
                <a:gd name="T116" fmla="*/ 247 w 742"/>
                <a:gd name="T117" fmla="*/ 78 h 615"/>
                <a:gd name="T118" fmla="*/ 254 w 742"/>
                <a:gd name="T119" fmla="*/ 40 h 615"/>
                <a:gd name="T120" fmla="*/ 269 w 742"/>
                <a:gd name="T121" fmla="*/ 1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2" h="615">
                  <a:moveTo>
                    <a:pt x="282" y="0"/>
                  </a:moveTo>
                  <a:lnTo>
                    <a:pt x="282" y="0"/>
                  </a:lnTo>
                  <a:lnTo>
                    <a:pt x="281" y="3"/>
                  </a:lnTo>
                  <a:lnTo>
                    <a:pt x="281" y="5"/>
                  </a:lnTo>
                  <a:lnTo>
                    <a:pt x="280" y="8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6"/>
                  </a:lnTo>
                  <a:lnTo>
                    <a:pt x="281" y="19"/>
                  </a:lnTo>
                  <a:lnTo>
                    <a:pt x="281" y="22"/>
                  </a:lnTo>
                  <a:lnTo>
                    <a:pt x="283" y="25"/>
                  </a:lnTo>
                  <a:lnTo>
                    <a:pt x="284" y="28"/>
                  </a:lnTo>
                  <a:lnTo>
                    <a:pt x="285" y="30"/>
                  </a:lnTo>
                  <a:lnTo>
                    <a:pt x="286" y="32"/>
                  </a:lnTo>
                  <a:lnTo>
                    <a:pt x="288" y="35"/>
                  </a:lnTo>
                  <a:lnTo>
                    <a:pt x="289" y="36"/>
                  </a:lnTo>
                  <a:lnTo>
                    <a:pt x="291" y="39"/>
                  </a:lnTo>
                  <a:lnTo>
                    <a:pt x="294" y="41"/>
                  </a:lnTo>
                  <a:lnTo>
                    <a:pt x="298" y="43"/>
                  </a:lnTo>
                  <a:lnTo>
                    <a:pt x="301" y="45"/>
                  </a:lnTo>
                  <a:lnTo>
                    <a:pt x="311" y="51"/>
                  </a:lnTo>
                  <a:lnTo>
                    <a:pt x="315" y="53"/>
                  </a:lnTo>
                  <a:lnTo>
                    <a:pt x="317" y="55"/>
                  </a:lnTo>
                  <a:lnTo>
                    <a:pt x="320" y="57"/>
                  </a:lnTo>
                  <a:lnTo>
                    <a:pt x="322" y="59"/>
                  </a:lnTo>
                  <a:lnTo>
                    <a:pt x="324" y="61"/>
                  </a:lnTo>
                  <a:lnTo>
                    <a:pt x="329" y="68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4" y="71"/>
                  </a:lnTo>
                  <a:lnTo>
                    <a:pt x="339" y="75"/>
                  </a:lnTo>
                  <a:lnTo>
                    <a:pt x="341" y="76"/>
                  </a:lnTo>
                  <a:lnTo>
                    <a:pt x="344" y="78"/>
                  </a:lnTo>
                  <a:lnTo>
                    <a:pt x="348" y="83"/>
                  </a:lnTo>
                  <a:lnTo>
                    <a:pt x="351" y="84"/>
                  </a:lnTo>
                  <a:lnTo>
                    <a:pt x="354" y="86"/>
                  </a:lnTo>
                  <a:lnTo>
                    <a:pt x="358" y="88"/>
                  </a:lnTo>
                  <a:lnTo>
                    <a:pt x="360" y="90"/>
                  </a:lnTo>
                  <a:lnTo>
                    <a:pt x="361" y="90"/>
                  </a:lnTo>
                  <a:lnTo>
                    <a:pt x="362" y="92"/>
                  </a:lnTo>
                  <a:lnTo>
                    <a:pt x="369" y="100"/>
                  </a:lnTo>
                  <a:lnTo>
                    <a:pt x="374" y="108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1" y="115"/>
                  </a:lnTo>
                  <a:lnTo>
                    <a:pt x="382" y="115"/>
                  </a:lnTo>
                  <a:lnTo>
                    <a:pt x="384" y="117"/>
                  </a:lnTo>
                  <a:lnTo>
                    <a:pt x="397" y="123"/>
                  </a:lnTo>
                  <a:lnTo>
                    <a:pt x="401" y="125"/>
                  </a:lnTo>
                  <a:lnTo>
                    <a:pt x="407" y="129"/>
                  </a:lnTo>
                  <a:lnTo>
                    <a:pt x="416" y="135"/>
                  </a:lnTo>
                  <a:lnTo>
                    <a:pt x="421" y="138"/>
                  </a:lnTo>
                  <a:lnTo>
                    <a:pt x="426" y="141"/>
                  </a:lnTo>
                  <a:lnTo>
                    <a:pt x="435" y="146"/>
                  </a:lnTo>
                  <a:lnTo>
                    <a:pt x="437" y="147"/>
                  </a:lnTo>
                  <a:lnTo>
                    <a:pt x="439" y="148"/>
                  </a:lnTo>
                  <a:lnTo>
                    <a:pt x="440" y="150"/>
                  </a:lnTo>
                  <a:lnTo>
                    <a:pt x="440" y="150"/>
                  </a:lnTo>
                  <a:lnTo>
                    <a:pt x="441" y="151"/>
                  </a:lnTo>
                  <a:lnTo>
                    <a:pt x="441" y="153"/>
                  </a:lnTo>
                  <a:lnTo>
                    <a:pt x="441" y="154"/>
                  </a:lnTo>
                  <a:lnTo>
                    <a:pt x="441" y="160"/>
                  </a:lnTo>
                  <a:lnTo>
                    <a:pt x="441" y="162"/>
                  </a:lnTo>
                  <a:lnTo>
                    <a:pt x="441" y="165"/>
                  </a:lnTo>
                  <a:lnTo>
                    <a:pt x="441" y="167"/>
                  </a:lnTo>
                  <a:lnTo>
                    <a:pt x="441" y="168"/>
                  </a:lnTo>
                  <a:lnTo>
                    <a:pt x="441" y="169"/>
                  </a:lnTo>
                  <a:lnTo>
                    <a:pt x="442" y="170"/>
                  </a:lnTo>
                  <a:lnTo>
                    <a:pt x="442" y="170"/>
                  </a:lnTo>
                  <a:lnTo>
                    <a:pt x="444" y="171"/>
                  </a:lnTo>
                  <a:lnTo>
                    <a:pt x="445" y="172"/>
                  </a:lnTo>
                  <a:lnTo>
                    <a:pt x="452" y="174"/>
                  </a:lnTo>
                  <a:lnTo>
                    <a:pt x="454" y="175"/>
                  </a:lnTo>
                  <a:lnTo>
                    <a:pt x="456" y="176"/>
                  </a:lnTo>
                  <a:lnTo>
                    <a:pt x="459" y="178"/>
                  </a:lnTo>
                  <a:lnTo>
                    <a:pt x="464" y="182"/>
                  </a:lnTo>
                  <a:lnTo>
                    <a:pt x="469" y="185"/>
                  </a:lnTo>
                  <a:lnTo>
                    <a:pt x="474" y="187"/>
                  </a:lnTo>
                  <a:lnTo>
                    <a:pt x="480" y="190"/>
                  </a:lnTo>
                  <a:lnTo>
                    <a:pt x="483" y="193"/>
                  </a:lnTo>
                  <a:lnTo>
                    <a:pt x="486" y="194"/>
                  </a:lnTo>
                  <a:lnTo>
                    <a:pt x="487" y="195"/>
                  </a:lnTo>
                  <a:lnTo>
                    <a:pt x="494" y="204"/>
                  </a:lnTo>
                  <a:lnTo>
                    <a:pt x="501" y="210"/>
                  </a:lnTo>
                  <a:lnTo>
                    <a:pt x="508" y="217"/>
                  </a:lnTo>
                  <a:lnTo>
                    <a:pt x="511" y="219"/>
                  </a:lnTo>
                  <a:lnTo>
                    <a:pt x="514" y="221"/>
                  </a:lnTo>
                  <a:lnTo>
                    <a:pt x="516" y="222"/>
                  </a:lnTo>
                  <a:lnTo>
                    <a:pt x="517" y="223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8"/>
                  </a:lnTo>
                  <a:lnTo>
                    <a:pt x="518" y="229"/>
                  </a:lnTo>
                  <a:lnTo>
                    <a:pt x="518" y="230"/>
                  </a:lnTo>
                  <a:lnTo>
                    <a:pt x="518" y="233"/>
                  </a:lnTo>
                  <a:lnTo>
                    <a:pt x="518" y="235"/>
                  </a:lnTo>
                  <a:lnTo>
                    <a:pt x="518" y="240"/>
                  </a:lnTo>
                  <a:lnTo>
                    <a:pt x="518" y="242"/>
                  </a:lnTo>
                  <a:lnTo>
                    <a:pt x="520" y="249"/>
                  </a:lnTo>
                  <a:lnTo>
                    <a:pt x="521" y="257"/>
                  </a:lnTo>
                  <a:lnTo>
                    <a:pt x="521" y="259"/>
                  </a:lnTo>
                  <a:lnTo>
                    <a:pt x="522" y="261"/>
                  </a:lnTo>
                  <a:lnTo>
                    <a:pt x="523" y="264"/>
                  </a:lnTo>
                  <a:lnTo>
                    <a:pt x="530" y="275"/>
                  </a:lnTo>
                  <a:lnTo>
                    <a:pt x="533" y="282"/>
                  </a:lnTo>
                  <a:lnTo>
                    <a:pt x="534" y="284"/>
                  </a:lnTo>
                  <a:lnTo>
                    <a:pt x="536" y="285"/>
                  </a:lnTo>
                  <a:lnTo>
                    <a:pt x="537" y="286"/>
                  </a:lnTo>
                  <a:lnTo>
                    <a:pt x="538" y="287"/>
                  </a:lnTo>
                  <a:lnTo>
                    <a:pt x="540" y="287"/>
                  </a:lnTo>
                  <a:lnTo>
                    <a:pt x="542" y="287"/>
                  </a:lnTo>
                  <a:lnTo>
                    <a:pt x="544" y="288"/>
                  </a:lnTo>
                  <a:lnTo>
                    <a:pt x="546" y="288"/>
                  </a:lnTo>
                  <a:lnTo>
                    <a:pt x="548" y="288"/>
                  </a:lnTo>
                  <a:lnTo>
                    <a:pt x="551" y="287"/>
                  </a:lnTo>
                  <a:lnTo>
                    <a:pt x="555" y="287"/>
                  </a:lnTo>
                  <a:lnTo>
                    <a:pt x="565" y="284"/>
                  </a:lnTo>
                  <a:lnTo>
                    <a:pt x="579" y="280"/>
                  </a:lnTo>
                  <a:lnTo>
                    <a:pt x="586" y="278"/>
                  </a:lnTo>
                  <a:lnTo>
                    <a:pt x="594" y="276"/>
                  </a:lnTo>
                  <a:lnTo>
                    <a:pt x="604" y="272"/>
                  </a:lnTo>
                  <a:lnTo>
                    <a:pt x="606" y="271"/>
                  </a:lnTo>
                  <a:lnTo>
                    <a:pt x="608" y="270"/>
                  </a:lnTo>
                  <a:lnTo>
                    <a:pt x="610" y="270"/>
                  </a:lnTo>
                  <a:lnTo>
                    <a:pt x="612" y="270"/>
                  </a:lnTo>
                  <a:lnTo>
                    <a:pt x="613" y="270"/>
                  </a:lnTo>
                  <a:lnTo>
                    <a:pt x="615" y="271"/>
                  </a:lnTo>
                  <a:lnTo>
                    <a:pt x="616" y="272"/>
                  </a:lnTo>
                  <a:lnTo>
                    <a:pt x="616" y="274"/>
                  </a:lnTo>
                  <a:lnTo>
                    <a:pt x="616" y="276"/>
                  </a:lnTo>
                  <a:lnTo>
                    <a:pt x="616" y="280"/>
                  </a:lnTo>
                  <a:lnTo>
                    <a:pt x="617" y="285"/>
                  </a:lnTo>
                  <a:lnTo>
                    <a:pt x="618" y="287"/>
                  </a:lnTo>
                  <a:lnTo>
                    <a:pt x="620" y="296"/>
                  </a:lnTo>
                  <a:lnTo>
                    <a:pt x="621" y="298"/>
                  </a:lnTo>
                  <a:lnTo>
                    <a:pt x="622" y="300"/>
                  </a:lnTo>
                  <a:lnTo>
                    <a:pt x="623" y="302"/>
                  </a:lnTo>
                  <a:lnTo>
                    <a:pt x="625" y="304"/>
                  </a:lnTo>
                  <a:lnTo>
                    <a:pt x="627" y="305"/>
                  </a:lnTo>
                  <a:lnTo>
                    <a:pt x="628" y="307"/>
                  </a:lnTo>
                  <a:lnTo>
                    <a:pt x="639" y="312"/>
                  </a:lnTo>
                  <a:lnTo>
                    <a:pt x="643" y="313"/>
                  </a:lnTo>
                  <a:lnTo>
                    <a:pt x="645" y="315"/>
                  </a:lnTo>
                  <a:lnTo>
                    <a:pt x="646" y="315"/>
                  </a:lnTo>
                  <a:lnTo>
                    <a:pt x="651" y="320"/>
                  </a:lnTo>
                  <a:lnTo>
                    <a:pt x="653" y="322"/>
                  </a:lnTo>
                  <a:lnTo>
                    <a:pt x="658" y="328"/>
                  </a:lnTo>
                  <a:lnTo>
                    <a:pt x="666" y="337"/>
                  </a:lnTo>
                  <a:lnTo>
                    <a:pt x="679" y="354"/>
                  </a:lnTo>
                  <a:lnTo>
                    <a:pt x="682" y="357"/>
                  </a:lnTo>
                  <a:lnTo>
                    <a:pt x="688" y="362"/>
                  </a:lnTo>
                  <a:lnTo>
                    <a:pt x="691" y="365"/>
                  </a:lnTo>
                  <a:lnTo>
                    <a:pt x="694" y="370"/>
                  </a:lnTo>
                  <a:lnTo>
                    <a:pt x="700" y="379"/>
                  </a:lnTo>
                  <a:lnTo>
                    <a:pt x="701" y="380"/>
                  </a:lnTo>
                  <a:lnTo>
                    <a:pt x="703" y="382"/>
                  </a:lnTo>
                  <a:lnTo>
                    <a:pt x="704" y="382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8" y="383"/>
                  </a:lnTo>
                  <a:lnTo>
                    <a:pt x="709" y="383"/>
                  </a:lnTo>
                  <a:lnTo>
                    <a:pt x="710" y="382"/>
                  </a:lnTo>
                  <a:lnTo>
                    <a:pt x="715" y="379"/>
                  </a:lnTo>
                  <a:lnTo>
                    <a:pt x="715" y="378"/>
                  </a:lnTo>
                  <a:lnTo>
                    <a:pt x="716" y="378"/>
                  </a:lnTo>
                  <a:lnTo>
                    <a:pt x="717" y="377"/>
                  </a:lnTo>
                  <a:lnTo>
                    <a:pt x="718" y="378"/>
                  </a:lnTo>
                  <a:lnTo>
                    <a:pt x="718" y="379"/>
                  </a:lnTo>
                  <a:lnTo>
                    <a:pt x="718" y="380"/>
                  </a:lnTo>
                  <a:lnTo>
                    <a:pt x="717" y="385"/>
                  </a:lnTo>
                  <a:lnTo>
                    <a:pt x="716" y="391"/>
                  </a:lnTo>
                  <a:lnTo>
                    <a:pt x="716" y="401"/>
                  </a:lnTo>
                  <a:lnTo>
                    <a:pt x="716" y="407"/>
                  </a:lnTo>
                  <a:lnTo>
                    <a:pt x="716" y="411"/>
                  </a:lnTo>
                  <a:lnTo>
                    <a:pt x="717" y="415"/>
                  </a:lnTo>
                  <a:lnTo>
                    <a:pt x="718" y="420"/>
                  </a:lnTo>
                  <a:lnTo>
                    <a:pt x="720" y="425"/>
                  </a:lnTo>
                  <a:lnTo>
                    <a:pt x="722" y="430"/>
                  </a:lnTo>
                  <a:lnTo>
                    <a:pt x="724" y="435"/>
                  </a:lnTo>
                  <a:lnTo>
                    <a:pt x="727" y="440"/>
                  </a:lnTo>
                  <a:lnTo>
                    <a:pt x="728" y="442"/>
                  </a:lnTo>
                  <a:lnTo>
                    <a:pt x="730" y="445"/>
                  </a:lnTo>
                  <a:lnTo>
                    <a:pt x="732" y="447"/>
                  </a:lnTo>
                  <a:lnTo>
                    <a:pt x="733" y="449"/>
                  </a:lnTo>
                  <a:lnTo>
                    <a:pt x="735" y="450"/>
                  </a:lnTo>
                  <a:lnTo>
                    <a:pt x="736" y="452"/>
                  </a:lnTo>
                  <a:lnTo>
                    <a:pt x="738" y="452"/>
                  </a:lnTo>
                  <a:lnTo>
                    <a:pt x="740" y="454"/>
                  </a:lnTo>
                  <a:lnTo>
                    <a:pt x="741" y="454"/>
                  </a:lnTo>
                  <a:lnTo>
                    <a:pt x="742" y="454"/>
                  </a:lnTo>
                  <a:lnTo>
                    <a:pt x="741" y="455"/>
                  </a:lnTo>
                  <a:lnTo>
                    <a:pt x="740" y="457"/>
                  </a:lnTo>
                  <a:lnTo>
                    <a:pt x="739" y="463"/>
                  </a:lnTo>
                  <a:lnTo>
                    <a:pt x="738" y="469"/>
                  </a:lnTo>
                  <a:lnTo>
                    <a:pt x="738" y="476"/>
                  </a:lnTo>
                  <a:lnTo>
                    <a:pt x="737" y="480"/>
                  </a:lnTo>
                  <a:lnTo>
                    <a:pt x="737" y="484"/>
                  </a:lnTo>
                  <a:lnTo>
                    <a:pt x="738" y="507"/>
                  </a:lnTo>
                  <a:lnTo>
                    <a:pt x="738" y="513"/>
                  </a:lnTo>
                  <a:lnTo>
                    <a:pt x="738" y="519"/>
                  </a:lnTo>
                  <a:lnTo>
                    <a:pt x="736" y="534"/>
                  </a:lnTo>
                  <a:lnTo>
                    <a:pt x="735" y="545"/>
                  </a:lnTo>
                  <a:lnTo>
                    <a:pt x="735" y="548"/>
                  </a:lnTo>
                  <a:lnTo>
                    <a:pt x="735" y="552"/>
                  </a:lnTo>
                  <a:lnTo>
                    <a:pt x="734" y="556"/>
                  </a:lnTo>
                  <a:lnTo>
                    <a:pt x="733" y="559"/>
                  </a:lnTo>
                  <a:lnTo>
                    <a:pt x="730" y="564"/>
                  </a:lnTo>
                  <a:lnTo>
                    <a:pt x="728" y="568"/>
                  </a:lnTo>
                  <a:lnTo>
                    <a:pt x="725" y="572"/>
                  </a:lnTo>
                  <a:lnTo>
                    <a:pt x="723" y="574"/>
                  </a:lnTo>
                  <a:lnTo>
                    <a:pt x="722" y="576"/>
                  </a:lnTo>
                  <a:lnTo>
                    <a:pt x="720" y="577"/>
                  </a:lnTo>
                  <a:lnTo>
                    <a:pt x="718" y="578"/>
                  </a:lnTo>
                  <a:lnTo>
                    <a:pt x="715" y="579"/>
                  </a:lnTo>
                  <a:lnTo>
                    <a:pt x="711" y="579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0" y="580"/>
                  </a:lnTo>
                  <a:lnTo>
                    <a:pt x="697" y="579"/>
                  </a:lnTo>
                  <a:lnTo>
                    <a:pt x="694" y="578"/>
                  </a:lnTo>
                  <a:lnTo>
                    <a:pt x="691" y="577"/>
                  </a:lnTo>
                  <a:lnTo>
                    <a:pt x="689" y="575"/>
                  </a:lnTo>
                  <a:lnTo>
                    <a:pt x="686" y="572"/>
                  </a:lnTo>
                  <a:lnTo>
                    <a:pt x="684" y="569"/>
                  </a:lnTo>
                  <a:lnTo>
                    <a:pt x="677" y="561"/>
                  </a:lnTo>
                  <a:lnTo>
                    <a:pt x="675" y="558"/>
                  </a:lnTo>
                  <a:lnTo>
                    <a:pt x="673" y="556"/>
                  </a:lnTo>
                  <a:lnTo>
                    <a:pt x="671" y="554"/>
                  </a:lnTo>
                  <a:lnTo>
                    <a:pt x="668" y="552"/>
                  </a:lnTo>
                  <a:lnTo>
                    <a:pt x="666" y="551"/>
                  </a:lnTo>
                  <a:lnTo>
                    <a:pt x="661" y="549"/>
                  </a:lnTo>
                  <a:lnTo>
                    <a:pt x="658" y="548"/>
                  </a:lnTo>
                  <a:lnTo>
                    <a:pt x="656" y="547"/>
                  </a:lnTo>
                  <a:lnTo>
                    <a:pt x="655" y="546"/>
                  </a:lnTo>
                  <a:lnTo>
                    <a:pt x="653" y="544"/>
                  </a:lnTo>
                  <a:lnTo>
                    <a:pt x="651" y="542"/>
                  </a:lnTo>
                  <a:lnTo>
                    <a:pt x="649" y="539"/>
                  </a:lnTo>
                  <a:lnTo>
                    <a:pt x="645" y="533"/>
                  </a:lnTo>
                  <a:lnTo>
                    <a:pt x="642" y="530"/>
                  </a:lnTo>
                  <a:lnTo>
                    <a:pt x="641" y="529"/>
                  </a:lnTo>
                  <a:lnTo>
                    <a:pt x="639" y="527"/>
                  </a:lnTo>
                  <a:lnTo>
                    <a:pt x="638" y="527"/>
                  </a:lnTo>
                  <a:lnTo>
                    <a:pt x="637" y="526"/>
                  </a:lnTo>
                  <a:lnTo>
                    <a:pt x="635" y="525"/>
                  </a:lnTo>
                  <a:lnTo>
                    <a:pt x="633" y="525"/>
                  </a:lnTo>
                  <a:lnTo>
                    <a:pt x="630" y="526"/>
                  </a:lnTo>
                  <a:lnTo>
                    <a:pt x="628" y="527"/>
                  </a:lnTo>
                  <a:lnTo>
                    <a:pt x="624" y="529"/>
                  </a:lnTo>
                  <a:lnTo>
                    <a:pt x="605" y="540"/>
                  </a:lnTo>
                  <a:lnTo>
                    <a:pt x="601" y="542"/>
                  </a:lnTo>
                  <a:lnTo>
                    <a:pt x="597" y="544"/>
                  </a:lnTo>
                  <a:lnTo>
                    <a:pt x="594" y="544"/>
                  </a:lnTo>
                  <a:lnTo>
                    <a:pt x="591" y="545"/>
                  </a:lnTo>
                  <a:lnTo>
                    <a:pt x="589" y="545"/>
                  </a:lnTo>
                  <a:lnTo>
                    <a:pt x="586" y="545"/>
                  </a:lnTo>
                  <a:lnTo>
                    <a:pt x="583" y="544"/>
                  </a:lnTo>
                  <a:lnTo>
                    <a:pt x="575" y="541"/>
                  </a:lnTo>
                  <a:lnTo>
                    <a:pt x="564" y="537"/>
                  </a:lnTo>
                  <a:lnTo>
                    <a:pt x="560" y="536"/>
                  </a:lnTo>
                  <a:lnTo>
                    <a:pt x="546" y="530"/>
                  </a:lnTo>
                  <a:lnTo>
                    <a:pt x="544" y="529"/>
                  </a:lnTo>
                  <a:lnTo>
                    <a:pt x="542" y="528"/>
                  </a:lnTo>
                  <a:lnTo>
                    <a:pt x="538" y="526"/>
                  </a:lnTo>
                  <a:lnTo>
                    <a:pt x="536" y="524"/>
                  </a:lnTo>
                  <a:lnTo>
                    <a:pt x="533" y="522"/>
                  </a:lnTo>
                  <a:lnTo>
                    <a:pt x="528" y="515"/>
                  </a:lnTo>
                  <a:lnTo>
                    <a:pt x="526" y="513"/>
                  </a:lnTo>
                  <a:lnTo>
                    <a:pt x="518" y="504"/>
                  </a:lnTo>
                  <a:lnTo>
                    <a:pt x="513" y="500"/>
                  </a:lnTo>
                  <a:lnTo>
                    <a:pt x="511" y="499"/>
                  </a:lnTo>
                  <a:lnTo>
                    <a:pt x="508" y="497"/>
                  </a:lnTo>
                  <a:lnTo>
                    <a:pt x="506" y="497"/>
                  </a:lnTo>
                  <a:lnTo>
                    <a:pt x="503" y="497"/>
                  </a:lnTo>
                  <a:lnTo>
                    <a:pt x="501" y="497"/>
                  </a:lnTo>
                  <a:lnTo>
                    <a:pt x="500" y="497"/>
                  </a:lnTo>
                  <a:lnTo>
                    <a:pt x="498" y="498"/>
                  </a:lnTo>
                  <a:lnTo>
                    <a:pt x="496" y="499"/>
                  </a:lnTo>
                  <a:lnTo>
                    <a:pt x="495" y="500"/>
                  </a:lnTo>
                  <a:lnTo>
                    <a:pt x="494" y="501"/>
                  </a:lnTo>
                  <a:lnTo>
                    <a:pt x="493" y="502"/>
                  </a:lnTo>
                  <a:lnTo>
                    <a:pt x="492" y="504"/>
                  </a:lnTo>
                  <a:lnTo>
                    <a:pt x="491" y="505"/>
                  </a:lnTo>
                  <a:lnTo>
                    <a:pt x="491" y="508"/>
                  </a:lnTo>
                  <a:lnTo>
                    <a:pt x="491" y="518"/>
                  </a:lnTo>
                  <a:lnTo>
                    <a:pt x="490" y="522"/>
                  </a:lnTo>
                  <a:lnTo>
                    <a:pt x="489" y="527"/>
                  </a:lnTo>
                  <a:lnTo>
                    <a:pt x="487" y="534"/>
                  </a:lnTo>
                  <a:lnTo>
                    <a:pt x="486" y="541"/>
                  </a:lnTo>
                  <a:lnTo>
                    <a:pt x="484" y="544"/>
                  </a:lnTo>
                  <a:lnTo>
                    <a:pt x="483" y="547"/>
                  </a:lnTo>
                  <a:lnTo>
                    <a:pt x="481" y="550"/>
                  </a:lnTo>
                  <a:lnTo>
                    <a:pt x="480" y="553"/>
                  </a:lnTo>
                  <a:lnTo>
                    <a:pt x="479" y="556"/>
                  </a:lnTo>
                  <a:lnTo>
                    <a:pt x="476" y="558"/>
                  </a:lnTo>
                  <a:lnTo>
                    <a:pt x="475" y="561"/>
                  </a:lnTo>
                  <a:lnTo>
                    <a:pt x="473" y="562"/>
                  </a:lnTo>
                  <a:lnTo>
                    <a:pt x="471" y="564"/>
                  </a:lnTo>
                  <a:lnTo>
                    <a:pt x="469" y="566"/>
                  </a:lnTo>
                  <a:lnTo>
                    <a:pt x="467" y="567"/>
                  </a:lnTo>
                  <a:lnTo>
                    <a:pt x="465" y="567"/>
                  </a:lnTo>
                  <a:lnTo>
                    <a:pt x="463" y="567"/>
                  </a:lnTo>
                  <a:lnTo>
                    <a:pt x="461" y="568"/>
                  </a:lnTo>
                  <a:lnTo>
                    <a:pt x="451" y="569"/>
                  </a:lnTo>
                  <a:lnTo>
                    <a:pt x="446" y="569"/>
                  </a:lnTo>
                  <a:lnTo>
                    <a:pt x="442" y="571"/>
                  </a:lnTo>
                  <a:lnTo>
                    <a:pt x="441" y="571"/>
                  </a:lnTo>
                  <a:lnTo>
                    <a:pt x="439" y="572"/>
                  </a:lnTo>
                  <a:lnTo>
                    <a:pt x="437" y="573"/>
                  </a:lnTo>
                  <a:lnTo>
                    <a:pt x="436" y="574"/>
                  </a:lnTo>
                  <a:lnTo>
                    <a:pt x="436" y="575"/>
                  </a:lnTo>
                  <a:lnTo>
                    <a:pt x="434" y="578"/>
                  </a:lnTo>
                  <a:lnTo>
                    <a:pt x="432" y="584"/>
                  </a:lnTo>
                  <a:lnTo>
                    <a:pt x="431" y="587"/>
                  </a:lnTo>
                  <a:lnTo>
                    <a:pt x="429" y="589"/>
                  </a:lnTo>
                  <a:lnTo>
                    <a:pt x="429" y="589"/>
                  </a:lnTo>
                  <a:lnTo>
                    <a:pt x="427" y="591"/>
                  </a:lnTo>
                  <a:lnTo>
                    <a:pt x="426" y="592"/>
                  </a:lnTo>
                  <a:lnTo>
                    <a:pt x="424" y="594"/>
                  </a:lnTo>
                  <a:lnTo>
                    <a:pt x="421" y="594"/>
                  </a:lnTo>
                  <a:lnTo>
                    <a:pt x="418" y="596"/>
                  </a:lnTo>
                  <a:lnTo>
                    <a:pt x="412" y="597"/>
                  </a:lnTo>
                  <a:lnTo>
                    <a:pt x="410" y="597"/>
                  </a:lnTo>
                  <a:lnTo>
                    <a:pt x="408" y="599"/>
                  </a:lnTo>
                  <a:lnTo>
                    <a:pt x="406" y="599"/>
                  </a:lnTo>
                  <a:lnTo>
                    <a:pt x="404" y="602"/>
                  </a:lnTo>
                  <a:lnTo>
                    <a:pt x="402" y="603"/>
                  </a:lnTo>
                  <a:lnTo>
                    <a:pt x="396" y="609"/>
                  </a:lnTo>
                  <a:lnTo>
                    <a:pt x="394" y="611"/>
                  </a:lnTo>
                  <a:lnTo>
                    <a:pt x="391" y="613"/>
                  </a:lnTo>
                  <a:lnTo>
                    <a:pt x="389" y="614"/>
                  </a:lnTo>
                  <a:lnTo>
                    <a:pt x="386" y="615"/>
                  </a:lnTo>
                  <a:lnTo>
                    <a:pt x="384" y="615"/>
                  </a:lnTo>
                  <a:lnTo>
                    <a:pt x="381" y="615"/>
                  </a:lnTo>
                  <a:lnTo>
                    <a:pt x="379" y="614"/>
                  </a:lnTo>
                  <a:lnTo>
                    <a:pt x="376" y="614"/>
                  </a:lnTo>
                  <a:lnTo>
                    <a:pt x="369" y="610"/>
                  </a:lnTo>
                  <a:lnTo>
                    <a:pt x="359" y="605"/>
                  </a:lnTo>
                  <a:lnTo>
                    <a:pt x="349" y="601"/>
                  </a:lnTo>
                  <a:lnTo>
                    <a:pt x="329" y="589"/>
                  </a:lnTo>
                  <a:lnTo>
                    <a:pt x="325" y="588"/>
                  </a:lnTo>
                  <a:lnTo>
                    <a:pt x="322" y="587"/>
                  </a:lnTo>
                  <a:lnTo>
                    <a:pt x="319" y="585"/>
                  </a:lnTo>
                  <a:lnTo>
                    <a:pt x="314" y="584"/>
                  </a:lnTo>
                  <a:lnTo>
                    <a:pt x="311" y="584"/>
                  </a:lnTo>
                  <a:lnTo>
                    <a:pt x="301" y="582"/>
                  </a:lnTo>
                  <a:lnTo>
                    <a:pt x="296" y="582"/>
                  </a:lnTo>
                  <a:lnTo>
                    <a:pt x="293" y="580"/>
                  </a:lnTo>
                  <a:lnTo>
                    <a:pt x="283" y="577"/>
                  </a:lnTo>
                  <a:lnTo>
                    <a:pt x="276" y="574"/>
                  </a:lnTo>
                  <a:lnTo>
                    <a:pt x="266" y="572"/>
                  </a:lnTo>
                  <a:lnTo>
                    <a:pt x="259" y="569"/>
                  </a:lnTo>
                  <a:lnTo>
                    <a:pt x="253" y="568"/>
                  </a:lnTo>
                  <a:lnTo>
                    <a:pt x="247" y="567"/>
                  </a:lnTo>
                  <a:lnTo>
                    <a:pt x="242" y="567"/>
                  </a:lnTo>
                  <a:lnTo>
                    <a:pt x="234" y="566"/>
                  </a:lnTo>
                  <a:lnTo>
                    <a:pt x="229" y="566"/>
                  </a:lnTo>
                  <a:lnTo>
                    <a:pt x="227" y="565"/>
                  </a:lnTo>
                  <a:lnTo>
                    <a:pt x="215" y="564"/>
                  </a:lnTo>
                  <a:lnTo>
                    <a:pt x="210" y="563"/>
                  </a:lnTo>
                  <a:lnTo>
                    <a:pt x="204" y="562"/>
                  </a:lnTo>
                  <a:lnTo>
                    <a:pt x="199" y="562"/>
                  </a:lnTo>
                  <a:lnTo>
                    <a:pt x="195" y="562"/>
                  </a:lnTo>
                  <a:lnTo>
                    <a:pt x="192" y="563"/>
                  </a:lnTo>
                  <a:lnTo>
                    <a:pt x="184" y="564"/>
                  </a:lnTo>
                  <a:lnTo>
                    <a:pt x="181" y="564"/>
                  </a:lnTo>
                  <a:lnTo>
                    <a:pt x="178" y="564"/>
                  </a:lnTo>
                  <a:lnTo>
                    <a:pt x="174" y="564"/>
                  </a:lnTo>
                  <a:lnTo>
                    <a:pt x="172" y="564"/>
                  </a:lnTo>
                  <a:lnTo>
                    <a:pt x="169" y="563"/>
                  </a:lnTo>
                  <a:lnTo>
                    <a:pt x="167" y="562"/>
                  </a:lnTo>
                  <a:lnTo>
                    <a:pt x="161" y="560"/>
                  </a:lnTo>
                  <a:lnTo>
                    <a:pt x="158" y="559"/>
                  </a:lnTo>
                  <a:lnTo>
                    <a:pt x="153" y="557"/>
                  </a:lnTo>
                  <a:lnTo>
                    <a:pt x="143" y="555"/>
                  </a:lnTo>
                  <a:lnTo>
                    <a:pt x="141" y="554"/>
                  </a:lnTo>
                  <a:lnTo>
                    <a:pt x="139" y="554"/>
                  </a:lnTo>
                  <a:lnTo>
                    <a:pt x="137" y="552"/>
                  </a:lnTo>
                  <a:lnTo>
                    <a:pt x="133" y="548"/>
                  </a:lnTo>
                  <a:lnTo>
                    <a:pt x="128" y="544"/>
                  </a:lnTo>
                  <a:lnTo>
                    <a:pt x="127" y="543"/>
                  </a:lnTo>
                  <a:lnTo>
                    <a:pt x="124" y="541"/>
                  </a:lnTo>
                  <a:lnTo>
                    <a:pt x="122" y="539"/>
                  </a:lnTo>
                  <a:lnTo>
                    <a:pt x="119" y="536"/>
                  </a:lnTo>
                  <a:lnTo>
                    <a:pt x="118" y="533"/>
                  </a:lnTo>
                  <a:lnTo>
                    <a:pt x="117" y="530"/>
                  </a:lnTo>
                  <a:lnTo>
                    <a:pt x="114" y="524"/>
                  </a:lnTo>
                  <a:lnTo>
                    <a:pt x="113" y="522"/>
                  </a:lnTo>
                  <a:lnTo>
                    <a:pt x="112" y="521"/>
                  </a:lnTo>
                  <a:lnTo>
                    <a:pt x="112" y="519"/>
                  </a:lnTo>
                  <a:lnTo>
                    <a:pt x="110" y="518"/>
                  </a:lnTo>
                  <a:lnTo>
                    <a:pt x="104" y="513"/>
                  </a:lnTo>
                  <a:lnTo>
                    <a:pt x="102" y="511"/>
                  </a:lnTo>
                  <a:lnTo>
                    <a:pt x="100" y="509"/>
                  </a:lnTo>
                  <a:lnTo>
                    <a:pt x="99" y="507"/>
                  </a:lnTo>
                  <a:lnTo>
                    <a:pt x="97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6" y="499"/>
                  </a:lnTo>
                  <a:lnTo>
                    <a:pt x="96" y="497"/>
                  </a:lnTo>
                  <a:lnTo>
                    <a:pt x="96" y="495"/>
                  </a:lnTo>
                  <a:lnTo>
                    <a:pt x="97" y="494"/>
                  </a:lnTo>
                  <a:lnTo>
                    <a:pt x="98" y="492"/>
                  </a:lnTo>
                  <a:lnTo>
                    <a:pt x="99" y="489"/>
                  </a:lnTo>
                  <a:lnTo>
                    <a:pt x="101" y="488"/>
                  </a:lnTo>
                  <a:lnTo>
                    <a:pt x="102" y="486"/>
                  </a:lnTo>
                  <a:lnTo>
                    <a:pt x="104" y="484"/>
                  </a:lnTo>
                  <a:lnTo>
                    <a:pt x="108" y="482"/>
                  </a:lnTo>
                  <a:lnTo>
                    <a:pt x="111" y="480"/>
                  </a:lnTo>
                  <a:lnTo>
                    <a:pt x="117" y="477"/>
                  </a:lnTo>
                  <a:lnTo>
                    <a:pt x="120" y="47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4" y="472"/>
                  </a:lnTo>
                  <a:lnTo>
                    <a:pt x="124" y="471"/>
                  </a:lnTo>
                  <a:lnTo>
                    <a:pt x="126" y="469"/>
                  </a:lnTo>
                  <a:lnTo>
                    <a:pt x="127" y="467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5" y="456"/>
                  </a:lnTo>
                  <a:lnTo>
                    <a:pt x="124" y="454"/>
                  </a:lnTo>
                  <a:lnTo>
                    <a:pt x="123" y="452"/>
                  </a:lnTo>
                  <a:lnTo>
                    <a:pt x="121" y="450"/>
                  </a:lnTo>
                  <a:lnTo>
                    <a:pt x="119" y="449"/>
                  </a:lnTo>
                  <a:lnTo>
                    <a:pt x="112" y="443"/>
                  </a:lnTo>
                  <a:lnTo>
                    <a:pt x="108" y="440"/>
                  </a:lnTo>
                  <a:lnTo>
                    <a:pt x="106" y="438"/>
                  </a:lnTo>
                  <a:lnTo>
                    <a:pt x="103" y="435"/>
                  </a:lnTo>
                  <a:lnTo>
                    <a:pt x="97" y="427"/>
                  </a:lnTo>
                  <a:lnTo>
                    <a:pt x="93" y="422"/>
                  </a:lnTo>
                  <a:lnTo>
                    <a:pt x="89" y="418"/>
                  </a:lnTo>
                  <a:lnTo>
                    <a:pt x="86" y="414"/>
                  </a:lnTo>
                  <a:lnTo>
                    <a:pt x="83" y="411"/>
                  </a:lnTo>
                  <a:lnTo>
                    <a:pt x="80" y="408"/>
                  </a:lnTo>
                  <a:lnTo>
                    <a:pt x="78" y="407"/>
                  </a:lnTo>
                  <a:lnTo>
                    <a:pt x="77" y="405"/>
                  </a:lnTo>
                  <a:lnTo>
                    <a:pt x="74" y="405"/>
                  </a:lnTo>
                  <a:lnTo>
                    <a:pt x="72" y="403"/>
                  </a:lnTo>
                  <a:lnTo>
                    <a:pt x="67" y="401"/>
                  </a:lnTo>
                  <a:lnTo>
                    <a:pt x="55" y="397"/>
                  </a:lnTo>
                  <a:lnTo>
                    <a:pt x="47" y="394"/>
                  </a:lnTo>
                  <a:lnTo>
                    <a:pt x="44" y="393"/>
                  </a:lnTo>
                  <a:lnTo>
                    <a:pt x="41" y="392"/>
                  </a:lnTo>
                  <a:lnTo>
                    <a:pt x="40" y="390"/>
                  </a:lnTo>
                  <a:lnTo>
                    <a:pt x="37" y="389"/>
                  </a:lnTo>
                  <a:lnTo>
                    <a:pt x="30" y="384"/>
                  </a:lnTo>
                  <a:lnTo>
                    <a:pt x="25" y="380"/>
                  </a:lnTo>
                  <a:lnTo>
                    <a:pt x="20" y="376"/>
                  </a:lnTo>
                  <a:lnTo>
                    <a:pt x="17" y="372"/>
                  </a:lnTo>
                  <a:lnTo>
                    <a:pt x="12" y="367"/>
                  </a:lnTo>
                  <a:lnTo>
                    <a:pt x="7" y="362"/>
                  </a:lnTo>
                  <a:lnTo>
                    <a:pt x="2" y="356"/>
                  </a:lnTo>
                  <a:lnTo>
                    <a:pt x="0" y="352"/>
                  </a:lnTo>
                  <a:lnTo>
                    <a:pt x="2" y="347"/>
                  </a:lnTo>
                  <a:lnTo>
                    <a:pt x="4" y="345"/>
                  </a:lnTo>
                  <a:lnTo>
                    <a:pt x="5" y="344"/>
                  </a:lnTo>
                  <a:lnTo>
                    <a:pt x="6" y="342"/>
                  </a:lnTo>
                  <a:lnTo>
                    <a:pt x="7" y="340"/>
                  </a:lnTo>
                  <a:lnTo>
                    <a:pt x="10" y="339"/>
                  </a:lnTo>
                  <a:lnTo>
                    <a:pt x="11" y="337"/>
                  </a:lnTo>
                  <a:lnTo>
                    <a:pt x="15" y="335"/>
                  </a:lnTo>
                  <a:lnTo>
                    <a:pt x="18" y="334"/>
                  </a:lnTo>
                  <a:lnTo>
                    <a:pt x="21" y="333"/>
                  </a:lnTo>
                  <a:lnTo>
                    <a:pt x="29" y="331"/>
                  </a:lnTo>
                  <a:lnTo>
                    <a:pt x="32" y="330"/>
                  </a:lnTo>
                  <a:lnTo>
                    <a:pt x="33" y="329"/>
                  </a:lnTo>
                  <a:lnTo>
                    <a:pt x="35" y="327"/>
                  </a:lnTo>
                  <a:lnTo>
                    <a:pt x="36" y="326"/>
                  </a:lnTo>
                  <a:lnTo>
                    <a:pt x="38" y="325"/>
                  </a:lnTo>
                  <a:lnTo>
                    <a:pt x="40" y="322"/>
                  </a:lnTo>
                  <a:lnTo>
                    <a:pt x="41" y="320"/>
                  </a:lnTo>
                  <a:lnTo>
                    <a:pt x="42" y="318"/>
                  </a:lnTo>
                  <a:lnTo>
                    <a:pt x="43" y="316"/>
                  </a:lnTo>
                  <a:lnTo>
                    <a:pt x="47" y="305"/>
                  </a:lnTo>
                  <a:lnTo>
                    <a:pt x="52" y="297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3"/>
                  </a:lnTo>
                  <a:lnTo>
                    <a:pt x="56" y="281"/>
                  </a:lnTo>
                  <a:lnTo>
                    <a:pt x="57" y="278"/>
                  </a:lnTo>
                  <a:lnTo>
                    <a:pt x="57" y="276"/>
                  </a:lnTo>
                  <a:lnTo>
                    <a:pt x="57" y="272"/>
                  </a:lnTo>
                  <a:lnTo>
                    <a:pt x="55" y="260"/>
                  </a:lnTo>
                  <a:lnTo>
                    <a:pt x="54" y="254"/>
                  </a:lnTo>
                  <a:lnTo>
                    <a:pt x="54" y="250"/>
                  </a:lnTo>
                  <a:lnTo>
                    <a:pt x="53" y="247"/>
                  </a:lnTo>
                  <a:lnTo>
                    <a:pt x="52" y="242"/>
                  </a:lnTo>
                  <a:lnTo>
                    <a:pt x="50" y="236"/>
                  </a:lnTo>
                  <a:lnTo>
                    <a:pt x="47" y="230"/>
                  </a:lnTo>
                  <a:lnTo>
                    <a:pt x="42" y="217"/>
                  </a:lnTo>
                  <a:lnTo>
                    <a:pt x="40" y="212"/>
                  </a:lnTo>
                  <a:lnTo>
                    <a:pt x="39" y="208"/>
                  </a:lnTo>
                  <a:lnTo>
                    <a:pt x="38" y="203"/>
                  </a:lnTo>
                  <a:lnTo>
                    <a:pt x="38" y="198"/>
                  </a:lnTo>
                  <a:lnTo>
                    <a:pt x="38" y="195"/>
                  </a:lnTo>
                  <a:lnTo>
                    <a:pt x="38" y="191"/>
                  </a:lnTo>
                  <a:lnTo>
                    <a:pt x="39" y="183"/>
                  </a:lnTo>
                  <a:lnTo>
                    <a:pt x="39" y="179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5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40" y="148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3" y="145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53" y="143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72" y="145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9" y="145"/>
                  </a:lnTo>
                  <a:lnTo>
                    <a:pt x="82" y="145"/>
                  </a:lnTo>
                  <a:lnTo>
                    <a:pt x="84" y="144"/>
                  </a:lnTo>
                  <a:lnTo>
                    <a:pt x="97" y="139"/>
                  </a:lnTo>
                  <a:lnTo>
                    <a:pt x="99" y="138"/>
                  </a:lnTo>
                  <a:lnTo>
                    <a:pt x="103" y="138"/>
                  </a:lnTo>
                  <a:lnTo>
                    <a:pt x="107" y="137"/>
                  </a:lnTo>
                  <a:lnTo>
                    <a:pt x="11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7" y="132"/>
                  </a:lnTo>
                  <a:lnTo>
                    <a:pt x="149" y="132"/>
                  </a:lnTo>
                  <a:lnTo>
                    <a:pt x="154" y="131"/>
                  </a:lnTo>
                  <a:lnTo>
                    <a:pt x="158" y="132"/>
                  </a:lnTo>
                  <a:lnTo>
                    <a:pt x="164" y="132"/>
                  </a:lnTo>
                  <a:lnTo>
                    <a:pt x="174" y="133"/>
                  </a:lnTo>
                  <a:lnTo>
                    <a:pt x="178" y="134"/>
                  </a:lnTo>
                  <a:lnTo>
                    <a:pt x="182" y="134"/>
                  </a:lnTo>
                  <a:lnTo>
                    <a:pt x="190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207" y="133"/>
                  </a:lnTo>
                  <a:lnTo>
                    <a:pt x="209" y="134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4" y="136"/>
                  </a:lnTo>
                  <a:lnTo>
                    <a:pt x="221" y="142"/>
                  </a:lnTo>
                  <a:lnTo>
                    <a:pt x="227" y="146"/>
                  </a:lnTo>
                  <a:lnTo>
                    <a:pt x="233" y="151"/>
                  </a:lnTo>
                  <a:lnTo>
                    <a:pt x="236" y="153"/>
                  </a:lnTo>
                  <a:lnTo>
                    <a:pt x="237" y="154"/>
                  </a:lnTo>
                  <a:lnTo>
                    <a:pt x="239" y="154"/>
                  </a:lnTo>
                  <a:lnTo>
                    <a:pt x="239" y="154"/>
                  </a:lnTo>
                  <a:lnTo>
                    <a:pt x="241" y="154"/>
                  </a:lnTo>
                  <a:lnTo>
                    <a:pt x="242" y="153"/>
                  </a:lnTo>
                  <a:lnTo>
                    <a:pt x="244" y="150"/>
                  </a:lnTo>
                  <a:lnTo>
                    <a:pt x="245" y="149"/>
                  </a:lnTo>
                  <a:lnTo>
                    <a:pt x="247" y="148"/>
                  </a:lnTo>
                  <a:lnTo>
                    <a:pt x="247" y="145"/>
                  </a:lnTo>
                  <a:lnTo>
                    <a:pt x="248" y="144"/>
                  </a:lnTo>
                  <a:lnTo>
                    <a:pt x="249" y="143"/>
                  </a:lnTo>
                  <a:lnTo>
                    <a:pt x="249" y="141"/>
                  </a:lnTo>
                  <a:lnTo>
                    <a:pt x="249" y="140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5"/>
                  </a:lnTo>
                  <a:lnTo>
                    <a:pt x="248" y="133"/>
                  </a:lnTo>
                  <a:lnTo>
                    <a:pt x="248" y="132"/>
                  </a:lnTo>
                  <a:lnTo>
                    <a:pt x="248" y="131"/>
                  </a:lnTo>
                  <a:lnTo>
                    <a:pt x="248" y="130"/>
                  </a:lnTo>
                  <a:lnTo>
                    <a:pt x="245" y="125"/>
                  </a:lnTo>
                  <a:lnTo>
                    <a:pt x="242" y="120"/>
                  </a:lnTo>
                  <a:lnTo>
                    <a:pt x="241" y="119"/>
                  </a:lnTo>
                  <a:lnTo>
                    <a:pt x="240" y="118"/>
                  </a:lnTo>
                  <a:lnTo>
                    <a:pt x="239" y="115"/>
                  </a:lnTo>
                  <a:lnTo>
                    <a:pt x="239" y="113"/>
                  </a:lnTo>
                  <a:lnTo>
                    <a:pt x="239" y="110"/>
                  </a:lnTo>
                  <a:lnTo>
                    <a:pt x="237" y="105"/>
                  </a:lnTo>
                  <a:lnTo>
                    <a:pt x="237" y="102"/>
                  </a:lnTo>
                  <a:lnTo>
                    <a:pt x="237" y="100"/>
                  </a:lnTo>
                  <a:lnTo>
                    <a:pt x="237" y="98"/>
                  </a:lnTo>
                  <a:lnTo>
                    <a:pt x="238" y="94"/>
                  </a:lnTo>
                  <a:lnTo>
                    <a:pt x="239" y="92"/>
                  </a:lnTo>
                  <a:lnTo>
                    <a:pt x="239" y="89"/>
                  </a:lnTo>
                  <a:lnTo>
                    <a:pt x="242" y="83"/>
                  </a:lnTo>
                  <a:lnTo>
                    <a:pt x="244" y="82"/>
                  </a:lnTo>
                  <a:lnTo>
                    <a:pt x="246" y="79"/>
                  </a:lnTo>
                  <a:lnTo>
                    <a:pt x="247" y="78"/>
                  </a:lnTo>
                  <a:lnTo>
                    <a:pt x="247" y="78"/>
                  </a:lnTo>
                  <a:lnTo>
                    <a:pt x="248" y="72"/>
                  </a:lnTo>
                  <a:lnTo>
                    <a:pt x="250" y="65"/>
                  </a:lnTo>
                  <a:lnTo>
                    <a:pt x="251" y="63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2" y="50"/>
                  </a:lnTo>
                  <a:lnTo>
                    <a:pt x="252" y="45"/>
                  </a:lnTo>
                  <a:lnTo>
                    <a:pt x="253" y="43"/>
                  </a:lnTo>
                  <a:lnTo>
                    <a:pt x="253" y="41"/>
                  </a:lnTo>
                  <a:lnTo>
                    <a:pt x="254" y="40"/>
                  </a:lnTo>
                  <a:lnTo>
                    <a:pt x="254" y="38"/>
                  </a:lnTo>
                  <a:lnTo>
                    <a:pt x="258" y="33"/>
                  </a:lnTo>
                  <a:lnTo>
                    <a:pt x="259" y="30"/>
                  </a:lnTo>
                  <a:lnTo>
                    <a:pt x="259" y="29"/>
                  </a:lnTo>
                  <a:lnTo>
                    <a:pt x="261" y="23"/>
                  </a:lnTo>
                  <a:lnTo>
                    <a:pt x="262" y="21"/>
                  </a:lnTo>
                  <a:lnTo>
                    <a:pt x="262" y="19"/>
                  </a:lnTo>
                  <a:lnTo>
                    <a:pt x="264" y="16"/>
                  </a:lnTo>
                  <a:lnTo>
                    <a:pt x="266" y="13"/>
                  </a:lnTo>
                  <a:lnTo>
                    <a:pt x="269" y="10"/>
                  </a:lnTo>
                  <a:lnTo>
                    <a:pt x="271" y="7"/>
                  </a:lnTo>
                  <a:lnTo>
                    <a:pt x="274" y="5"/>
                  </a:lnTo>
                  <a:lnTo>
                    <a:pt x="278" y="3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F20BAFED-E2C8-2542-C585-B613CFAB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861" y="5089364"/>
              <a:ext cx="1398588" cy="1208088"/>
            </a:xfrm>
            <a:custGeom>
              <a:avLst/>
              <a:gdLst>
                <a:gd name="T0" fmla="*/ 320 w 881"/>
                <a:gd name="T1" fmla="*/ 41 h 761"/>
                <a:gd name="T2" fmla="*/ 376 w 881"/>
                <a:gd name="T3" fmla="*/ 38 h 761"/>
                <a:gd name="T4" fmla="*/ 421 w 881"/>
                <a:gd name="T5" fmla="*/ 68 h 761"/>
                <a:gd name="T6" fmla="*/ 415 w 881"/>
                <a:gd name="T7" fmla="*/ 88 h 761"/>
                <a:gd name="T8" fmla="*/ 460 w 881"/>
                <a:gd name="T9" fmla="*/ 115 h 761"/>
                <a:gd name="T10" fmla="*/ 501 w 881"/>
                <a:gd name="T11" fmla="*/ 115 h 761"/>
                <a:gd name="T12" fmla="*/ 564 w 881"/>
                <a:gd name="T13" fmla="*/ 131 h 761"/>
                <a:gd name="T14" fmla="*/ 622 w 881"/>
                <a:gd name="T15" fmla="*/ 128 h 761"/>
                <a:gd name="T16" fmla="*/ 646 w 881"/>
                <a:gd name="T17" fmla="*/ 155 h 761"/>
                <a:gd name="T18" fmla="*/ 662 w 881"/>
                <a:gd name="T19" fmla="*/ 221 h 761"/>
                <a:gd name="T20" fmla="*/ 734 w 881"/>
                <a:gd name="T21" fmla="*/ 254 h 761"/>
                <a:gd name="T22" fmla="*/ 801 w 881"/>
                <a:gd name="T23" fmla="*/ 253 h 761"/>
                <a:gd name="T24" fmla="*/ 842 w 881"/>
                <a:gd name="T25" fmla="*/ 253 h 761"/>
                <a:gd name="T26" fmla="*/ 851 w 881"/>
                <a:gd name="T27" fmla="*/ 280 h 761"/>
                <a:gd name="T28" fmla="*/ 864 w 881"/>
                <a:gd name="T29" fmla="*/ 323 h 761"/>
                <a:gd name="T30" fmla="*/ 826 w 881"/>
                <a:gd name="T31" fmla="*/ 363 h 761"/>
                <a:gd name="T32" fmla="*/ 789 w 881"/>
                <a:gd name="T33" fmla="*/ 420 h 761"/>
                <a:gd name="T34" fmla="*/ 804 w 881"/>
                <a:gd name="T35" fmla="*/ 440 h 761"/>
                <a:gd name="T36" fmla="*/ 850 w 881"/>
                <a:gd name="T37" fmla="*/ 477 h 761"/>
                <a:gd name="T38" fmla="*/ 854 w 881"/>
                <a:gd name="T39" fmla="*/ 512 h 761"/>
                <a:gd name="T40" fmla="*/ 845 w 881"/>
                <a:gd name="T41" fmla="*/ 532 h 761"/>
                <a:gd name="T42" fmla="*/ 814 w 881"/>
                <a:gd name="T43" fmla="*/ 550 h 761"/>
                <a:gd name="T44" fmla="*/ 749 w 881"/>
                <a:gd name="T45" fmla="*/ 501 h 761"/>
                <a:gd name="T46" fmla="*/ 657 w 881"/>
                <a:gd name="T47" fmla="*/ 457 h 761"/>
                <a:gd name="T48" fmla="*/ 594 w 881"/>
                <a:gd name="T49" fmla="*/ 447 h 761"/>
                <a:gd name="T50" fmla="*/ 568 w 881"/>
                <a:gd name="T51" fmla="*/ 487 h 761"/>
                <a:gd name="T52" fmla="*/ 499 w 881"/>
                <a:gd name="T53" fmla="*/ 505 h 761"/>
                <a:gd name="T54" fmla="*/ 480 w 881"/>
                <a:gd name="T55" fmla="*/ 477 h 761"/>
                <a:gd name="T56" fmla="*/ 438 w 881"/>
                <a:gd name="T57" fmla="*/ 434 h 761"/>
                <a:gd name="T58" fmla="*/ 383 w 881"/>
                <a:gd name="T59" fmla="*/ 415 h 761"/>
                <a:gd name="T60" fmla="*/ 332 w 881"/>
                <a:gd name="T61" fmla="*/ 415 h 761"/>
                <a:gd name="T62" fmla="*/ 312 w 881"/>
                <a:gd name="T63" fmla="*/ 469 h 761"/>
                <a:gd name="T64" fmla="*/ 320 w 881"/>
                <a:gd name="T65" fmla="*/ 574 h 761"/>
                <a:gd name="T66" fmla="*/ 304 w 881"/>
                <a:gd name="T67" fmla="*/ 662 h 761"/>
                <a:gd name="T68" fmla="*/ 304 w 881"/>
                <a:gd name="T69" fmla="*/ 737 h 761"/>
                <a:gd name="T70" fmla="*/ 277 w 881"/>
                <a:gd name="T71" fmla="*/ 760 h 761"/>
                <a:gd name="T72" fmla="*/ 235 w 881"/>
                <a:gd name="T73" fmla="*/ 709 h 761"/>
                <a:gd name="T74" fmla="*/ 212 w 881"/>
                <a:gd name="T75" fmla="*/ 649 h 761"/>
                <a:gd name="T76" fmla="*/ 158 w 881"/>
                <a:gd name="T77" fmla="*/ 620 h 761"/>
                <a:gd name="T78" fmla="*/ 133 w 881"/>
                <a:gd name="T79" fmla="*/ 552 h 761"/>
                <a:gd name="T80" fmla="*/ 113 w 881"/>
                <a:gd name="T81" fmla="*/ 525 h 761"/>
                <a:gd name="T82" fmla="*/ 120 w 881"/>
                <a:gd name="T83" fmla="*/ 503 h 761"/>
                <a:gd name="T84" fmla="*/ 82 w 881"/>
                <a:gd name="T85" fmla="*/ 485 h 761"/>
                <a:gd name="T86" fmla="*/ 70 w 881"/>
                <a:gd name="T87" fmla="*/ 438 h 761"/>
                <a:gd name="T88" fmla="*/ 40 w 881"/>
                <a:gd name="T89" fmla="*/ 404 h 761"/>
                <a:gd name="T90" fmla="*/ 45 w 881"/>
                <a:gd name="T91" fmla="*/ 361 h 761"/>
                <a:gd name="T92" fmla="*/ 17 w 881"/>
                <a:gd name="T93" fmla="*/ 333 h 761"/>
                <a:gd name="T94" fmla="*/ 7 w 881"/>
                <a:gd name="T95" fmla="*/ 309 h 761"/>
                <a:gd name="T96" fmla="*/ 31 w 881"/>
                <a:gd name="T97" fmla="*/ 269 h 761"/>
                <a:gd name="T98" fmla="*/ 46 w 881"/>
                <a:gd name="T99" fmla="*/ 228 h 761"/>
                <a:gd name="T100" fmla="*/ 90 w 881"/>
                <a:gd name="T101" fmla="*/ 253 h 761"/>
                <a:gd name="T102" fmla="*/ 130 w 881"/>
                <a:gd name="T103" fmla="*/ 257 h 761"/>
                <a:gd name="T104" fmla="*/ 163 w 881"/>
                <a:gd name="T105" fmla="*/ 268 h 761"/>
                <a:gd name="T106" fmla="*/ 131 w 881"/>
                <a:gd name="T107" fmla="*/ 224 h 761"/>
                <a:gd name="T108" fmla="*/ 146 w 881"/>
                <a:gd name="T109" fmla="*/ 180 h 761"/>
                <a:gd name="T110" fmla="*/ 108 w 881"/>
                <a:gd name="T111" fmla="*/ 133 h 761"/>
                <a:gd name="T112" fmla="*/ 124 w 881"/>
                <a:gd name="T113" fmla="*/ 118 h 761"/>
                <a:gd name="T114" fmla="*/ 208 w 881"/>
                <a:gd name="T115" fmla="*/ 101 h 761"/>
                <a:gd name="T116" fmla="*/ 228 w 881"/>
                <a:gd name="T117" fmla="*/ 43 h 761"/>
                <a:gd name="T118" fmla="*/ 220 w 881"/>
                <a:gd name="T119" fmla="*/ 1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1" h="761">
                  <a:moveTo>
                    <a:pt x="263" y="0"/>
                  </a:moveTo>
                  <a:lnTo>
                    <a:pt x="266" y="1"/>
                  </a:lnTo>
                  <a:lnTo>
                    <a:pt x="269" y="3"/>
                  </a:lnTo>
                  <a:lnTo>
                    <a:pt x="272" y="6"/>
                  </a:lnTo>
                  <a:lnTo>
                    <a:pt x="275" y="8"/>
                  </a:lnTo>
                  <a:lnTo>
                    <a:pt x="277" y="10"/>
                  </a:lnTo>
                  <a:lnTo>
                    <a:pt x="286" y="18"/>
                  </a:lnTo>
                  <a:lnTo>
                    <a:pt x="290" y="22"/>
                  </a:lnTo>
                  <a:lnTo>
                    <a:pt x="303" y="34"/>
                  </a:lnTo>
                  <a:lnTo>
                    <a:pt x="306" y="36"/>
                  </a:lnTo>
                  <a:lnTo>
                    <a:pt x="309" y="38"/>
                  </a:lnTo>
                  <a:lnTo>
                    <a:pt x="310" y="39"/>
                  </a:lnTo>
                  <a:lnTo>
                    <a:pt x="312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20" y="41"/>
                  </a:lnTo>
                  <a:lnTo>
                    <a:pt x="323" y="41"/>
                  </a:lnTo>
                  <a:lnTo>
                    <a:pt x="325" y="40"/>
                  </a:lnTo>
                  <a:lnTo>
                    <a:pt x="327" y="39"/>
                  </a:lnTo>
                  <a:lnTo>
                    <a:pt x="340" y="33"/>
                  </a:lnTo>
                  <a:lnTo>
                    <a:pt x="343" y="31"/>
                  </a:lnTo>
                  <a:lnTo>
                    <a:pt x="346" y="30"/>
                  </a:lnTo>
                  <a:lnTo>
                    <a:pt x="350" y="28"/>
                  </a:lnTo>
                  <a:lnTo>
                    <a:pt x="353" y="28"/>
                  </a:lnTo>
                  <a:lnTo>
                    <a:pt x="356" y="28"/>
                  </a:lnTo>
                  <a:lnTo>
                    <a:pt x="358" y="28"/>
                  </a:lnTo>
                  <a:lnTo>
                    <a:pt x="360" y="28"/>
                  </a:lnTo>
                  <a:lnTo>
                    <a:pt x="362" y="28"/>
                  </a:lnTo>
                  <a:lnTo>
                    <a:pt x="365" y="30"/>
                  </a:lnTo>
                  <a:lnTo>
                    <a:pt x="367" y="31"/>
                  </a:lnTo>
                  <a:lnTo>
                    <a:pt x="370" y="33"/>
                  </a:lnTo>
                  <a:lnTo>
                    <a:pt x="376" y="38"/>
                  </a:lnTo>
                  <a:lnTo>
                    <a:pt x="380" y="41"/>
                  </a:lnTo>
                  <a:lnTo>
                    <a:pt x="385" y="45"/>
                  </a:lnTo>
                  <a:lnTo>
                    <a:pt x="389" y="47"/>
                  </a:lnTo>
                  <a:lnTo>
                    <a:pt x="391" y="48"/>
                  </a:lnTo>
                  <a:lnTo>
                    <a:pt x="394" y="49"/>
                  </a:lnTo>
                  <a:lnTo>
                    <a:pt x="405" y="53"/>
                  </a:lnTo>
                  <a:lnTo>
                    <a:pt x="409" y="55"/>
                  </a:lnTo>
                  <a:lnTo>
                    <a:pt x="412" y="56"/>
                  </a:lnTo>
                  <a:lnTo>
                    <a:pt x="415" y="57"/>
                  </a:lnTo>
                  <a:lnTo>
                    <a:pt x="417" y="58"/>
                  </a:lnTo>
                  <a:lnTo>
                    <a:pt x="418" y="60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0" y="71"/>
                  </a:lnTo>
                  <a:lnTo>
                    <a:pt x="420" y="74"/>
                  </a:lnTo>
                  <a:lnTo>
                    <a:pt x="419" y="76"/>
                  </a:lnTo>
                  <a:lnTo>
                    <a:pt x="418" y="77"/>
                  </a:lnTo>
                  <a:lnTo>
                    <a:pt x="417" y="78"/>
                  </a:lnTo>
                  <a:lnTo>
                    <a:pt x="416" y="80"/>
                  </a:lnTo>
                  <a:lnTo>
                    <a:pt x="414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10" y="84"/>
                  </a:lnTo>
                  <a:lnTo>
                    <a:pt x="410" y="85"/>
                  </a:lnTo>
                  <a:lnTo>
                    <a:pt x="410" y="86"/>
                  </a:lnTo>
                  <a:lnTo>
                    <a:pt x="411" y="87"/>
                  </a:lnTo>
                  <a:lnTo>
                    <a:pt x="412" y="88"/>
                  </a:lnTo>
                  <a:lnTo>
                    <a:pt x="415" y="88"/>
                  </a:lnTo>
                  <a:lnTo>
                    <a:pt x="418" y="89"/>
                  </a:lnTo>
                  <a:lnTo>
                    <a:pt x="420" y="90"/>
                  </a:lnTo>
                  <a:lnTo>
                    <a:pt x="422" y="91"/>
                  </a:lnTo>
                  <a:lnTo>
                    <a:pt x="430" y="91"/>
                  </a:lnTo>
                  <a:lnTo>
                    <a:pt x="434" y="92"/>
                  </a:lnTo>
                  <a:lnTo>
                    <a:pt x="436" y="93"/>
                  </a:lnTo>
                  <a:lnTo>
                    <a:pt x="438" y="93"/>
                  </a:lnTo>
                  <a:lnTo>
                    <a:pt x="440" y="94"/>
                  </a:lnTo>
                  <a:lnTo>
                    <a:pt x="442" y="95"/>
                  </a:lnTo>
                  <a:lnTo>
                    <a:pt x="443" y="96"/>
                  </a:lnTo>
                  <a:lnTo>
                    <a:pt x="445" y="98"/>
                  </a:lnTo>
                  <a:lnTo>
                    <a:pt x="447" y="99"/>
                  </a:lnTo>
                  <a:lnTo>
                    <a:pt x="449" y="101"/>
                  </a:lnTo>
                  <a:lnTo>
                    <a:pt x="452" y="105"/>
                  </a:lnTo>
                  <a:lnTo>
                    <a:pt x="458" y="113"/>
                  </a:lnTo>
                  <a:lnTo>
                    <a:pt x="460" y="115"/>
                  </a:lnTo>
                  <a:lnTo>
                    <a:pt x="462" y="116"/>
                  </a:lnTo>
                  <a:lnTo>
                    <a:pt x="463" y="118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2" y="123"/>
                  </a:lnTo>
                  <a:lnTo>
                    <a:pt x="475" y="123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2" y="123"/>
                  </a:lnTo>
                  <a:lnTo>
                    <a:pt x="484" y="123"/>
                  </a:lnTo>
                  <a:lnTo>
                    <a:pt x="487" y="122"/>
                  </a:lnTo>
                  <a:lnTo>
                    <a:pt x="490" y="121"/>
                  </a:lnTo>
                  <a:lnTo>
                    <a:pt x="493" y="119"/>
                  </a:lnTo>
                  <a:lnTo>
                    <a:pt x="501" y="115"/>
                  </a:lnTo>
                  <a:lnTo>
                    <a:pt x="504" y="113"/>
                  </a:lnTo>
                  <a:lnTo>
                    <a:pt x="507" y="113"/>
                  </a:lnTo>
                  <a:lnTo>
                    <a:pt x="508" y="112"/>
                  </a:lnTo>
                  <a:lnTo>
                    <a:pt x="510" y="112"/>
                  </a:lnTo>
                  <a:lnTo>
                    <a:pt x="512" y="112"/>
                  </a:lnTo>
                  <a:lnTo>
                    <a:pt x="514" y="113"/>
                  </a:lnTo>
                  <a:lnTo>
                    <a:pt x="517" y="113"/>
                  </a:lnTo>
                  <a:lnTo>
                    <a:pt x="532" y="117"/>
                  </a:lnTo>
                  <a:lnTo>
                    <a:pt x="537" y="118"/>
                  </a:lnTo>
                  <a:lnTo>
                    <a:pt x="549" y="122"/>
                  </a:lnTo>
                  <a:lnTo>
                    <a:pt x="556" y="124"/>
                  </a:lnTo>
                  <a:lnTo>
                    <a:pt x="561" y="126"/>
                  </a:lnTo>
                  <a:lnTo>
                    <a:pt x="564" y="128"/>
                  </a:lnTo>
                  <a:lnTo>
                    <a:pt x="564" y="128"/>
                  </a:lnTo>
                  <a:lnTo>
                    <a:pt x="564" y="129"/>
                  </a:lnTo>
                  <a:lnTo>
                    <a:pt x="564" y="131"/>
                  </a:lnTo>
                  <a:lnTo>
                    <a:pt x="564" y="132"/>
                  </a:lnTo>
                  <a:lnTo>
                    <a:pt x="564" y="133"/>
                  </a:lnTo>
                  <a:lnTo>
                    <a:pt x="565" y="133"/>
                  </a:lnTo>
                  <a:lnTo>
                    <a:pt x="566" y="134"/>
                  </a:lnTo>
                  <a:lnTo>
                    <a:pt x="567" y="134"/>
                  </a:lnTo>
                  <a:lnTo>
                    <a:pt x="568" y="135"/>
                  </a:lnTo>
                  <a:lnTo>
                    <a:pt x="570" y="135"/>
                  </a:lnTo>
                  <a:lnTo>
                    <a:pt x="577" y="134"/>
                  </a:lnTo>
                  <a:lnTo>
                    <a:pt x="582" y="134"/>
                  </a:lnTo>
                  <a:lnTo>
                    <a:pt x="586" y="133"/>
                  </a:lnTo>
                  <a:lnTo>
                    <a:pt x="594" y="131"/>
                  </a:lnTo>
                  <a:lnTo>
                    <a:pt x="598" y="131"/>
                  </a:lnTo>
                  <a:lnTo>
                    <a:pt x="602" y="131"/>
                  </a:lnTo>
                  <a:lnTo>
                    <a:pt x="610" y="130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4" y="128"/>
                  </a:lnTo>
                  <a:lnTo>
                    <a:pt x="627" y="128"/>
                  </a:lnTo>
                  <a:lnTo>
                    <a:pt x="629" y="129"/>
                  </a:lnTo>
                  <a:lnTo>
                    <a:pt x="632" y="130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7" y="132"/>
                  </a:lnTo>
                  <a:lnTo>
                    <a:pt x="638" y="133"/>
                  </a:lnTo>
                  <a:lnTo>
                    <a:pt x="639" y="134"/>
                  </a:lnTo>
                  <a:lnTo>
                    <a:pt x="640" y="136"/>
                  </a:lnTo>
                  <a:lnTo>
                    <a:pt x="642" y="138"/>
                  </a:lnTo>
                  <a:lnTo>
                    <a:pt x="642" y="140"/>
                  </a:lnTo>
                  <a:lnTo>
                    <a:pt x="643" y="143"/>
                  </a:lnTo>
                  <a:lnTo>
                    <a:pt x="644" y="147"/>
                  </a:lnTo>
                  <a:lnTo>
                    <a:pt x="645" y="151"/>
                  </a:lnTo>
                  <a:lnTo>
                    <a:pt x="646" y="155"/>
                  </a:lnTo>
                  <a:lnTo>
                    <a:pt x="647" y="161"/>
                  </a:lnTo>
                  <a:lnTo>
                    <a:pt x="647" y="166"/>
                  </a:lnTo>
                  <a:lnTo>
                    <a:pt x="646" y="172"/>
                  </a:lnTo>
                  <a:lnTo>
                    <a:pt x="645" y="180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4" y="194"/>
                  </a:lnTo>
                  <a:lnTo>
                    <a:pt x="644" y="197"/>
                  </a:lnTo>
                  <a:lnTo>
                    <a:pt x="645" y="200"/>
                  </a:lnTo>
                  <a:lnTo>
                    <a:pt x="647" y="203"/>
                  </a:lnTo>
                  <a:lnTo>
                    <a:pt x="649" y="208"/>
                  </a:lnTo>
                  <a:lnTo>
                    <a:pt x="650" y="210"/>
                  </a:lnTo>
                  <a:lnTo>
                    <a:pt x="652" y="211"/>
                  </a:lnTo>
                  <a:lnTo>
                    <a:pt x="653" y="213"/>
                  </a:lnTo>
                  <a:lnTo>
                    <a:pt x="655" y="215"/>
                  </a:lnTo>
                  <a:lnTo>
                    <a:pt x="662" y="221"/>
                  </a:lnTo>
                  <a:lnTo>
                    <a:pt x="669" y="227"/>
                  </a:lnTo>
                  <a:lnTo>
                    <a:pt x="672" y="229"/>
                  </a:lnTo>
                  <a:lnTo>
                    <a:pt x="679" y="235"/>
                  </a:lnTo>
                  <a:lnTo>
                    <a:pt x="682" y="238"/>
                  </a:lnTo>
                  <a:lnTo>
                    <a:pt x="684" y="240"/>
                  </a:lnTo>
                  <a:lnTo>
                    <a:pt x="688" y="243"/>
                  </a:lnTo>
                  <a:lnTo>
                    <a:pt x="704" y="252"/>
                  </a:lnTo>
                  <a:lnTo>
                    <a:pt x="713" y="257"/>
                  </a:lnTo>
                  <a:lnTo>
                    <a:pt x="715" y="258"/>
                  </a:lnTo>
                  <a:lnTo>
                    <a:pt x="716" y="258"/>
                  </a:lnTo>
                  <a:lnTo>
                    <a:pt x="719" y="258"/>
                  </a:lnTo>
                  <a:lnTo>
                    <a:pt x="720" y="258"/>
                  </a:lnTo>
                  <a:lnTo>
                    <a:pt x="726" y="255"/>
                  </a:lnTo>
                  <a:lnTo>
                    <a:pt x="729" y="255"/>
                  </a:lnTo>
                  <a:lnTo>
                    <a:pt x="731" y="254"/>
                  </a:lnTo>
                  <a:lnTo>
                    <a:pt x="734" y="254"/>
                  </a:lnTo>
                  <a:lnTo>
                    <a:pt x="736" y="254"/>
                  </a:lnTo>
                  <a:lnTo>
                    <a:pt x="739" y="255"/>
                  </a:lnTo>
                  <a:lnTo>
                    <a:pt x="750" y="258"/>
                  </a:lnTo>
                  <a:lnTo>
                    <a:pt x="753" y="259"/>
                  </a:lnTo>
                  <a:lnTo>
                    <a:pt x="756" y="259"/>
                  </a:lnTo>
                  <a:lnTo>
                    <a:pt x="760" y="260"/>
                  </a:lnTo>
                  <a:lnTo>
                    <a:pt x="766" y="260"/>
                  </a:lnTo>
                  <a:lnTo>
                    <a:pt x="771" y="260"/>
                  </a:lnTo>
                  <a:lnTo>
                    <a:pt x="776" y="260"/>
                  </a:lnTo>
                  <a:lnTo>
                    <a:pt x="779" y="260"/>
                  </a:lnTo>
                  <a:lnTo>
                    <a:pt x="782" y="260"/>
                  </a:lnTo>
                  <a:lnTo>
                    <a:pt x="784" y="259"/>
                  </a:lnTo>
                  <a:lnTo>
                    <a:pt x="786" y="258"/>
                  </a:lnTo>
                  <a:lnTo>
                    <a:pt x="790" y="257"/>
                  </a:lnTo>
                  <a:lnTo>
                    <a:pt x="798" y="254"/>
                  </a:lnTo>
                  <a:lnTo>
                    <a:pt x="801" y="253"/>
                  </a:lnTo>
                  <a:lnTo>
                    <a:pt x="806" y="252"/>
                  </a:lnTo>
                  <a:lnTo>
                    <a:pt x="813" y="250"/>
                  </a:lnTo>
                  <a:lnTo>
                    <a:pt x="816" y="250"/>
                  </a:lnTo>
                  <a:lnTo>
                    <a:pt x="818" y="249"/>
                  </a:lnTo>
                  <a:lnTo>
                    <a:pt x="822" y="247"/>
                  </a:lnTo>
                  <a:lnTo>
                    <a:pt x="824" y="246"/>
                  </a:lnTo>
                  <a:lnTo>
                    <a:pt x="826" y="246"/>
                  </a:lnTo>
                  <a:lnTo>
                    <a:pt x="828" y="246"/>
                  </a:lnTo>
                  <a:lnTo>
                    <a:pt x="829" y="246"/>
                  </a:lnTo>
                  <a:lnTo>
                    <a:pt x="831" y="247"/>
                  </a:lnTo>
                  <a:lnTo>
                    <a:pt x="832" y="247"/>
                  </a:lnTo>
                  <a:lnTo>
                    <a:pt x="834" y="248"/>
                  </a:lnTo>
                  <a:lnTo>
                    <a:pt x="837" y="250"/>
                  </a:lnTo>
                  <a:lnTo>
                    <a:pt x="841" y="252"/>
                  </a:lnTo>
                  <a:lnTo>
                    <a:pt x="841" y="253"/>
                  </a:lnTo>
                  <a:lnTo>
                    <a:pt x="842" y="253"/>
                  </a:lnTo>
                  <a:lnTo>
                    <a:pt x="843" y="255"/>
                  </a:lnTo>
                  <a:lnTo>
                    <a:pt x="844" y="255"/>
                  </a:lnTo>
                  <a:lnTo>
                    <a:pt x="844" y="257"/>
                  </a:lnTo>
                  <a:lnTo>
                    <a:pt x="845" y="258"/>
                  </a:lnTo>
                  <a:lnTo>
                    <a:pt x="845" y="260"/>
                  </a:lnTo>
                  <a:lnTo>
                    <a:pt x="845" y="261"/>
                  </a:lnTo>
                  <a:lnTo>
                    <a:pt x="844" y="26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43" y="270"/>
                  </a:lnTo>
                  <a:lnTo>
                    <a:pt x="843" y="270"/>
                  </a:lnTo>
                  <a:lnTo>
                    <a:pt x="844" y="272"/>
                  </a:lnTo>
                  <a:lnTo>
                    <a:pt x="844" y="273"/>
                  </a:lnTo>
                  <a:lnTo>
                    <a:pt x="845" y="275"/>
                  </a:lnTo>
                  <a:lnTo>
                    <a:pt x="848" y="278"/>
                  </a:lnTo>
                  <a:lnTo>
                    <a:pt x="851" y="280"/>
                  </a:lnTo>
                  <a:lnTo>
                    <a:pt x="854" y="282"/>
                  </a:lnTo>
                  <a:lnTo>
                    <a:pt x="861" y="287"/>
                  </a:lnTo>
                  <a:lnTo>
                    <a:pt x="863" y="288"/>
                  </a:lnTo>
                  <a:lnTo>
                    <a:pt x="865" y="290"/>
                  </a:lnTo>
                  <a:lnTo>
                    <a:pt x="868" y="293"/>
                  </a:lnTo>
                  <a:lnTo>
                    <a:pt x="874" y="300"/>
                  </a:lnTo>
                  <a:lnTo>
                    <a:pt x="880" y="307"/>
                  </a:lnTo>
                  <a:lnTo>
                    <a:pt x="881" y="308"/>
                  </a:lnTo>
                  <a:lnTo>
                    <a:pt x="881" y="308"/>
                  </a:lnTo>
                  <a:lnTo>
                    <a:pt x="880" y="309"/>
                  </a:lnTo>
                  <a:lnTo>
                    <a:pt x="879" y="310"/>
                  </a:lnTo>
                  <a:lnTo>
                    <a:pt x="876" y="315"/>
                  </a:lnTo>
                  <a:lnTo>
                    <a:pt x="873" y="317"/>
                  </a:lnTo>
                  <a:lnTo>
                    <a:pt x="871" y="319"/>
                  </a:lnTo>
                  <a:lnTo>
                    <a:pt x="867" y="321"/>
                  </a:lnTo>
                  <a:lnTo>
                    <a:pt x="864" y="323"/>
                  </a:lnTo>
                  <a:lnTo>
                    <a:pt x="859" y="325"/>
                  </a:lnTo>
                  <a:lnTo>
                    <a:pt x="852" y="326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2" y="329"/>
                  </a:lnTo>
                  <a:lnTo>
                    <a:pt x="841" y="330"/>
                  </a:lnTo>
                  <a:lnTo>
                    <a:pt x="840" y="330"/>
                  </a:lnTo>
                  <a:lnTo>
                    <a:pt x="839" y="332"/>
                  </a:lnTo>
                  <a:lnTo>
                    <a:pt x="838" y="334"/>
                  </a:lnTo>
                  <a:lnTo>
                    <a:pt x="835" y="340"/>
                  </a:lnTo>
                  <a:lnTo>
                    <a:pt x="831" y="345"/>
                  </a:lnTo>
                  <a:lnTo>
                    <a:pt x="831" y="348"/>
                  </a:lnTo>
                  <a:lnTo>
                    <a:pt x="830" y="349"/>
                  </a:lnTo>
                  <a:lnTo>
                    <a:pt x="829" y="351"/>
                  </a:lnTo>
                  <a:lnTo>
                    <a:pt x="827" y="360"/>
                  </a:lnTo>
                  <a:lnTo>
                    <a:pt x="826" y="363"/>
                  </a:lnTo>
                  <a:lnTo>
                    <a:pt x="826" y="365"/>
                  </a:lnTo>
                  <a:lnTo>
                    <a:pt x="825" y="367"/>
                  </a:lnTo>
                  <a:lnTo>
                    <a:pt x="824" y="369"/>
                  </a:lnTo>
                  <a:lnTo>
                    <a:pt x="819" y="376"/>
                  </a:lnTo>
                  <a:lnTo>
                    <a:pt x="817" y="378"/>
                  </a:lnTo>
                  <a:lnTo>
                    <a:pt x="816" y="381"/>
                  </a:lnTo>
                  <a:lnTo>
                    <a:pt x="814" y="388"/>
                  </a:lnTo>
                  <a:lnTo>
                    <a:pt x="813" y="391"/>
                  </a:lnTo>
                  <a:lnTo>
                    <a:pt x="811" y="393"/>
                  </a:lnTo>
                  <a:lnTo>
                    <a:pt x="810" y="395"/>
                  </a:lnTo>
                  <a:lnTo>
                    <a:pt x="808" y="397"/>
                  </a:lnTo>
                  <a:lnTo>
                    <a:pt x="801" y="405"/>
                  </a:lnTo>
                  <a:lnTo>
                    <a:pt x="797" y="410"/>
                  </a:lnTo>
                  <a:lnTo>
                    <a:pt x="795" y="411"/>
                  </a:lnTo>
                  <a:lnTo>
                    <a:pt x="791" y="415"/>
                  </a:lnTo>
                  <a:lnTo>
                    <a:pt x="789" y="420"/>
                  </a:lnTo>
                  <a:lnTo>
                    <a:pt x="786" y="423"/>
                  </a:lnTo>
                  <a:lnTo>
                    <a:pt x="785" y="425"/>
                  </a:lnTo>
                  <a:lnTo>
                    <a:pt x="784" y="428"/>
                  </a:lnTo>
                  <a:lnTo>
                    <a:pt x="783" y="431"/>
                  </a:lnTo>
                  <a:lnTo>
                    <a:pt x="784" y="432"/>
                  </a:lnTo>
                  <a:lnTo>
                    <a:pt x="784" y="434"/>
                  </a:lnTo>
                  <a:lnTo>
                    <a:pt x="785" y="435"/>
                  </a:lnTo>
                  <a:lnTo>
                    <a:pt x="786" y="436"/>
                  </a:lnTo>
                  <a:lnTo>
                    <a:pt x="787" y="437"/>
                  </a:lnTo>
                  <a:lnTo>
                    <a:pt x="789" y="437"/>
                  </a:lnTo>
                  <a:lnTo>
                    <a:pt x="795" y="437"/>
                  </a:lnTo>
                  <a:lnTo>
                    <a:pt x="798" y="437"/>
                  </a:lnTo>
                  <a:lnTo>
                    <a:pt x="799" y="438"/>
                  </a:lnTo>
                  <a:lnTo>
                    <a:pt x="801" y="439"/>
                  </a:lnTo>
                  <a:lnTo>
                    <a:pt x="803" y="440"/>
                  </a:lnTo>
                  <a:lnTo>
                    <a:pt x="804" y="440"/>
                  </a:lnTo>
                  <a:lnTo>
                    <a:pt x="806" y="442"/>
                  </a:lnTo>
                  <a:lnTo>
                    <a:pt x="808" y="445"/>
                  </a:lnTo>
                  <a:lnTo>
                    <a:pt x="809" y="446"/>
                  </a:lnTo>
                  <a:lnTo>
                    <a:pt x="812" y="453"/>
                  </a:lnTo>
                  <a:lnTo>
                    <a:pt x="814" y="455"/>
                  </a:lnTo>
                  <a:lnTo>
                    <a:pt x="816" y="457"/>
                  </a:lnTo>
                  <a:lnTo>
                    <a:pt x="818" y="460"/>
                  </a:lnTo>
                  <a:lnTo>
                    <a:pt x="821" y="462"/>
                  </a:lnTo>
                  <a:lnTo>
                    <a:pt x="824" y="463"/>
                  </a:lnTo>
                  <a:lnTo>
                    <a:pt x="828" y="465"/>
                  </a:lnTo>
                  <a:lnTo>
                    <a:pt x="835" y="468"/>
                  </a:lnTo>
                  <a:lnTo>
                    <a:pt x="838" y="470"/>
                  </a:lnTo>
                  <a:lnTo>
                    <a:pt x="841" y="471"/>
                  </a:lnTo>
                  <a:lnTo>
                    <a:pt x="844" y="473"/>
                  </a:lnTo>
                  <a:lnTo>
                    <a:pt x="846" y="475"/>
                  </a:lnTo>
                  <a:lnTo>
                    <a:pt x="850" y="477"/>
                  </a:lnTo>
                  <a:lnTo>
                    <a:pt x="851" y="479"/>
                  </a:lnTo>
                  <a:lnTo>
                    <a:pt x="854" y="480"/>
                  </a:lnTo>
                  <a:lnTo>
                    <a:pt x="856" y="482"/>
                  </a:lnTo>
                  <a:lnTo>
                    <a:pt x="857" y="484"/>
                  </a:lnTo>
                  <a:lnTo>
                    <a:pt x="859" y="486"/>
                  </a:lnTo>
                  <a:lnTo>
                    <a:pt x="861" y="490"/>
                  </a:lnTo>
                  <a:lnTo>
                    <a:pt x="866" y="499"/>
                  </a:lnTo>
                  <a:lnTo>
                    <a:pt x="867" y="502"/>
                  </a:lnTo>
                  <a:lnTo>
                    <a:pt x="868" y="502"/>
                  </a:lnTo>
                  <a:lnTo>
                    <a:pt x="866" y="504"/>
                  </a:lnTo>
                  <a:lnTo>
                    <a:pt x="862" y="509"/>
                  </a:lnTo>
                  <a:lnTo>
                    <a:pt x="861" y="510"/>
                  </a:lnTo>
                  <a:lnTo>
                    <a:pt x="860" y="510"/>
                  </a:lnTo>
                  <a:lnTo>
                    <a:pt x="859" y="511"/>
                  </a:lnTo>
                  <a:lnTo>
                    <a:pt x="858" y="512"/>
                  </a:lnTo>
                  <a:lnTo>
                    <a:pt x="854" y="512"/>
                  </a:lnTo>
                  <a:lnTo>
                    <a:pt x="854" y="512"/>
                  </a:lnTo>
                  <a:lnTo>
                    <a:pt x="853" y="512"/>
                  </a:lnTo>
                  <a:lnTo>
                    <a:pt x="852" y="514"/>
                  </a:lnTo>
                  <a:lnTo>
                    <a:pt x="852" y="516"/>
                  </a:lnTo>
                  <a:lnTo>
                    <a:pt x="851" y="517"/>
                  </a:lnTo>
                  <a:lnTo>
                    <a:pt x="851" y="520"/>
                  </a:lnTo>
                  <a:lnTo>
                    <a:pt x="849" y="522"/>
                  </a:lnTo>
                  <a:lnTo>
                    <a:pt x="846" y="525"/>
                  </a:lnTo>
                  <a:lnTo>
                    <a:pt x="846" y="526"/>
                  </a:lnTo>
                  <a:lnTo>
                    <a:pt x="846" y="527"/>
                  </a:lnTo>
                  <a:lnTo>
                    <a:pt x="846" y="527"/>
                  </a:lnTo>
                  <a:lnTo>
                    <a:pt x="846" y="528"/>
                  </a:lnTo>
                  <a:lnTo>
                    <a:pt x="848" y="529"/>
                  </a:lnTo>
                  <a:lnTo>
                    <a:pt x="848" y="530"/>
                  </a:lnTo>
                  <a:lnTo>
                    <a:pt x="847" y="530"/>
                  </a:lnTo>
                  <a:lnTo>
                    <a:pt x="845" y="532"/>
                  </a:lnTo>
                  <a:lnTo>
                    <a:pt x="842" y="534"/>
                  </a:lnTo>
                  <a:lnTo>
                    <a:pt x="841" y="535"/>
                  </a:lnTo>
                  <a:lnTo>
                    <a:pt x="839" y="535"/>
                  </a:lnTo>
                  <a:lnTo>
                    <a:pt x="837" y="536"/>
                  </a:lnTo>
                  <a:lnTo>
                    <a:pt x="836" y="537"/>
                  </a:lnTo>
                  <a:lnTo>
                    <a:pt x="836" y="538"/>
                  </a:lnTo>
                  <a:lnTo>
                    <a:pt x="834" y="540"/>
                  </a:lnTo>
                  <a:lnTo>
                    <a:pt x="830" y="551"/>
                  </a:lnTo>
                  <a:lnTo>
                    <a:pt x="829" y="555"/>
                  </a:lnTo>
                  <a:lnTo>
                    <a:pt x="828" y="557"/>
                  </a:lnTo>
                  <a:lnTo>
                    <a:pt x="827" y="557"/>
                  </a:lnTo>
                  <a:lnTo>
                    <a:pt x="826" y="557"/>
                  </a:lnTo>
                  <a:lnTo>
                    <a:pt x="824" y="556"/>
                  </a:lnTo>
                  <a:lnTo>
                    <a:pt x="821" y="555"/>
                  </a:lnTo>
                  <a:lnTo>
                    <a:pt x="819" y="553"/>
                  </a:lnTo>
                  <a:lnTo>
                    <a:pt x="814" y="550"/>
                  </a:lnTo>
                  <a:lnTo>
                    <a:pt x="809" y="546"/>
                  </a:lnTo>
                  <a:lnTo>
                    <a:pt x="805" y="542"/>
                  </a:lnTo>
                  <a:lnTo>
                    <a:pt x="801" y="538"/>
                  </a:lnTo>
                  <a:lnTo>
                    <a:pt x="797" y="534"/>
                  </a:lnTo>
                  <a:lnTo>
                    <a:pt x="789" y="523"/>
                  </a:lnTo>
                  <a:lnTo>
                    <a:pt x="785" y="519"/>
                  </a:lnTo>
                  <a:lnTo>
                    <a:pt x="782" y="516"/>
                  </a:lnTo>
                  <a:lnTo>
                    <a:pt x="779" y="514"/>
                  </a:lnTo>
                  <a:lnTo>
                    <a:pt x="776" y="511"/>
                  </a:lnTo>
                  <a:lnTo>
                    <a:pt x="772" y="509"/>
                  </a:lnTo>
                  <a:lnTo>
                    <a:pt x="769" y="507"/>
                  </a:lnTo>
                  <a:lnTo>
                    <a:pt x="765" y="505"/>
                  </a:lnTo>
                  <a:lnTo>
                    <a:pt x="762" y="504"/>
                  </a:lnTo>
                  <a:lnTo>
                    <a:pt x="760" y="503"/>
                  </a:lnTo>
                  <a:lnTo>
                    <a:pt x="756" y="502"/>
                  </a:lnTo>
                  <a:lnTo>
                    <a:pt x="749" y="501"/>
                  </a:lnTo>
                  <a:lnTo>
                    <a:pt x="746" y="500"/>
                  </a:lnTo>
                  <a:lnTo>
                    <a:pt x="733" y="497"/>
                  </a:lnTo>
                  <a:lnTo>
                    <a:pt x="729" y="496"/>
                  </a:lnTo>
                  <a:lnTo>
                    <a:pt x="726" y="495"/>
                  </a:lnTo>
                  <a:lnTo>
                    <a:pt x="722" y="494"/>
                  </a:lnTo>
                  <a:lnTo>
                    <a:pt x="719" y="492"/>
                  </a:lnTo>
                  <a:lnTo>
                    <a:pt x="716" y="491"/>
                  </a:lnTo>
                  <a:lnTo>
                    <a:pt x="713" y="490"/>
                  </a:lnTo>
                  <a:lnTo>
                    <a:pt x="706" y="485"/>
                  </a:lnTo>
                  <a:lnTo>
                    <a:pt x="694" y="477"/>
                  </a:lnTo>
                  <a:lnTo>
                    <a:pt x="682" y="468"/>
                  </a:lnTo>
                  <a:lnTo>
                    <a:pt x="678" y="465"/>
                  </a:lnTo>
                  <a:lnTo>
                    <a:pt x="674" y="463"/>
                  </a:lnTo>
                  <a:lnTo>
                    <a:pt x="668" y="460"/>
                  </a:lnTo>
                  <a:lnTo>
                    <a:pt x="663" y="458"/>
                  </a:lnTo>
                  <a:lnTo>
                    <a:pt x="657" y="457"/>
                  </a:lnTo>
                  <a:lnTo>
                    <a:pt x="654" y="456"/>
                  </a:lnTo>
                  <a:lnTo>
                    <a:pt x="652" y="455"/>
                  </a:lnTo>
                  <a:lnTo>
                    <a:pt x="647" y="455"/>
                  </a:lnTo>
                  <a:lnTo>
                    <a:pt x="641" y="455"/>
                  </a:lnTo>
                  <a:lnTo>
                    <a:pt x="636" y="455"/>
                  </a:lnTo>
                  <a:lnTo>
                    <a:pt x="628" y="456"/>
                  </a:lnTo>
                  <a:lnTo>
                    <a:pt x="625" y="456"/>
                  </a:lnTo>
                  <a:lnTo>
                    <a:pt x="622" y="456"/>
                  </a:lnTo>
                  <a:lnTo>
                    <a:pt x="617" y="455"/>
                  </a:lnTo>
                  <a:lnTo>
                    <a:pt x="612" y="455"/>
                  </a:lnTo>
                  <a:lnTo>
                    <a:pt x="609" y="454"/>
                  </a:lnTo>
                  <a:lnTo>
                    <a:pt x="607" y="453"/>
                  </a:lnTo>
                  <a:lnTo>
                    <a:pt x="604" y="452"/>
                  </a:lnTo>
                  <a:lnTo>
                    <a:pt x="598" y="449"/>
                  </a:lnTo>
                  <a:lnTo>
                    <a:pt x="595" y="448"/>
                  </a:lnTo>
                  <a:lnTo>
                    <a:pt x="594" y="447"/>
                  </a:lnTo>
                  <a:lnTo>
                    <a:pt x="593" y="447"/>
                  </a:lnTo>
                  <a:lnTo>
                    <a:pt x="592" y="447"/>
                  </a:lnTo>
                  <a:lnTo>
                    <a:pt x="591" y="447"/>
                  </a:lnTo>
                  <a:lnTo>
                    <a:pt x="590" y="448"/>
                  </a:lnTo>
                  <a:lnTo>
                    <a:pt x="589" y="449"/>
                  </a:lnTo>
                  <a:lnTo>
                    <a:pt x="588" y="450"/>
                  </a:lnTo>
                  <a:lnTo>
                    <a:pt x="587" y="452"/>
                  </a:lnTo>
                  <a:lnTo>
                    <a:pt x="586" y="455"/>
                  </a:lnTo>
                  <a:lnTo>
                    <a:pt x="584" y="462"/>
                  </a:lnTo>
                  <a:lnTo>
                    <a:pt x="582" y="467"/>
                  </a:lnTo>
                  <a:lnTo>
                    <a:pt x="579" y="472"/>
                  </a:lnTo>
                  <a:lnTo>
                    <a:pt x="576" y="479"/>
                  </a:lnTo>
                  <a:lnTo>
                    <a:pt x="574" y="482"/>
                  </a:lnTo>
                  <a:lnTo>
                    <a:pt x="572" y="484"/>
                  </a:lnTo>
                  <a:lnTo>
                    <a:pt x="570" y="485"/>
                  </a:lnTo>
                  <a:lnTo>
                    <a:pt x="568" y="487"/>
                  </a:lnTo>
                  <a:lnTo>
                    <a:pt x="567" y="487"/>
                  </a:lnTo>
                  <a:lnTo>
                    <a:pt x="565" y="488"/>
                  </a:lnTo>
                  <a:lnTo>
                    <a:pt x="562" y="489"/>
                  </a:lnTo>
                  <a:lnTo>
                    <a:pt x="559" y="489"/>
                  </a:lnTo>
                  <a:lnTo>
                    <a:pt x="551" y="490"/>
                  </a:lnTo>
                  <a:lnTo>
                    <a:pt x="544" y="490"/>
                  </a:lnTo>
                  <a:lnTo>
                    <a:pt x="539" y="491"/>
                  </a:lnTo>
                  <a:lnTo>
                    <a:pt x="534" y="492"/>
                  </a:lnTo>
                  <a:lnTo>
                    <a:pt x="529" y="493"/>
                  </a:lnTo>
                  <a:lnTo>
                    <a:pt x="524" y="495"/>
                  </a:lnTo>
                  <a:lnTo>
                    <a:pt x="519" y="497"/>
                  </a:lnTo>
                  <a:lnTo>
                    <a:pt x="509" y="502"/>
                  </a:lnTo>
                  <a:lnTo>
                    <a:pt x="506" y="504"/>
                  </a:lnTo>
                  <a:lnTo>
                    <a:pt x="503" y="505"/>
                  </a:lnTo>
                  <a:lnTo>
                    <a:pt x="501" y="505"/>
                  </a:lnTo>
                  <a:lnTo>
                    <a:pt x="499" y="505"/>
                  </a:lnTo>
                  <a:lnTo>
                    <a:pt x="492" y="506"/>
                  </a:lnTo>
                  <a:lnTo>
                    <a:pt x="488" y="506"/>
                  </a:lnTo>
                  <a:lnTo>
                    <a:pt x="487" y="506"/>
                  </a:lnTo>
                  <a:lnTo>
                    <a:pt x="486" y="506"/>
                  </a:lnTo>
                  <a:lnTo>
                    <a:pt x="484" y="505"/>
                  </a:lnTo>
                  <a:lnTo>
                    <a:pt x="483" y="505"/>
                  </a:lnTo>
                  <a:lnTo>
                    <a:pt x="482" y="504"/>
                  </a:lnTo>
                  <a:lnTo>
                    <a:pt x="482" y="503"/>
                  </a:lnTo>
                  <a:lnTo>
                    <a:pt x="481" y="502"/>
                  </a:lnTo>
                  <a:lnTo>
                    <a:pt x="480" y="500"/>
                  </a:lnTo>
                  <a:lnTo>
                    <a:pt x="480" y="498"/>
                  </a:lnTo>
                  <a:lnTo>
                    <a:pt x="480" y="495"/>
                  </a:lnTo>
                  <a:lnTo>
                    <a:pt x="481" y="485"/>
                  </a:lnTo>
                  <a:lnTo>
                    <a:pt x="481" y="482"/>
                  </a:lnTo>
                  <a:lnTo>
                    <a:pt x="480" y="480"/>
                  </a:lnTo>
                  <a:lnTo>
                    <a:pt x="480" y="477"/>
                  </a:lnTo>
                  <a:lnTo>
                    <a:pt x="480" y="475"/>
                  </a:lnTo>
                  <a:lnTo>
                    <a:pt x="478" y="468"/>
                  </a:lnTo>
                  <a:lnTo>
                    <a:pt x="477" y="465"/>
                  </a:lnTo>
                  <a:lnTo>
                    <a:pt x="475" y="457"/>
                  </a:lnTo>
                  <a:lnTo>
                    <a:pt x="472" y="451"/>
                  </a:lnTo>
                  <a:lnTo>
                    <a:pt x="471" y="447"/>
                  </a:lnTo>
                  <a:lnTo>
                    <a:pt x="470" y="445"/>
                  </a:lnTo>
                  <a:lnTo>
                    <a:pt x="468" y="443"/>
                  </a:lnTo>
                  <a:lnTo>
                    <a:pt x="467" y="442"/>
                  </a:lnTo>
                  <a:lnTo>
                    <a:pt x="465" y="440"/>
                  </a:lnTo>
                  <a:lnTo>
                    <a:pt x="461" y="438"/>
                  </a:lnTo>
                  <a:lnTo>
                    <a:pt x="457" y="437"/>
                  </a:lnTo>
                  <a:lnTo>
                    <a:pt x="454" y="435"/>
                  </a:lnTo>
                  <a:lnTo>
                    <a:pt x="450" y="435"/>
                  </a:lnTo>
                  <a:lnTo>
                    <a:pt x="445" y="434"/>
                  </a:lnTo>
                  <a:lnTo>
                    <a:pt x="438" y="434"/>
                  </a:lnTo>
                  <a:lnTo>
                    <a:pt x="434" y="433"/>
                  </a:lnTo>
                  <a:lnTo>
                    <a:pt x="425" y="434"/>
                  </a:lnTo>
                  <a:lnTo>
                    <a:pt x="422" y="433"/>
                  </a:lnTo>
                  <a:lnTo>
                    <a:pt x="415" y="432"/>
                  </a:lnTo>
                  <a:lnTo>
                    <a:pt x="412" y="432"/>
                  </a:lnTo>
                  <a:lnTo>
                    <a:pt x="409" y="431"/>
                  </a:lnTo>
                  <a:lnTo>
                    <a:pt x="405" y="430"/>
                  </a:lnTo>
                  <a:lnTo>
                    <a:pt x="403" y="430"/>
                  </a:lnTo>
                  <a:lnTo>
                    <a:pt x="400" y="428"/>
                  </a:lnTo>
                  <a:lnTo>
                    <a:pt x="398" y="427"/>
                  </a:lnTo>
                  <a:lnTo>
                    <a:pt x="396" y="426"/>
                  </a:lnTo>
                  <a:lnTo>
                    <a:pt x="395" y="425"/>
                  </a:lnTo>
                  <a:lnTo>
                    <a:pt x="389" y="419"/>
                  </a:lnTo>
                  <a:lnTo>
                    <a:pt x="386" y="417"/>
                  </a:lnTo>
                  <a:lnTo>
                    <a:pt x="385" y="416"/>
                  </a:lnTo>
                  <a:lnTo>
                    <a:pt x="383" y="415"/>
                  </a:lnTo>
                  <a:lnTo>
                    <a:pt x="382" y="414"/>
                  </a:lnTo>
                  <a:lnTo>
                    <a:pt x="380" y="413"/>
                  </a:lnTo>
                  <a:lnTo>
                    <a:pt x="377" y="412"/>
                  </a:lnTo>
                  <a:lnTo>
                    <a:pt x="375" y="412"/>
                  </a:lnTo>
                  <a:lnTo>
                    <a:pt x="367" y="411"/>
                  </a:lnTo>
                  <a:lnTo>
                    <a:pt x="358" y="409"/>
                  </a:lnTo>
                  <a:lnTo>
                    <a:pt x="354" y="408"/>
                  </a:lnTo>
                  <a:lnTo>
                    <a:pt x="351" y="408"/>
                  </a:lnTo>
                  <a:lnTo>
                    <a:pt x="349" y="408"/>
                  </a:lnTo>
                  <a:lnTo>
                    <a:pt x="346" y="408"/>
                  </a:lnTo>
                  <a:lnTo>
                    <a:pt x="343" y="409"/>
                  </a:lnTo>
                  <a:lnTo>
                    <a:pt x="341" y="410"/>
                  </a:lnTo>
                  <a:lnTo>
                    <a:pt x="338" y="411"/>
                  </a:lnTo>
                  <a:lnTo>
                    <a:pt x="335" y="412"/>
                  </a:lnTo>
                  <a:lnTo>
                    <a:pt x="334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7"/>
                  </a:lnTo>
                  <a:lnTo>
                    <a:pt x="330" y="418"/>
                  </a:lnTo>
                  <a:lnTo>
                    <a:pt x="329" y="420"/>
                  </a:lnTo>
                  <a:lnTo>
                    <a:pt x="328" y="422"/>
                  </a:lnTo>
                  <a:lnTo>
                    <a:pt x="327" y="427"/>
                  </a:lnTo>
                  <a:lnTo>
                    <a:pt x="326" y="431"/>
                  </a:lnTo>
                  <a:lnTo>
                    <a:pt x="325" y="435"/>
                  </a:lnTo>
                  <a:lnTo>
                    <a:pt x="324" y="438"/>
                  </a:lnTo>
                  <a:lnTo>
                    <a:pt x="322" y="442"/>
                  </a:lnTo>
                  <a:lnTo>
                    <a:pt x="317" y="452"/>
                  </a:lnTo>
                  <a:lnTo>
                    <a:pt x="316" y="455"/>
                  </a:lnTo>
                  <a:lnTo>
                    <a:pt x="315" y="459"/>
                  </a:lnTo>
                  <a:lnTo>
                    <a:pt x="313" y="462"/>
                  </a:lnTo>
                  <a:lnTo>
                    <a:pt x="312" y="465"/>
                  </a:lnTo>
                  <a:lnTo>
                    <a:pt x="312" y="469"/>
                  </a:lnTo>
                  <a:lnTo>
                    <a:pt x="312" y="472"/>
                  </a:lnTo>
                  <a:lnTo>
                    <a:pt x="312" y="477"/>
                  </a:lnTo>
                  <a:lnTo>
                    <a:pt x="311" y="482"/>
                  </a:lnTo>
                  <a:lnTo>
                    <a:pt x="312" y="489"/>
                  </a:lnTo>
                  <a:lnTo>
                    <a:pt x="312" y="494"/>
                  </a:lnTo>
                  <a:lnTo>
                    <a:pt x="313" y="503"/>
                  </a:lnTo>
                  <a:lnTo>
                    <a:pt x="315" y="516"/>
                  </a:lnTo>
                  <a:lnTo>
                    <a:pt x="316" y="527"/>
                  </a:lnTo>
                  <a:lnTo>
                    <a:pt x="316" y="531"/>
                  </a:lnTo>
                  <a:lnTo>
                    <a:pt x="320" y="548"/>
                  </a:lnTo>
                  <a:lnTo>
                    <a:pt x="320" y="553"/>
                  </a:lnTo>
                  <a:lnTo>
                    <a:pt x="320" y="557"/>
                  </a:lnTo>
                  <a:lnTo>
                    <a:pt x="321" y="561"/>
                  </a:lnTo>
                  <a:lnTo>
                    <a:pt x="321" y="565"/>
                  </a:lnTo>
                  <a:lnTo>
                    <a:pt x="320" y="569"/>
                  </a:lnTo>
                  <a:lnTo>
                    <a:pt x="320" y="574"/>
                  </a:lnTo>
                  <a:lnTo>
                    <a:pt x="319" y="581"/>
                  </a:lnTo>
                  <a:lnTo>
                    <a:pt x="315" y="598"/>
                  </a:lnTo>
                  <a:lnTo>
                    <a:pt x="313" y="602"/>
                  </a:lnTo>
                  <a:lnTo>
                    <a:pt x="312" y="607"/>
                  </a:lnTo>
                  <a:lnTo>
                    <a:pt x="311" y="610"/>
                  </a:lnTo>
                  <a:lnTo>
                    <a:pt x="310" y="615"/>
                  </a:lnTo>
                  <a:lnTo>
                    <a:pt x="310" y="620"/>
                  </a:lnTo>
                  <a:lnTo>
                    <a:pt x="309" y="625"/>
                  </a:lnTo>
                  <a:lnTo>
                    <a:pt x="309" y="630"/>
                  </a:lnTo>
                  <a:lnTo>
                    <a:pt x="310" y="640"/>
                  </a:lnTo>
                  <a:lnTo>
                    <a:pt x="310" y="643"/>
                  </a:lnTo>
                  <a:lnTo>
                    <a:pt x="310" y="646"/>
                  </a:lnTo>
                  <a:lnTo>
                    <a:pt x="309" y="648"/>
                  </a:lnTo>
                  <a:lnTo>
                    <a:pt x="308" y="650"/>
                  </a:lnTo>
                  <a:lnTo>
                    <a:pt x="305" y="657"/>
                  </a:lnTo>
                  <a:lnTo>
                    <a:pt x="304" y="662"/>
                  </a:lnTo>
                  <a:lnTo>
                    <a:pt x="300" y="675"/>
                  </a:lnTo>
                  <a:lnTo>
                    <a:pt x="297" y="685"/>
                  </a:lnTo>
                  <a:lnTo>
                    <a:pt x="295" y="689"/>
                  </a:lnTo>
                  <a:lnTo>
                    <a:pt x="295" y="694"/>
                  </a:lnTo>
                  <a:lnTo>
                    <a:pt x="294" y="699"/>
                  </a:lnTo>
                  <a:lnTo>
                    <a:pt x="293" y="705"/>
                  </a:lnTo>
                  <a:lnTo>
                    <a:pt x="292" y="710"/>
                  </a:lnTo>
                  <a:lnTo>
                    <a:pt x="292" y="714"/>
                  </a:lnTo>
                  <a:lnTo>
                    <a:pt x="293" y="717"/>
                  </a:lnTo>
                  <a:lnTo>
                    <a:pt x="294" y="719"/>
                  </a:lnTo>
                  <a:lnTo>
                    <a:pt x="295" y="722"/>
                  </a:lnTo>
                  <a:lnTo>
                    <a:pt x="295" y="724"/>
                  </a:lnTo>
                  <a:lnTo>
                    <a:pt x="297" y="726"/>
                  </a:lnTo>
                  <a:lnTo>
                    <a:pt x="301" y="732"/>
                  </a:lnTo>
                  <a:lnTo>
                    <a:pt x="303" y="735"/>
                  </a:lnTo>
                  <a:lnTo>
                    <a:pt x="304" y="737"/>
                  </a:lnTo>
                  <a:lnTo>
                    <a:pt x="305" y="739"/>
                  </a:lnTo>
                  <a:lnTo>
                    <a:pt x="305" y="742"/>
                  </a:lnTo>
                  <a:lnTo>
                    <a:pt x="306" y="744"/>
                  </a:lnTo>
                  <a:lnTo>
                    <a:pt x="305" y="746"/>
                  </a:lnTo>
                  <a:lnTo>
                    <a:pt x="305" y="748"/>
                  </a:lnTo>
                  <a:lnTo>
                    <a:pt x="304" y="750"/>
                  </a:lnTo>
                  <a:lnTo>
                    <a:pt x="302" y="753"/>
                  </a:lnTo>
                  <a:lnTo>
                    <a:pt x="301" y="755"/>
                  </a:lnTo>
                  <a:lnTo>
                    <a:pt x="298" y="757"/>
                  </a:lnTo>
                  <a:lnTo>
                    <a:pt x="296" y="759"/>
                  </a:lnTo>
                  <a:lnTo>
                    <a:pt x="293" y="760"/>
                  </a:lnTo>
                  <a:lnTo>
                    <a:pt x="291" y="761"/>
                  </a:lnTo>
                  <a:lnTo>
                    <a:pt x="288" y="761"/>
                  </a:lnTo>
                  <a:lnTo>
                    <a:pt x="285" y="761"/>
                  </a:lnTo>
                  <a:lnTo>
                    <a:pt x="281" y="761"/>
                  </a:lnTo>
                  <a:lnTo>
                    <a:pt x="277" y="760"/>
                  </a:lnTo>
                  <a:lnTo>
                    <a:pt x="272" y="759"/>
                  </a:lnTo>
                  <a:lnTo>
                    <a:pt x="267" y="758"/>
                  </a:lnTo>
                  <a:lnTo>
                    <a:pt x="253" y="754"/>
                  </a:lnTo>
                  <a:lnTo>
                    <a:pt x="243" y="751"/>
                  </a:lnTo>
                  <a:lnTo>
                    <a:pt x="240" y="750"/>
                  </a:lnTo>
                  <a:lnTo>
                    <a:pt x="241" y="750"/>
                  </a:lnTo>
                  <a:lnTo>
                    <a:pt x="241" y="749"/>
                  </a:lnTo>
                  <a:lnTo>
                    <a:pt x="242" y="749"/>
                  </a:lnTo>
                  <a:lnTo>
                    <a:pt x="242" y="748"/>
                  </a:lnTo>
                  <a:lnTo>
                    <a:pt x="243" y="746"/>
                  </a:lnTo>
                  <a:lnTo>
                    <a:pt x="243" y="743"/>
                  </a:lnTo>
                  <a:lnTo>
                    <a:pt x="241" y="739"/>
                  </a:lnTo>
                  <a:lnTo>
                    <a:pt x="239" y="730"/>
                  </a:lnTo>
                  <a:lnTo>
                    <a:pt x="238" y="725"/>
                  </a:lnTo>
                  <a:lnTo>
                    <a:pt x="237" y="71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4"/>
                  </a:lnTo>
                  <a:lnTo>
                    <a:pt x="234" y="701"/>
                  </a:lnTo>
                  <a:lnTo>
                    <a:pt x="232" y="697"/>
                  </a:lnTo>
                  <a:lnTo>
                    <a:pt x="225" y="684"/>
                  </a:lnTo>
                  <a:lnTo>
                    <a:pt x="224" y="679"/>
                  </a:lnTo>
                  <a:lnTo>
                    <a:pt x="223" y="677"/>
                  </a:lnTo>
                  <a:lnTo>
                    <a:pt x="222" y="674"/>
                  </a:lnTo>
                  <a:lnTo>
                    <a:pt x="220" y="666"/>
                  </a:lnTo>
                  <a:lnTo>
                    <a:pt x="220" y="662"/>
                  </a:lnTo>
                  <a:lnTo>
                    <a:pt x="218" y="658"/>
                  </a:lnTo>
                  <a:lnTo>
                    <a:pt x="218" y="656"/>
                  </a:lnTo>
                  <a:lnTo>
                    <a:pt x="217" y="654"/>
                  </a:lnTo>
                  <a:lnTo>
                    <a:pt x="215" y="652"/>
                  </a:lnTo>
                  <a:lnTo>
                    <a:pt x="213" y="650"/>
                  </a:lnTo>
                  <a:lnTo>
                    <a:pt x="212" y="649"/>
                  </a:lnTo>
                  <a:lnTo>
                    <a:pt x="210" y="648"/>
                  </a:lnTo>
                  <a:lnTo>
                    <a:pt x="208" y="647"/>
                  </a:lnTo>
                  <a:lnTo>
                    <a:pt x="206" y="647"/>
                  </a:lnTo>
                  <a:lnTo>
                    <a:pt x="195" y="644"/>
                  </a:lnTo>
                  <a:lnTo>
                    <a:pt x="192" y="643"/>
                  </a:lnTo>
                  <a:lnTo>
                    <a:pt x="188" y="642"/>
                  </a:lnTo>
                  <a:lnTo>
                    <a:pt x="183" y="639"/>
                  </a:lnTo>
                  <a:lnTo>
                    <a:pt x="180" y="638"/>
                  </a:lnTo>
                  <a:lnTo>
                    <a:pt x="176" y="636"/>
                  </a:lnTo>
                  <a:lnTo>
                    <a:pt x="173" y="634"/>
                  </a:lnTo>
                  <a:lnTo>
                    <a:pt x="170" y="632"/>
                  </a:lnTo>
                  <a:lnTo>
                    <a:pt x="168" y="630"/>
                  </a:lnTo>
                  <a:lnTo>
                    <a:pt x="165" y="628"/>
                  </a:lnTo>
                  <a:lnTo>
                    <a:pt x="163" y="626"/>
                  </a:lnTo>
                  <a:lnTo>
                    <a:pt x="160" y="623"/>
                  </a:lnTo>
                  <a:lnTo>
                    <a:pt x="158" y="620"/>
                  </a:lnTo>
                  <a:lnTo>
                    <a:pt x="156" y="617"/>
                  </a:lnTo>
                  <a:lnTo>
                    <a:pt x="154" y="615"/>
                  </a:lnTo>
                  <a:lnTo>
                    <a:pt x="152" y="611"/>
                  </a:lnTo>
                  <a:lnTo>
                    <a:pt x="150" y="608"/>
                  </a:lnTo>
                  <a:lnTo>
                    <a:pt x="149" y="605"/>
                  </a:lnTo>
                  <a:lnTo>
                    <a:pt x="148" y="603"/>
                  </a:lnTo>
                  <a:lnTo>
                    <a:pt x="147" y="599"/>
                  </a:lnTo>
                  <a:lnTo>
                    <a:pt x="145" y="590"/>
                  </a:lnTo>
                  <a:lnTo>
                    <a:pt x="145" y="585"/>
                  </a:lnTo>
                  <a:lnTo>
                    <a:pt x="143" y="582"/>
                  </a:lnTo>
                  <a:lnTo>
                    <a:pt x="139" y="575"/>
                  </a:lnTo>
                  <a:lnTo>
                    <a:pt x="138" y="570"/>
                  </a:lnTo>
                  <a:lnTo>
                    <a:pt x="135" y="563"/>
                  </a:lnTo>
                  <a:lnTo>
                    <a:pt x="134" y="557"/>
                  </a:lnTo>
                  <a:lnTo>
                    <a:pt x="133" y="555"/>
                  </a:lnTo>
                  <a:lnTo>
                    <a:pt x="133" y="552"/>
                  </a:lnTo>
                  <a:lnTo>
                    <a:pt x="132" y="550"/>
                  </a:lnTo>
                  <a:lnTo>
                    <a:pt x="131" y="550"/>
                  </a:lnTo>
                  <a:lnTo>
                    <a:pt x="130" y="549"/>
                  </a:lnTo>
                  <a:lnTo>
                    <a:pt x="128" y="547"/>
                  </a:lnTo>
                  <a:lnTo>
                    <a:pt x="126" y="546"/>
                  </a:lnTo>
                  <a:lnTo>
                    <a:pt x="118" y="542"/>
                  </a:lnTo>
                  <a:lnTo>
                    <a:pt x="116" y="541"/>
                  </a:lnTo>
                  <a:lnTo>
                    <a:pt x="115" y="540"/>
                  </a:lnTo>
                  <a:lnTo>
                    <a:pt x="113" y="539"/>
                  </a:lnTo>
                  <a:lnTo>
                    <a:pt x="113" y="537"/>
                  </a:lnTo>
                  <a:lnTo>
                    <a:pt x="112" y="536"/>
                  </a:lnTo>
                  <a:lnTo>
                    <a:pt x="111" y="535"/>
                  </a:lnTo>
                  <a:lnTo>
                    <a:pt x="110" y="532"/>
                  </a:lnTo>
                  <a:lnTo>
                    <a:pt x="111" y="530"/>
                  </a:lnTo>
                  <a:lnTo>
                    <a:pt x="112" y="527"/>
                  </a:lnTo>
                  <a:lnTo>
                    <a:pt x="113" y="525"/>
                  </a:lnTo>
                  <a:lnTo>
                    <a:pt x="114" y="522"/>
                  </a:lnTo>
                  <a:lnTo>
                    <a:pt x="115" y="521"/>
                  </a:lnTo>
                  <a:lnTo>
                    <a:pt x="118" y="519"/>
                  </a:lnTo>
                  <a:lnTo>
                    <a:pt x="123" y="515"/>
                  </a:lnTo>
                  <a:lnTo>
                    <a:pt x="124" y="514"/>
                  </a:lnTo>
                  <a:lnTo>
                    <a:pt x="125" y="513"/>
                  </a:lnTo>
                  <a:lnTo>
                    <a:pt x="125" y="511"/>
                  </a:lnTo>
                  <a:lnTo>
                    <a:pt x="126" y="509"/>
                  </a:lnTo>
                  <a:lnTo>
                    <a:pt x="126" y="507"/>
                  </a:lnTo>
                  <a:lnTo>
                    <a:pt x="126" y="506"/>
                  </a:lnTo>
                  <a:lnTo>
                    <a:pt x="126" y="505"/>
                  </a:lnTo>
                  <a:lnTo>
                    <a:pt x="125" y="505"/>
                  </a:lnTo>
                  <a:lnTo>
                    <a:pt x="125" y="504"/>
                  </a:lnTo>
                  <a:lnTo>
                    <a:pt x="123" y="503"/>
                  </a:lnTo>
                  <a:lnTo>
                    <a:pt x="122" y="503"/>
                  </a:lnTo>
                  <a:lnTo>
                    <a:pt x="120" y="503"/>
                  </a:lnTo>
                  <a:lnTo>
                    <a:pt x="118" y="503"/>
                  </a:lnTo>
                  <a:lnTo>
                    <a:pt x="110" y="505"/>
                  </a:lnTo>
                  <a:lnTo>
                    <a:pt x="107" y="505"/>
                  </a:lnTo>
                  <a:lnTo>
                    <a:pt x="104" y="505"/>
                  </a:lnTo>
                  <a:lnTo>
                    <a:pt x="103" y="504"/>
                  </a:lnTo>
                  <a:lnTo>
                    <a:pt x="101" y="503"/>
                  </a:lnTo>
                  <a:lnTo>
                    <a:pt x="99" y="502"/>
                  </a:lnTo>
                  <a:lnTo>
                    <a:pt x="97" y="502"/>
                  </a:lnTo>
                  <a:lnTo>
                    <a:pt x="95" y="500"/>
                  </a:lnTo>
                  <a:lnTo>
                    <a:pt x="93" y="499"/>
                  </a:lnTo>
                  <a:lnTo>
                    <a:pt x="90" y="497"/>
                  </a:lnTo>
                  <a:lnTo>
                    <a:pt x="88" y="495"/>
                  </a:lnTo>
                  <a:lnTo>
                    <a:pt x="86" y="492"/>
                  </a:lnTo>
                  <a:lnTo>
                    <a:pt x="85" y="490"/>
                  </a:lnTo>
                  <a:lnTo>
                    <a:pt x="83" y="487"/>
                  </a:lnTo>
                  <a:lnTo>
                    <a:pt x="82" y="485"/>
                  </a:lnTo>
                  <a:lnTo>
                    <a:pt x="81" y="482"/>
                  </a:lnTo>
                  <a:lnTo>
                    <a:pt x="80" y="480"/>
                  </a:lnTo>
                  <a:lnTo>
                    <a:pt x="81" y="477"/>
                  </a:lnTo>
                  <a:lnTo>
                    <a:pt x="81" y="475"/>
                  </a:lnTo>
                  <a:lnTo>
                    <a:pt x="83" y="461"/>
                  </a:lnTo>
                  <a:lnTo>
                    <a:pt x="84" y="455"/>
                  </a:lnTo>
                  <a:lnTo>
                    <a:pt x="84" y="453"/>
                  </a:lnTo>
                  <a:lnTo>
                    <a:pt x="84" y="452"/>
                  </a:lnTo>
                  <a:lnTo>
                    <a:pt x="83" y="450"/>
                  </a:lnTo>
                  <a:lnTo>
                    <a:pt x="83" y="449"/>
                  </a:lnTo>
                  <a:lnTo>
                    <a:pt x="82" y="447"/>
                  </a:lnTo>
                  <a:lnTo>
                    <a:pt x="80" y="445"/>
                  </a:lnTo>
                  <a:lnTo>
                    <a:pt x="78" y="444"/>
                  </a:lnTo>
                  <a:lnTo>
                    <a:pt x="73" y="440"/>
                  </a:lnTo>
                  <a:lnTo>
                    <a:pt x="72" y="440"/>
                  </a:lnTo>
                  <a:lnTo>
                    <a:pt x="70" y="438"/>
                  </a:lnTo>
                  <a:lnTo>
                    <a:pt x="67" y="434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3" y="431"/>
                  </a:lnTo>
                  <a:lnTo>
                    <a:pt x="55" y="429"/>
                  </a:lnTo>
                  <a:lnTo>
                    <a:pt x="53" y="427"/>
                  </a:lnTo>
                  <a:lnTo>
                    <a:pt x="50" y="426"/>
                  </a:lnTo>
                  <a:lnTo>
                    <a:pt x="48" y="425"/>
                  </a:lnTo>
                  <a:lnTo>
                    <a:pt x="48" y="424"/>
                  </a:lnTo>
                  <a:lnTo>
                    <a:pt x="47" y="422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3" y="411"/>
                  </a:lnTo>
                  <a:lnTo>
                    <a:pt x="43" y="409"/>
                  </a:lnTo>
                  <a:lnTo>
                    <a:pt x="41" y="407"/>
                  </a:lnTo>
                  <a:lnTo>
                    <a:pt x="40" y="404"/>
                  </a:lnTo>
                  <a:lnTo>
                    <a:pt x="38" y="401"/>
                  </a:lnTo>
                  <a:lnTo>
                    <a:pt x="36" y="399"/>
                  </a:lnTo>
                  <a:lnTo>
                    <a:pt x="33" y="395"/>
                  </a:lnTo>
                  <a:lnTo>
                    <a:pt x="33" y="395"/>
                  </a:lnTo>
                  <a:lnTo>
                    <a:pt x="32" y="394"/>
                  </a:lnTo>
                  <a:lnTo>
                    <a:pt x="32" y="392"/>
                  </a:lnTo>
                  <a:lnTo>
                    <a:pt x="32" y="391"/>
                  </a:lnTo>
                  <a:lnTo>
                    <a:pt x="33" y="390"/>
                  </a:lnTo>
                  <a:lnTo>
                    <a:pt x="33" y="388"/>
                  </a:lnTo>
                  <a:lnTo>
                    <a:pt x="39" y="380"/>
                  </a:lnTo>
                  <a:lnTo>
                    <a:pt x="40" y="376"/>
                  </a:lnTo>
                  <a:lnTo>
                    <a:pt x="42" y="374"/>
                  </a:lnTo>
                  <a:lnTo>
                    <a:pt x="43" y="372"/>
                  </a:lnTo>
                  <a:lnTo>
                    <a:pt x="44" y="366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4" y="358"/>
                  </a:lnTo>
                  <a:lnTo>
                    <a:pt x="43" y="356"/>
                  </a:lnTo>
                  <a:lnTo>
                    <a:pt x="43" y="354"/>
                  </a:lnTo>
                  <a:lnTo>
                    <a:pt x="42" y="352"/>
                  </a:lnTo>
                  <a:lnTo>
                    <a:pt x="40" y="348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6" y="343"/>
                  </a:lnTo>
                  <a:lnTo>
                    <a:pt x="33" y="341"/>
                  </a:lnTo>
                  <a:lnTo>
                    <a:pt x="32" y="340"/>
                  </a:lnTo>
                  <a:lnTo>
                    <a:pt x="30" y="338"/>
                  </a:lnTo>
                  <a:lnTo>
                    <a:pt x="28" y="337"/>
                  </a:lnTo>
                  <a:lnTo>
                    <a:pt x="26" y="336"/>
                  </a:lnTo>
                  <a:lnTo>
                    <a:pt x="22" y="335"/>
                  </a:lnTo>
                  <a:lnTo>
                    <a:pt x="17" y="333"/>
                  </a:lnTo>
                  <a:lnTo>
                    <a:pt x="10" y="332"/>
                  </a:lnTo>
                  <a:lnTo>
                    <a:pt x="8" y="331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3" y="329"/>
                  </a:lnTo>
                  <a:lnTo>
                    <a:pt x="2" y="328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0" y="324"/>
                  </a:lnTo>
                  <a:lnTo>
                    <a:pt x="0" y="321"/>
                  </a:lnTo>
                  <a:lnTo>
                    <a:pt x="1" y="320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2" y="315"/>
                  </a:lnTo>
                  <a:lnTo>
                    <a:pt x="6" y="310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9" y="305"/>
                  </a:lnTo>
                  <a:lnTo>
                    <a:pt x="10" y="302"/>
                  </a:lnTo>
                  <a:lnTo>
                    <a:pt x="11" y="293"/>
                  </a:lnTo>
                  <a:lnTo>
                    <a:pt x="11" y="286"/>
                  </a:lnTo>
                  <a:lnTo>
                    <a:pt x="11" y="283"/>
                  </a:lnTo>
                  <a:lnTo>
                    <a:pt x="11" y="280"/>
                  </a:lnTo>
                  <a:lnTo>
                    <a:pt x="13" y="278"/>
                  </a:lnTo>
                  <a:lnTo>
                    <a:pt x="14" y="275"/>
                  </a:lnTo>
                  <a:lnTo>
                    <a:pt x="16" y="273"/>
                  </a:lnTo>
                  <a:lnTo>
                    <a:pt x="17" y="271"/>
                  </a:lnTo>
                  <a:lnTo>
                    <a:pt x="19" y="270"/>
                  </a:lnTo>
                  <a:lnTo>
                    <a:pt x="21" y="270"/>
                  </a:lnTo>
                  <a:lnTo>
                    <a:pt x="23" y="269"/>
                  </a:lnTo>
                  <a:lnTo>
                    <a:pt x="24" y="269"/>
                  </a:lnTo>
                  <a:lnTo>
                    <a:pt x="31" y="269"/>
                  </a:lnTo>
                  <a:lnTo>
                    <a:pt x="32" y="269"/>
                  </a:lnTo>
                  <a:lnTo>
                    <a:pt x="33" y="268"/>
                  </a:lnTo>
                  <a:lnTo>
                    <a:pt x="35" y="268"/>
                  </a:lnTo>
                  <a:lnTo>
                    <a:pt x="36" y="267"/>
                  </a:lnTo>
                  <a:lnTo>
                    <a:pt x="38" y="265"/>
                  </a:lnTo>
                  <a:lnTo>
                    <a:pt x="38" y="264"/>
                  </a:lnTo>
                  <a:lnTo>
                    <a:pt x="40" y="261"/>
                  </a:lnTo>
                  <a:lnTo>
                    <a:pt x="41" y="258"/>
                  </a:lnTo>
                  <a:lnTo>
                    <a:pt x="43" y="254"/>
                  </a:lnTo>
                  <a:lnTo>
                    <a:pt x="43" y="250"/>
                  </a:lnTo>
                  <a:lnTo>
                    <a:pt x="44" y="246"/>
                  </a:lnTo>
                  <a:lnTo>
                    <a:pt x="45" y="241"/>
                  </a:lnTo>
                  <a:lnTo>
                    <a:pt x="45" y="237"/>
                  </a:lnTo>
                  <a:lnTo>
                    <a:pt x="45" y="230"/>
                  </a:lnTo>
                  <a:lnTo>
                    <a:pt x="45" y="228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52" y="227"/>
                  </a:lnTo>
                  <a:lnTo>
                    <a:pt x="54" y="227"/>
                  </a:lnTo>
                  <a:lnTo>
                    <a:pt x="56" y="227"/>
                  </a:lnTo>
                  <a:lnTo>
                    <a:pt x="58" y="227"/>
                  </a:lnTo>
                  <a:lnTo>
                    <a:pt x="61" y="228"/>
                  </a:lnTo>
                  <a:lnTo>
                    <a:pt x="64" y="228"/>
                  </a:lnTo>
                  <a:lnTo>
                    <a:pt x="67" y="229"/>
                  </a:lnTo>
                  <a:lnTo>
                    <a:pt x="69" y="230"/>
                  </a:lnTo>
                  <a:lnTo>
                    <a:pt x="72" y="233"/>
                  </a:lnTo>
                  <a:lnTo>
                    <a:pt x="74" y="234"/>
                  </a:lnTo>
                  <a:lnTo>
                    <a:pt x="77" y="236"/>
                  </a:lnTo>
                  <a:lnTo>
                    <a:pt x="79" y="238"/>
                  </a:lnTo>
                  <a:lnTo>
                    <a:pt x="82" y="243"/>
                  </a:lnTo>
                  <a:lnTo>
                    <a:pt x="88" y="250"/>
                  </a:lnTo>
                  <a:lnTo>
                    <a:pt x="90" y="253"/>
                  </a:lnTo>
                  <a:lnTo>
                    <a:pt x="92" y="255"/>
                  </a:lnTo>
                  <a:lnTo>
                    <a:pt x="93" y="257"/>
                  </a:lnTo>
                  <a:lnTo>
                    <a:pt x="95" y="258"/>
                  </a:lnTo>
                  <a:lnTo>
                    <a:pt x="97" y="259"/>
                  </a:lnTo>
                  <a:lnTo>
                    <a:pt x="98" y="260"/>
                  </a:lnTo>
                  <a:lnTo>
                    <a:pt x="101" y="260"/>
                  </a:lnTo>
                  <a:lnTo>
                    <a:pt x="103" y="260"/>
                  </a:lnTo>
                  <a:lnTo>
                    <a:pt x="105" y="260"/>
                  </a:lnTo>
                  <a:lnTo>
                    <a:pt x="108" y="260"/>
                  </a:lnTo>
                  <a:lnTo>
                    <a:pt x="110" y="260"/>
                  </a:lnTo>
                  <a:lnTo>
                    <a:pt x="113" y="260"/>
                  </a:lnTo>
                  <a:lnTo>
                    <a:pt x="119" y="258"/>
                  </a:lnTo>
                  <a:lnTo>
                    <a:pt x="123" y="257"/>
                  </a:lnTo>
                  <a:lnTo>
                    <a:pt x="125" y="257"/>
                  </a:lnTo>
                  <a:lnTo>
                    <a:pt x="128" y="257"/>
                  </a:lnTo>
                  <a:lnTo>
                    <a:pt x="130" y="257"/>
                  </a:lnTo>
                  <a:lnTo>
                    <a:pt x="132" y="257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9" y="259"/>
                  </a:lnTo>
                  <a:lnTo>
                    <a:pt x="140" y="260"/>
                  </a:lnTo>
                  <a:lnTo>
                    <a:pt x="143" y="261"/>
                  </a:lnTo>
                  <a:lnTo>
                    <a:pt x="145" y="263"/>
                  </a:lnTo>
                  <a:lnTo>
                    <a:pt x="153" y="268"/>
                  </a:lnTo>
                  <a:lnTo>
                    <a:pt x="155" y="269"/>
                  </a:lnTo>
                  <a:lnTo>
                    <a:pt x="156" y="270"/>
                  </a:lnTo>
                  <a:lnTo>
                    <a:pt x="158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2" y="269"/>
                  </a:lnTo>
                  <a:lnTo>
                    <a:pt x="163" y="268"/>
                  </a:lnTo>
                  <a:lnTo>
                    <a:pt x="163" y="268"/>
                  </a:lnTo>
                  <a:lnTo>
                    <a:pt x="163" y="267"/>
                  </a:lnTo>
                  <a:lnTo>
                    <a:pt x="163" y="265"/>
                  </a:lnTo>
                  <a:lnTo>
                    <a:pt x="163" y="264"/>
                  </a:lnTo>
                  <a:lnTo>
                    <a:pt x="162" y="263"/>
                  </a:lnTo>
                  <a:lnTo>
                    <a:pt x="160" y="261"/>
                  </a:lnTo>
                  <a:lnTo>
                    <a:pt x="160" y="260"/>
                  </a:lnTo>
                  <a:lnTo>
                    <a:pt x="153" y="255"/>
                  </a:lnTo>
                  <a:lnTo>
                    <a:pt x="146" y="248"/>
                  </a:lnTo>
                  <a:lnTo>
                    <a:pt x="143" y="245"/>
                  </a:lnTo>
                  <a:lnTo>
                    <a:pt x="139" y="240"/>
                  </a:lnTo>
                  <a:lnTo>
                    <a:pt x="136" y="236"/>
                  </a:lnTo>
                  <a:lnTo>
                    <a:pt x="135" y="234"/>
                  </a:lnTo>
                  <a:lnTo>
                    <a:pt x="134" y="232"/>
                  </a:lnTo>
                  <a:lnTo>
                    <a:pt x="133" y="230"/>
                  </a:lnTo>
                  <a:lnTo>
                    <a:pt x="132" y="226"/>
                  </a:lnTo>
                  <a:lnTo>
                    <a:pt x="131" y="224"/>
                  </a:lnTo>
                  <a:lnTo>
                    <a:pt x="131" y="223"/>
                  </a:lnTo>
                  <a:lnTo>
                    <a:pt x="130" y="220"/>
                  </a:lnTo>
                  <a:lnTo>
                    <a:pt x="131" y="217"/>
                  </a:lnTo>
                  <a:lnTo>
                    <a:pt x="132" y="214"/>
                  </a:lnTo>
                  <a:lnTo>
                    <a:pt x="133" y="212"/>
                  </a:lnTo>
                  <a:lnTo>
                    <a:pt x="135" y="209"/>
                  </a:lnTo>
                  <a:lnTo>
                    <a:pt x="137" y="205"/>
                  </a:lnTo>
                  <a:lnTo>
                    <a:pt x="145" y="197"/>
                  </a:lnTo>
                  <a:lnTo>
                    <a:pt x="147" y="195"/>
                  </a:lnTo>
                  <a:lnTo>
                    <a:pt x="148" y="193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3"/>
                  </a:lnTo>
                  <a:lnTo>
                    <a:pt x="147" y="182"/>
                  </a:lnTo>
                  <a:lnTo>
                    <a:pt x="146" y="180"/>
                  </a:lnTo>
                  <a:lnTo>
                    <a:pt x="145" y="179"/>
                  </a:lnTo>
                  <a:lnTo>
                    <a:pt x="143" y="178"/>
                  </a:lnTo>
                  <a:lnTo>
                    <a:pt x="140" y="175"/>
                  </a:lnTo>
                  <a:lnTo>
                    <a:pt x="135" y="172"/>
                  </a:lnTo>
                  <a:lnTo>
                    <a:pt x="133" y="171"/>
                  </a:lnTo>
                  <a:lnTo>
                    <a:pt x="128" y="168"/>
                  </a:lnTo>
                  <a:lnTo>
                    <a:pt x="125" y="166"/>
                  </a:lnTo>
                  <a:lnTo>
                    <a:pt x="124" y="165"/>
                  </a:lnTo>
                  <a:lnTo>
                    <a:pt x="122" y="163"/>
                  </a:lnTo>
                  <a:lnTo>
                    <a:pt x="120" y="161"/>
                  </a:lnTo>
                  <a:lnTo>
                    <a:pt x="119" y="159"/>
                  </a:lnTo>
                  <a:lnTo>
                    <a:pt x="116" y="155"/>
                  </a:lnTo>
                  <a:lnTo>
                    <a:pt x="114" y="150"/>
                  </a:lnTo>
                  <a:lnTo>
                    <a:pt x="112" y="145"/>
                  </a:lnTo>
                  <a:lnTo>
                    <a:pt x="110" y="142"/>
                  </a:lnTo>
                  <a:lnTo>
                    <a:pt x="108" y="133"/>
                  </a:lnTo>
                  <a:lnTo>
                    <a:pt x="108" y="129"/>
                  </a:lnTo>
                  <a:lnTo>
                    <a:pt x="108" y="127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08" y="123"/>
                  </a:lnTo>
                  <a:lnTo>
                    <a:pt x="108" y="121"/>
                  </a:lnTo>
                  <a:lnTo>
                    <a:pt x="109" y="120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3" y="117"/>
                  </a:lnTo>
                  <a:lnTo>
                    <a:pt x="115" y="117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20" y="116"/>
                  </a:lnTo>
                  <a:lnTo>
                    <a:pt x="122" y="117"/>
                  </a:lnTo>
                  <a:lnTo>
                    <a:pt x="124" y="118"/>
                  </a:lnTo>
                  <a:lnTo>
                    <a:pt x="130" y="120"/>
                  </a:lnTo>
                  <a:lnTo>
                    <a:pt x="135" y="121"/>
                  </a:lnTo>
                  <a:lnTo>
                    <a:pt x="139" y="123"/>
                  </a:lnTo>
                  <a:lnTo>
                    <a:pt x="143" y="123"/>
                  </a:lnTo>
                  <a:lnTo>
                    <a:pt x="148" y="124"/>
                  </a:lnTo>
                  <a:lnTo>
                    <a:pt x="151" y="124"/>
                  </a:lnTo>
                  <a:lnTo>
                    <a:pt x="155" y="124"/>
                  </a:lnTo>
                  <a:lnTo>
                    <a:pt x="158" y="123"/>
                  </a:lnTo>
                  <a:lnTo>
                    <a:pt x="173" y="120"/>
                  </a:lnTo>
                  <a:lnTo>
                    <a:pt x="177" y="118"/>
                  </a:lnTo>
                  <a:lnTo>
                    <a:pt x="181" y="117"/>
                  </a:lnTo>
                  <a:lnTo>
                    <a:pt x="188" y="113"/>
                  </a:lnTo>
                  <a:lnTo>
                    <a:pt x="191" y="112"/>
                  </a:lnTo>
                  <a:lnTo>
                    <a:pt x="199" y="107"/>
                  </a:lnTo>
                  <a:lnTo>
                    <a:pt x="206" y="103"/>
                  </a:lnTo>
                  <a:lnTo>
                    <a:pt x="208" y="101"/>
                  </a:lnTo>
                  <a:lnTo>
                    <a:pt x="210" y="100"/>
                  </a:lnTo>
                  <a:lnTo>
                    <a:pt x="211" y="98"/>
                  </a:lnTo>
                  <a:lnTo>
                    <a:pt x="212" y="97"/>
                  </a:lnTo>
                  <a:lnTo>
                    <a:pt x="213" y="95"/>
                  </a:lnTo>
                  <a:lnTo>
                    <a:pt x="213" y="92"/>
                  </a:lnTo>
                  <a:lnTo>
                    <a:pt x="215" y="81"/>
                  </a:lnTo>
                  <a:lnTo>
                    <a:pt x="216" y="76"/>
                  </a:lnTo>
                  <a:lnTo>
                    <a:pt x="217" y="73"/>
                  </a:lnTo>
                  <a:lnTo>
                    <a:pt x="219" y="67"/>
                  </a:lnTo>
                  <a:lnTo>
                    <a:pt x="220" y="64"/>
                  </a:lnTo>
                  <a:lnTo>
                    <a:pt x="225" y="56"/>
                  </a:lnTo>
                  <a:lnTo>
                    <a:pt x="226" y="52"/>
                  </a:lnTo>
                  <a:lnTo>
                    <a:pt x="228" y="48"/>
                  </a:lnTo>
                  <a:lnTo>
                    <a:pt x="228" y="46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2"/>
                  </a:lnTo>
                  <a:lnTo>
                    <a:pt x="228" y="41"/>
                  </a:lnTo>
                  <a:lnTo>
                    <a:pt x="227" y="39"/>
                  </a:lnTo>
                  <a:lnTo>
                    <a:pt x="225" y="38"/>
                  </a:lnTo>
                  <a:lnTo>
                    <a:pt x="223" y="34"/>
                  </a:lnTo>
                  <a:lnTo>
                    <a:pt x="218" y="28"/>
                  </a:lnTo>
                  <a:lnTo>
                    <a:pt x="216" y="26"/>
                  </a:lnTo>
                  <a:lnTo>
                    <a:pt x="215" y="24"/>
                  </a:lnTo>
                  <a:lnTo>
                    <a:pt x="214" y="21"/>
                  </a:lnTo>
                  <a:lnTo>
                    <a:pt x="213" y="19"/>
                  </a:lnTo>
                  <a:lnTo>
                    <a:pt x="213" y="18"/>
                  </a:lnTo>
                  <a:lnTo>
                    <a:pt x="213" y="16"/>
                  </a:lnTo>
                  <a:lnTo>
                    <a:pt x="214" y="15"/>
                  </a:lnTo>
                  <a:lnTo>
                    <a:pt x="215" y="14"/>
                  </a:lnTo>
                  <a:lnTo>
                    <a:pt x="217" y="13"/>
                  </a:lnTo>
                  <a:lnTo>
                    <a:pt x="220" y="11"/>
                  </a:lnTo>
                  <a:lnTo>
                    <a:pt x="223" y="9"/>
                  </a:lnTo>
                  <a:lnTo>
                    <a:pt x="226" y="8"/>
                  </a:lnTo>
                  <a:lnTo>
                    <a:pt x="231" y="6"/>
                  </a:lnTo>
                  <a:lnTo>
                    <a:pt x="244" y="4"/>
                  </a:lnTo>
                  <a:lnTo>
                    <a:pt x="247" y="3"/>
                  </a:lnTo>
                  <a:lnTo>
                    <a:pt x="250" y="2"/>
                  </a:lnTo>
                  <a:lnTo>
                    <a:pt x="251" y="1"/>
                  </a:lnTo>
                  <a:lnTo>
                    <a:pt x="253" y="1"/>
                  </a:lnTo>
                  <a:lnTo>
                    <a:pt x="256" y="1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0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59797287-1A80-66C0-2273-71FB6E2AA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798" y="4524213"/>
              <a:ext cx="771525" cy="890588"/>
            </a:xfrm>
            <a:custGeom>
              <a:avLst/>
              <a:gdLst>
                <a:gd name="T0" fmla="*/ 124 w 486"/>
                <a:gd name="T1" fmla="*/ 32 h 561"/>
                <a:gd name="T2" fmla="*/ 141 w 486"/>
                <a:gd name="T3" fmla="*/ 45 h 561"/>
                <a:gd name="T4" fmla="*/ 177 w 486"/>
                <a:gd name="T5" fmla="*/ 42 h 561"/>
                <a:gd name="T6" fmla="*/ 246 w 486"/>
                <a:gd name="T7" fmla="*/ 40 h 561"/>
                <a:gd name="T8" fmla="*/ 264 w 486"/>
                <a:gd name="T9" fmla="*/ 18 h 561"/>
                <a:gd name="T10" fmla="*/ 291 w 486"/>
                <a:gd name="T11" fmla="*/ 0 h 561"/>
                <a:gd name="T12" fmla="*/ 319 w 486"/>
                <a:gd name="T13" fmla="*/ 6 h 561"/>
                <a:gd name="T14" fmla="*/ 346 w 486"/>
                <a:gd name="T15" fmla="*/ 27 h 561"/>
                <a:gd name="T16" fmla="*/ 362 w 486"/>
                <a:gd name="T17" fmla="*/ 47 h 561"/>
                <a:gd name="T18" fmla="*/ 395 w 486"/>
                <a:gd name="T19" fmla="*/ 47 h 561"/>
                <a:gd name="T20" fmla="*/ 428 w 486"/>
                <a:gd name="T21" fmla="*/ 35 h 561"/>
                <a:gd name="T22" fmla="*/ 431 w 486"/>
                <a:gd name="T23" fmla="*/ 17 h 561"/>
                <a:gd name="T24" fmla="*/ 459 w 486"/>
                <a:gd name="T25" fmla="*/ 27 h 561"/>
                <a:gd name="T26" fmla="*/ 485 w 486"/>
                <a:gd name="T27" fmla="*/ 50 h 561"/>
                <a:gd name="T28" fmla="*/ 470 w 486"/>
                <a:gd name="T29" fmla="*/ 82 h 561"/>
                <a:gd name="T30" fmla="*/ 473 w 486"/>
                <a:gd name="T31" fmla="*/ 117 h 561"/>
                <a:gd name="T32" fmla="*/ 485 w 486"/>
                <a:gd name="T33" fmla="*/ 145 h 561"/>
                <a:gd name="T34" fmla="*/ 479 w 486"/>
                <a:gd name="T35" fmla="*/ 184 h 561"/>
                <a:gd name="T36" fmla="*/ 469 w 486"/>
                <a:gd name="T37" fmla="*/ 213 h 561"/>
                <a:gd name="T38" fmla="*/ 471 w 486"/>
                <a:gd name="T39" fmla="*/ 252 h 561"/>
                <a:gd name="T40" fmla="*/ 463 w 486"/>
                <a:gd name="T41" fmla="*/ 281 h 561"/>
                <a:gd name="T42" fmla="*/ 444 w 486"/>
                <a:gd name="T43" fmla="*/ 302 h 561"/>
                <a:gd name="T44" fmla="*/ 421 w 486"/>
                <a:gd name="T45" fmla="*/ 332 h 561"/>
                <a:gd name="T46" fmla="*/ 411 w 486"/>
                <a:gd name="T47" fmla="*/ 327 h 561"/>
                <a:gd name="T48" fmla="*/ 396 w 486"/>
                <a:gd name="T49" fmla="*/ 345 h 561"/>
                <a:gd name="T50" fmla="*/ 369 w 486"/>
                <a:gd name="T51" fmla="*/ 361 h 561"/>
                <a:gd name="T52" fmla="*/ 364 w 486"/>
                <a:gd name="T53" fmla="*/ 391 h 561"/>
                <a:gd name="T54" fmla="*/ 376 w 486"/>
                <a:gd name="T55" fmla="*/ 441 h 561"/>
                <a:gd name="T56" fmla="*/ 380 w 486"/>
                <a:gd name="T57" fmla="*/ 459 h 561"/>
                <a:gd name="T58" fmla="*/ 341 w 486"/>
                <a:gd name="T59" fmla="*/ 449 h 561"/>
                <a:gd name="T60" fmla="*/ 328 w 486"/>
                <a:gd name="T61" fmla="*/ 460 h 561"/>
                <a:gd name="T62" fmla="*/ 333 w 486"/>
                <a:gd name="T63" fmla="*/ 504 h 561"/>
                <a:gd name="T64" fmla="*/ 321 w 486"/>
                <a:gd name="T65" fmla="*/ 532 h 561"/>
                <a:gd name="T66" fmla="*/ 305 w 486"/>
                <a:gd name="T67" fmla="*/ 561 h 561"/>
                <a:gd name="T68" fmla="*/ 254 w 486"/>
                <a:gd name="T69" fmla="*/ 555 h 561"/>
                <a:gd name="T70" fmla="*/ 229 w 486"/>
                <a:gd name="T71" fmla="*/ 536 h 561"/>
                <a:gd name="T72" fmla="*/ 204 w 486"/>
                <a:gd name="T73" fmla="*/ 515 h 561"/>
                <a:gd name="T74" fmla="*/ 169 w 486"/>
                <a:gd name="T75" fmla="*/ 505 h 561"/>
                <a:gd name="T76" fmla="*/ 148 w 486"/>
                <a:gd name="T77" fmla="*/ 487 h 561"/>
                <a:gd name="T78" fmla="*/ 124 w 486"/>
                <a:gd name="T79" fmla="*/ 447 h 561"/>
                <a:gd name="T80" fmla="*/ 100 w 486"/>
                <a:gd name="T81" fmla="*/ 416 h 561"/>
                <a:gd name="T82" fmla="*/ 89 w 486"/>
                <a:gd name="T83" fmla="*/ 379 h 561"/>
                <a:gd name="T84" fmla="*/ 54 w 486"/>
                <a:gd name="T85" fmla="*/ 328 h 561"/>
                <a:gd name="T86" fmla="*/ 55 w 486"/>
                <a:gd name="T87" fmla="*/ 288 h 561"/>
                <a:gd name="T88" fmla="*/ 67 w 486"/>
                <a:gd name="T89" fmla="*/ 257 h 561"/>
                <a:gd name="T90" fmla="*/ 68 w 486"/>
                <a:gd name="T91" fmla="*/ 235 h 561"/>
                <a:gd name="T92" fmla="*/ 54 w 486"/>
                <a:gd name="T93" fmla="*/ 217 h 561"/>
                <a:gd name="T94" fmla="*/ 50 w 486"/>
                <a:gd name="T95" fmla="*/ 187 h 561"/>
                <a:gd name="T96" fmla="*/ 43 w 486"/>
                <a:gd name="T97" fmla="*/ 167 h 561"/>
                <a:gd name="T98" fmla="*/ 63 w 486"/>
                <a:gd name="T99" fmla="*/ 150 h 561"/>
                <a:gd name="T100" fmla="*/ 68 w 486"/>
                <a:gd name="T101" fmla="*/ 132 h 561"/>
                <a:gd name="T102" fmla="*/ 52 w 486"/>
                <a:gd name="T103" fmla="*/ 120 h 561"/>
                <a:gd name="T104" fmla="*/ 52 w 486"/>
                <a:gd name="T105" fmla="*/ 110 h 561"/>
                <a:gd name="T106" fmla="*/ 33 w 486"/>
                <a:gd name="T107" fmla="*/ 97 h 561"/>
                <a:gd name="T108" fmla="*/ 3 w 486"/>
                <a:gd name="T109" fmla="*/ 85 h 561"/>
                <a:gd name="T110" fmla="*/ 12 w 486"/>
                <a:gd name="T111" fmla="*/ 70 h 561"/>
                <a:gd name="T112" fmla="*/ 42 w 486"/>
                <a:gd name="T113" fmla="*/ 63 h 561"/>
                <a:gd name="T114" fmla="*/ 59 w 486"/>
                <a:gd name="T115" fmla="*/ 54 h 561"/>
                <a:gd name="T116" fmla="*/ 73 w 486"/>
                <a:gd name="T117" fmla="*/ 30 h 561"/>
                <a:gd name="T118" fmla="*/ 108 w 486"/>
                <a:gd name="T119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561">
                  <a:moveTo>
                    <a:pt x="120" y="1"/>
                  </a:move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5"/>
                  </a:lnTo>
                  <a:lnTo>
                    <a:pt x="123" y="9"/>
                  </a:lnTo>
                  <a:lnTo>
                    <a:pt x="123" y="21"/>
                  </a:lnTo>
                  <a:lnTo>
                    <a:pt x="124" y="27"/>
                  </a:lnTo>
                  <a:lnTo>
                    <a:pt x="124" y="30"/>
                  </a:lnTo>
                  <a:lnTo>
                    <a:pt x="124" y="32"/>
                  </a:lnTo>
                  <a:lnTo>
                    <a:pt x="125" y="35"/>
                  </a:lnTo>
                  <a:lnTo>
                    <a:pt x="126" y="37"/>
                  </a:lnTo>
                  <a:lnTo>
                    <a:pt x="127" y="38"/>
                  </a:lnTo>
                  <a:lnTo>
                    <a:pt x="128" y="40"/>
                  </a:lnTo>
                  <a:lnTo>
                    <a:pt x="129" y="41"/>
                  </a:lnTo>
                  <a:lnTo>
                    <a:pt x="132" y="42"/>
                  </a:lnTo>
                  <a:lnTo>
                    <a:pt x="134" y="44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4" y="46"/>
                  </a:lnTo>
                  <a:lnTo>
                    <a:pt x="148" y="45"/>
                  </a:lnTo>
                  <a:lnTo>
                    <a:pt x="150" y="45"/>
                  </a:lnTo>
                  <a:lnTo>
                    <a:pt x="154" y="44"/>
                  </a:lnTo>
                  <a:lnTo>
                    <a:pt x="157" y="43"/>
                  </a:lnTo>
                  <a:lnTo>
                    <a:pt x="159" y="44"/>
                  </a:lnTo>
                  <a:lnTo>
                    <a:pt x="164" y="45"/>
                  </a:lnTo>
                  <a:lnTo>
                    <a:pt x="168" y="45"/>
                  </a:lnTo>
                  <a:lnTo>
                    <a:pt x="171" y="45"/>
                  </a:lnTo>
                  <a:lnTo>
                    <a:pt x="177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5" y="42"/>
                  </a:lnTo>
                  <a:lnTo>
                    <a:pt x="199" y="42"/>
                  </a:lnTo>
                  <a:lnTo>
                    <a:pt x="212" y="42"/>
                  </a:lnTo>
                  <a:lnTo>
                    <a:pt x="222" y="41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40" y="40"/>
                  </a:lnTo>
                  <a:lnTo>
                    <a:pt x="246" y="40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39"/>
                  </a:lnTo>
                  <a:lnTo>
                    <a:pt x="251" y="37"/>
                  </a:lnTo>
                  <a:lnTo>
                    <a:pt x="253" y="36"/>
                  </a:lnTo>
                  <a:lnTo>
                    <a:pt x="254" y="35"/>
                  </a:lnTo>
                  <a:lnTo>
                    <a:pt x="256" y="30"/>
                  </a:lnTo>
                  <a:lnTo>
                    <a:pt x="260" y="26"/>
                  </a:lnTo>
                  <a:lnTo>
                    <a:pt x="262" y="22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9" y="10"/>
                  </a:lnTo>
                  <a:lnTo>
                    <a:pt x="270" y="8"/>
                  </a:lnTo>
                  <a:lnTo>
                    <a:pt x="272" y="6"/>
                  </a:lnTo>
                  <a:lnTo>
                    <a:pt x="274" y="5"/>
                  </a:lnTo>
                  <a:lnTo>
                    <a:pt x="276" y="4"/>
                  </a:lnTo>
                  <a:lnTo>
                    <a:pt x="277" y="4"/>
                  </a:lnTo>
                  <a:lnTo>
                    <a:pt x="279" y="3"/>
                  </a:lnTo>
                  <a:lnTo>
                    <a:pt x="287" y="1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9" y="1"/>
                  </a:lnTo>
                  <a:lnTo>
                    <a:pt x="311" y="2"/>
                  </a:lnTo>
                  <a:lnTo>
                    <a:pt x="314" y="4"/>
                  </a:lnTo>
                  <a:lnTo>
                    <a:pt x="316" y="5"/>
                  </a:lnTo>
                  <a:lnTo>
                    <a:pt x="319" y="6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4" y="12"/>
                  </a:lnTo>
                  <a:lnTo>
                    <a:pt x="328" y="17"/>
                  </a:lnTo>
                  <a:lnTo>
                    <a:pt x="329" y="19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5" y="22"/>
                  </a:lnTo>
                  <a:lnTo>
                    <a:pt x="341" y="25"/>
                  </a:lnTo>
                  <a:lnTo>
                    <a:pt x="346" y="27"/>
                  </a:lnTo>
                  <a:lnTo>
                    <a:pt x="349" y="29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6" y="35"/>
                  </a:lnTo>
                  <a:lnTo>
                    <a:pt x="357" y="37"/>
                  </a:lnTo>
                  <a:lnTo>
                    <a:pt x="358" y="37"/>
                  </a:lnTo>
                  <a:lnTo>
                    <a:pt x="359" y="40"/>
                  </a:lnTo>
                  <a:lnTo>
                    <a:pt x="361" y="45"/>
                  </a:lnTo>
                  <a:lnTo>
                    <a:pt x="361" y="46"/>
                  </a:lnTo>
                  <a:lnTo>
                    <a:pt x="362" y="47"/>
                  </a:lnTo>
                  <a:lnTo>
                    <a:pt x="364" y="47"/>
                  </a:lnTo>
                  <a:lnTo>
                    <a:pt x="364" y="48"/>
                  </a:lnTo>
                  <a:lnTo>
                    <a:pt x="366" y="49"/>
                  </a:lnTo>
                  <a:lnTo>
                    <a:pt x="380" y="51"/>
                  </a:lnTo>
                  <a:lnTo>
                    <a:pt x="382" y="51"/>
                  </a:lnTo>
                  <a:lnTo>
                    <a:pt x="384" y="50"/>
                  </a:lnTo>
                  <a:lnTo>
                    <a:pt x="391" y="49"/>
                  </a:lnTo>
                  <a:lnTo>
                    <a:pt x="391" y="48"/>
                  </a:lnTo>
                  <a:lnTo>
                    <a:pt x="393" y="48"/>
                  </a:lnTo>
                  <a:lnTo>
                    <a:pt x="395" y="47"/>
                  </a:lnTo>
                  <a:lnTo>
                    <a:pt x="404" y="40"/>
                  </a:lnTo>
                  <a:lnTo>
                    <a:pt x="406" y="39"/>
                  </a:lnTo>
                  <a:lnTo>
                    <a:pt x="409" y="37"/>
                  </a:lnTo>
                  <a:lnTo>
                    <a:pt x="412" y="36"/>
                  </a:lnTo>
                  <a:lnTo>
                    <a:pt x="415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6" y="35"/>
                  </a:lnTo>
                  <a:lnTo>
                    <a:pt x="427" y="35"/>
                  </a:lnTo>
                  <a:lnTo>
                    <a:pt x="428" y="35"/>
                  </a:lnTo>
                  <a:lnTo>
                    <a:pt x="429" y="35"/>
                  </a:lnTo>
                  <a:lnTo>
                    <a:pt x="429" y="34"/>
                  </a:lnTo>
                  <a:lnTo>
                    <a:pt x="429" y="33"/>
                  </a:lnTo>
                  <a:lnTo>
                    <a:pt x="429" y="32"/>
                  </a:lnTo>
                  <a:lnTo>
                    <a:pt x="429" y="29"/>
                  </a:lnTo>
                  <a:lnTo>
                    <a:pt x="429" y="22"/>
                  </a:lnTo>
                  <a:lnTo>
                    <a:pt x="429" y="20"/>
                  </a:lnTo>
                  <a:lnTo>
                    <a:pt x="430" y="20"/>
                  </a:lnTo>
                  <a:lnTo>
                    <a:pt x="431" y="18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6"/>
                  </a:lnTo>
                  <a:lnTo>
                    <a:pt x="435" y="16"/>
                  </a:lnTo>
                  <a:lnTo>
                    <a:pt x="436" y="17"/>
                  </a:lnTo>
                  <a:lnTo>
                    <a:pt x="439" y="17"/>
                  </a:lnTo>
                  <a:lnTo>
                    <a:pt x="441" y="19"/>
                  </a:lnTo>
                  <a:lnTo>
                    <a:pt x="446" y="22"/>
                  </a:lnTo>
                  <a:lnTo>
                    <a:pt x="449" y="24"/>
                  </a:lnTo>
                  <a:lnTo>
                    <a:pt x="456" y="27"/>
                  </a:lnTo>
                  <a:lnTo>
                    <a:pt x="459" y="27"/>
                  </a:lnTo>
                  <a:lnTo>
                    <a:pt x="461" y="29"/>
                  </a:lnTo>
                  <a:lnTo>
                    <a:pt x="463" y="30"/>
                  </a:lnTo>
                  <a:lnTo>
                    <a:pt x="466" y="33"/>
                  </a:lnTo>
                  <a:lnTo>
                    <a:pt x="473" y="37"/>
                  </a:lnTo>
                  <a:lnTo>
                    <a:pt x="480" y="44"/>
                  </a:lnTo>
                  <a:lnTo>
                    <a:pt x="484" y="47"/>
                  </a:lnTo>
                  <a:lnTo>
                    <a:pt x="484" y="47"/>
                  </a:lnTo>
                  <a:lnTo>
                    <a:pt x="485" y="48"/>
                  </a:lnTo>
                  <a:lnTo>
                    <a:pt x="485" y="49"/>
                  </a:lnTo>
                  <a:lnTo>
                    <a:pt x="485" y="50"/>
                  </a:lnTo>
                  <a:lnTo>
                    <a:pt x="484" y="53"/>
                  </a:lnTo>
                  <a:lnTo>
                    <a:pt x="483" y="55"/>
                  </a:lnTo>
                  <a:lnTo>
                    <a:pt x="482" y="59"/>
                  </a:lnTo>
                  <a:lnTo>
                    <a:pt x="478" y="65"/>
                  </a:lnTo>
                  <a:lnTo>
                    <a:pt x="476" y="70"/>
                  </a:lnTo>
                  <a:lnTo>
                    <a:pt x="473" y="74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0" y="80"/>
                  </a:lnTo>
                  <a:lnTo>
                    <a:pt x="470" y="82"/>
                  </a:lnTo>
                  <a:lnTo>
                    <a:pt x="469" y="85"/>
                  </a:lnTo>
                  <a:lnTo>
                    <a:pt x="470" y="86"/>
                  </a:lnTo>
                  <a:lnTo>
                    <a:pt x="470" y="88"/>
                  </a:lnTo>
                  <a:lnTo>
                    <a:pt x="471" y="95"/>
                  </a:lnTo>
                  <a:lnTo>
                    <a:pt x="472" y="97"/>
                  </a:lnTo>
                  <a:lnTo>
                    <a:pt x="472" y="102"/>
                  </a:lnTo>
                  <a:lnTo>
                    <a:pt x="471" y="109"/>
                  </a:lnTo>
                  <a:lnTo>
                    <a:pt x="472" y="113"/>
                  </a:lnTo>
                  <a:lnTo>
                    <a:pt x="473" y="116"/>
                  </a:lnTo>
                  <a:lnTo>
                    <a:pt x="473" y="117"/>
                  </a:lnTo>
                  <a:lnTo>
                    <a:pt x="474" y="120"/>
                  </a:lnTo>
                  <a:lnTo>
                    <a:pt x="476" y="123"/>
                  </a:lnTo>
                  <a:lnTo>
                    <a:pt x="478" y="125"/>
                  </a:lnTo>
                  <a:lnTo>
                    <a:pt x="482" y="131"/>
                  </a:lnTo>
                  <a:lnTo>
                    <a:pt x="483" y="133"/>
                  </a:lnTo>
                  <a:lnTo>
                    <a:pt x="485" y="136"/>
                  </a:lnTo>
                  <a:lnTo>
                    <a:pt x="486" y="138"/>
                  </a:lnTo>
                  <a:lnTo>
                    <a:pt x="486" y="140"/>
                  </a:lnTo>
                  <a:lnTo>
                    <a:pt x="486" y="142"/>
                  </a:lnTo>
                  <a:lnTo>
                    <a:pt x="485" y="145"/>
                  </a:lnTo>
                  <a:lnTo>
                    <a:pt x="484" y="149"/>
                  </a:lnTo>
                  <a:lnTo>
                    <a:pt x="483" y="151"/>
                  </a:lnTo>
                  <a:lnTo>
                    <a:pt x="483" y="154"/>
                  </a:lnTo>
                  <a:lnTo>
                    <a:pt x="483" y="161"/>
                  </a:lnTo>
                  <a:lnTo>
                    <a:pt x="483" y="165"/>
                  </a:lnTo>
                  <a:lnTo>
                    <a:pt x="483" y="167"/>
                  </a:lnTo>
                  <a:lnTo>
                    <a:pt x="481" y="173"/>
                  </a:lnTo>
                  <a:lnTo>
                    <a:pt x="481" y="177"/>
                  </a:lnTo>
                  <a:lnTo>
                    <a:pt x="480" y="179"/>
                  </a:lnTo>
                  <a:lnTo>
                    <a:pt x="479" y="184"/>
                  </a:lnTo>
                  <a:lnTo>
                    <a:pt x="479" y="192"/>
                  </a:lnTo>
                  <a:lnTo>
                    <a:pt x="479" y="196"/>
                  </a:lnTo>
                  <a:lnTo>
                    <a:pt x="478" y="200"/>
                  </a:lnTo>
                  <a:lnTo>
                    <a:pt x="478" y="202"/>
                  </a:lnTo>
                  <a:lnTo>
                    <a:pt x="476" y="205"/>
                  </a:lnTo>
                  <a:lnTo>
                    <a:pt x="475" y="207"/>
                  </a:lnTo>
                  <a:lnTo>
                    <a:pt x="474" y="209"/>
                  </a:lnTo>
                  <a:lnTo>
                    <a:pt x="473" y="210"/>
                  </a:lnTo>
                  <a:lnTo>
                    <a:pt x="471" y="212"/>
                  </a:lnTo>
                  <a:lnTo>
                    <a:pt x="469" y="213"/>
                  </a:lnTo>
                  <a:lnTo>
                    <a:pt x="462" y="217"/>
                  </a:lnTo>
                  <a:lnTo>
                    <a:pt x="461" y="218"/>
                  </a:lnTo>
                  <a:lnTo>
                    <a:pt x="461" y="219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4"/>
                  </a:lnTo>
                  <a:lnTo>
                    <a:pt x="466" y="235"/>
                  </a:lnTo>
                  <a:lnTo>
                    <a:pt x="467" y="239"/>
                  </a:lnTo>
                  <a:lnTo>
                    <a:pt x="470" y="247"/>
                  </a:lnTo>
                  <a:lnTo>
                    <a:pt x="471" y="252"/>
                  </a:lnTo>
                  <a:lnTo>
                    <a:pt x="471" y="257"/>
                  </a:lnTo>
                  <a:lnTo>
                    <a:pt x="471" y="261"/>
                  </a:lnTo>
                  <a:lnTo>
                    <a:pt x="471" y="266"/>
                  </a:lnTo>
                  <a:lnTo>
                    <a:pt x="471" y="270"/>
                  </a:lnTo>
                  <a:lnTo>
                    <a:pt x="470" y="272"/>
                  </a:lnTo>
                  <a:lnTo>
                    <a:pt x="469" y="275"/>
                  </a:lnTo>
                  <a:lnTo>
                    <a:pt x="467" y="278"/>
                  </a:lnTo>
                  <a:lnTo>
                    <a:pt x="465" y="279"/>
                  </a:lnTo>
                  <a:lnTo>
                    <a:pt x="464" y="280"/>
                  </a:lnTo>
                  <a:lnTo>
                    <a:pt x="463" y="281"/>
                  </a:lnTo>
                  <a:lnTo>
                    <a:pt x="458" y="282"/>
                  </a:lnTo>
                  <a:lnTo>
                    <a:pt x="455" y="284"/>
                  </a:lnTo>
                  <a:lnTo>
                    <a:pt x="453" y="285"/>
                  </a:lnTo>
                  <a:lnTo>
                    <a:pt x="451" y="286"/>
                  </a:lnTo>
                  <a:lnTo>
                    <a:pt x="450" y="287"/>
                  </a:lnTo>
                  <a:lnTo>
                    <a:pt x="449" y="288"/>
                  </a:lnTo>
                  <a:lnTo>
                    <a:pt x="447" y="290"/>
                  </a:lnTo>
                  <a:lnTo>
                    <a:pt x="446" y="293"/>
                  </a:lnTo>
                  <a:lnTo>
                    <a:pt x="445" y="297"/>
                  </a:lnTo>
                  <a:lnTo>
                    <a:pt x="444" y="302"/>
                  </a:lnTo>
                  <a:lnTo>
                    <a:pt x="444" y="304"/>
                  </a:lnTo>
                  <a:lnTo>
                    <a:pt x="443" y="307"/>
                  </a:lnTo>
                  <a:lnTo>
                    <a:pt x="441" y="309"/>
                  </a:lnTo>
                  <a:lnTo>
                    <a:pt x="438" y="314"/>
                  </a:lnTo>
                  <a:lnTo>
                    <a:pt x="432" y="321"/>
                  </a:lnTo>
                  <a:lnTo>
                    <a:pt x="429" y="325"/>
                  </a:lnTo>
                  <a:lnTo>
                    <a:pt x="426" y="328"/>
                  </a:lnTo>
                  <a:lnTo>
                    <a:pt x="424" y="330"/>
                  </a:lnTo>
                  <a:lnTo>
                    <a:pt x="421" y="331"/>
                  </a:lnTo>
                  <a:lnTo>
                    <a:pt x="421" y="332"/>
                  </a:lnTo>
                  <a:lnTo>
                    <a:pt x="420" y="332"/>
                  </a:lnTo>
                  <a:lnTo>
                    <a:pt x="419" y="332"/>
                  </a:lnTo>
                  <a:lnTo>
                    <a:pt x="419" y="330"/>
                  </a:lnTo>
                  <a:lnTo>
                    <a:pt x="417" y="330"/>
                  </a:lnTo>
                  <a:lnTo>
                    <a:pt x="417" y="331"/>
                  </a:lnTo>
                  <a:lnTo>
                    <a:pt x="414" y="330"/>
                  </a:lnTo>
                  <a:lnTo>
                    <a:pt x="412" y="329"/>
                  </a:lnTo>
                  <a:lnTo>
                    <a:pt x="411" y="329"/>
                  </a:lnTo>
                  <a:lnTo>
                    <a:pt x="411" y="328"/>
                  </a:lnTo>
                  <a:lnTo>
                    <a:pt x="411" y="327"/>
                  </a:lnTo>
                  <a:lnTo>
                    <a:pt x="411" y="327"/>
                  </a:lnTo>
                  <a:lnTo>
                    <a:pt x="410" y="327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8" y="327"/>
                  </a:lnTo>
                  <a:lnTo>
                    <a:pt x="406" y="329"/>
                  </a:lnTo>
                  <a:lnTo>
                    <a:pt x="405" y="330"/>
                  </a:lnTo>
                  <a:lnTo>
                    <a:pt x="403" y="334"/>
                  </a:lnTo>
                  <a:lnTo>
                    <a:pt x="400" y="340"/>
                  </a:lnTo>
                  <a:lnTo>
                    <a:pt x="396" y="345"/>
                  </a:lnTo>
                  <a:lnTo>
                    <a:pt x="394" y="349"/>
                  </a:lnTo>
                  <a:lnTo>
                    <a:pt x="393" y="351"/>
                  </a:lnTo>
                  <a:lnTo>
                    <a:pt x="391" y="352"/>
                  </a:lnTo>
                  <a:lnTo>
                    <a:pt x="390" y="352"/>
                  </a:lnTo>
                  <a:lnTo>
                    <a:pt x="388" y="354"/>
                  </a:lnTo>
                  <a:lnTo>
                    <a:pt x="386" y="354"/>
                  </a:lnTo>
                  <a:lnTo>
                    <a:pt x="379" y="356"/>
                  </a:lnTo>
                  <a:lnTo>
                    <a:pt x="376" y="357"/>
                  </a:lnTo>
                  <a:lnTo>
                    <a:pt x="372" y="359"/>
                  </a:lnTo>
                  <a:lnTo>
                    <a:pt x="369" y="361"/>
                  </a:lnTo>
                  <a:lnTo>
                    <a:pt x="366" y="362"/>
                  </a:lnTo>
                  <a:lnTo>
                    <a:pt x="365" y="363"/>
                  </a:lnTo>
                  <a:lnTo>
                    <a:pt x="364" y="364"/>
                  </a:lnTo>
                  <a:lnTo>
                    <a:pt x="364" y="365"/>
                  </a:lnTo>
                  <a:lnTo>
                    <a:pt x="363" y="367"/>
                  </a:lnTo>
                  <a:lnTo>
                    <a:pt x="362" y="368"/>
                  </a:lnTo>
                  <a:lnTo>
                    <a:pt x="362" y="369"/>
                  </a:lnTo>
                  <a:lnTo>
                    <a:pt x="362" y="372"/>
                  </a:lnTo>
                  <a:lnTo>
                    <a:pt x="362" y="377"/>
                  </a:lnTo>
                  <a:lnTo>
                    <a:pt x="364" y="391"/>
                  </a:lnTo>
                  <a:lnTo>
                    <a:pt x="364" y="401"/>
                  </a:lnTo>
                  <a:lnTo>
                    <a:pt x="365" y="405"/>
                  </a:lnTo>
                  <a:lnTo>
                    <a:pt x="366" y="411"/>
                  </a:lnTo>
                  <a:lnTo>
                    <a:pt x="366" y="415"/>
                  </a:lnTo>
                  <a:lnTo>
                    <a:pt x="367" y="419"/>
                  </a:lnTo>
                  <a:lnTo>
                    <a:pt x="369" y="423"/>
                  </a:lnTo>
                  <a:lnTo>
                    <a:pt x="371" y="428"/>
                  </a:lnTo>
                  <a:lnTo>
                    <a:pt x="372" y="433"/>
                  </a:lnTo>
                  <a:lnTo>
                    <a:pt x="375" y="438"/>
                  </a:lnTo>
                  <a:lnTo>
                    <a:pt x="376" y="441"/>
                  </a:lnTo>
                  <a:lnTo>
                    <a:pt x="381" y="447"/>
                  </a:lnTo>
                  <a:lnTo>
                    <a:pt x="382" y="451"/>
                  </a:lnTo>
                  <a:lnTo>
                    <a:pt x="383" y="452"/>
                  </a:lnTo>
                  <a:lnTo>
                    <a:pt x="383" y="454"/>
                  </a:lnTo>
                  <a:lnTo>
                    <a:pt x="383" y="455"/>
                  </a:lnTo>
                  <a:lnTo>
                    <a:pt x="382" y="457"/>
                  </a:lnTo>
                  <a:lnTo>
                    <a:pt x="382" y="457"/>
                  </a:lnTo>
                  <a:lnTo>
                    <a:pt x="381" y="458"/>
                  </a:lnTo>
                  <a:lnTo>
                    <a:pt x="381" y="458"/>
                  </a:lnTo>
                  <a:lnTo>
                    <a:pt x="380" y="459"/>
                  </a:lnTo>
                  <a:lnTo>
                    <a:pt x="379" y="459"/>
                  </a:lnTo>
                  <a:lnTo>
                    <a:pt x="377" y="459"/>
                  </a:lnTo>
                  <a:lnTo>
                    <a:pt x="374" y="459"/>
                  </a:lnTo>
                  <a:lnTo>
                    <a:pt x="371" y="457"/>
                  </a:lnTo>
                  <a:lnTo>
                    <a:pt x="363" y="455"/>
                  </a:lnTo>
                  <a:lnTo>
                    <a:pt x="353" y="451"/>
                  </a:lnTo>
                  <a:lnTo>
                    <a:pt x="349" y="450"/>
                  </a:lnTo>
                  <a:lnTo>
                    <a:pt x="346" y="449"/>
                  </a:lnTo>
                  <a:lnTo>
                    <a:pt x="344" y="449"/>
                  </a:lnTo>
                  <a:lnTo>
                    <a:pt x="341" y="449"/>
                  </a:lnTo>
                  <a:lnTo>
                    <a:pt x="339" y="449"/>
                  </a:lnTo>
                  <a:lnTo>
                    <a:pt x="337" y="449"/>
                  </a:lnTo>
                  <a:lnTo>
                    <a:pt x="336" y="450"/>
                  </a:lnTo>
                  <a:lnTo>
                    <a:pt x="334" y="451"/>
                  </a:lnTo>
                  <a:lnTo>
                    <a:pt x="333" y="452"/>
                  </a:lnTo>
                  <a:lnTo>
                    <a:pt x="331" y="453"/>
                  </a:lnTo>
                  <a:lnTo>
                    <a:pt x="331" y="454"/>
                  </a:lnTo>
                  <a:lnTo>
                    <a:pt x="329" y="456"/>
                  </a:lnTo>
                  <a:lnTo>
                    <a:pt x="329" y="457"/>
                  </a:lnTo>
                  <a:lnTo>
                    <a:pt x="328" y="460"/>
                  </a:lnTo>
                  <a:lnTo>
                    <a:pt x="328" y="462"/>
                  </a:lnTo>
                  <a:lnTo>
                    <a:pt x="327" y="464"/>
                  </a:lnTo>
                  <a:lnTo>
                    <a:pt x="327" y="467"/>
                  </a:lnTo>
                  <a:lnTo>
                    <a:pt x="327" y="470"/>
                  </a:lnTo>
                  <a:lnTo>
                    <a:pt x="327" y="473"/>
                  </a:lnTo>
                  <a:lnTo>
                    <a:pt x="328" y="480"/>
                  </a:lnTo>
                  <a:lnTo>
                    <a:pt x="329" y="487"/>
                  </a:lnTo>
                  <a:lnTo>
                    <a:pt x="330" y="492"/>
                  </a:lnTo>
                  <a:lnTo>
                    <a:pt x="332" y="501"/>
                  </a:lnTo>
                  <a:lnTo>
                    <a:pt x="333" y="504"/>
                  </a:lnTo>
                  <a:lnTo>
                    <a:pt x="334" y="506"/>
                  </a:lnTo>
                  <a:lnTo>
                    <a:pt x="334" y="509"/>
                  </a:lnTo>
                  <a:lnTo>
                    <a:pt x="334" y="510"/>
                  </a:lnTo>
                  <a:lnTo>
                    <a:pt x="333" y="512"/>
                  </a:lnTo>
                  <a:lnTo>
                    <a:pt x="332" y="514"/>
                  </a:lnTo>
                  <a:lnTo>
                    <a:pt x="332" y="516"/>
                  </a:lnTo>
                  <a:lnTo>
                    <a:pt x="331" y="517"/>
                  </a:lnTo>
                  <a:lnTo>
                    <a:pt x="330" y="519"/>
                  </a:lnTo>
                  <a:lnTo>
                    <a:pt x="325" y="526"/>
                  </a:lnTo>
                  <a:lnTo>
                    <a:pt x="321" y="532"/>
                  </a:lnTo>
                  <a:lnTo>
                    <a:pt x="314" y="542"/>
                  </a:lnTo>
                  <a:lnTo>
                    <a:pt x="311" y="545"/>
                  </a:lnTo>
                  <a:lnTo>
                    <a:pt x="310" y="548"/>
                  </a:lnTo>
                  <a:lnTo>
                    <a:pt x="309" y="551"/>
                  </a:lnTo>
                  <a:lnTo>
                    <a:pt x="306" y="555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6" y="560"/>
                  </a:lnTo>
                  <a:lnTo>
                    <a:pt x="306" y="561"/>
                  </a:lnTo>
                  <a:lnTo>
                    <a:pt x="305" y="561"/>
                  </a:lnTo>
                  <a:lnTo>
                    <a:pt x="304" y="561"/>
                  </a:lnTo>
                  <a:lnTo>
                    <a:pt x="301" y="561"/>
                  </a:lnTo>
                  <a:lnTo>
                    <a:pt x="298" y="560"/>
                  </a:lnTo>
                  <a:lnTo>
                    <a:pt x="288" y="559"/>
                  </a:lnTo>
                  <a:lnTo>
                    <a:pt x="283" y="558"/>
                  </a:lnTo>
                  <a:lnTo>
                    <a:pt x="279" y="557"/>
                  </a:lnTo>
                  <a:lnTo>
                    <a:pt x="274" y="556"/>
                  </a:lnTo>
                  <a:lnTo>
                    <a:pt x="263" y="556"/>
                  </a:lnTo>
                  <a:lnTo>
                    <a:pt x="259" y="556"/>
                  </a:lnTo>
                  <a:lnTo>
                    <a:pt x="254" y="555"/>
                  </a:lnTo>
                  <a:lnTo>
                    <a:pt x="249" y="554"/>
                  </a:lnTo>
                  <a:lnTo>
                    <a:pt x="244" y="552"/>
                  </a:lnTo>
                  <a:lnTo>
                    <a:pt x="241" y="551"/>
                  </a:lnTo>
                  <a:lnTo>
                    <a:pt x="239" y="550"/>
                  </a:lnTo>
                  <a:lnTo>
                    <a:pt x="237" y="549"/>
                  </a:lnTo>
                  <a:lnTo>
                    <a:pt x="236" y="546"/>
                  </a:lnTo>
                  <a:lnTo>
                    <a:pt x="232" y="541"/>
                  </a:lnTo>
                  <a:lnTo>
                    <a:pt x="232" y="539"/>
                  </a:lnTo>
                  <a:lnTo>
                    <a:pt x="230" y="538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17" y="533"/>
                  </a:lnTo>
                  <a:lnTo>
                    <a:pt x="215" y="532"/>
                  </a:lnTo>
                  <a:lnTo>
                    <a:pt x="212" y="531"/>
                  </a:lnTo>
                  <a:lnTo>
                    <a:pt x="210" y="529"/>
                  </a:lnTo>
                  <a:lnTo>
                    <a:pt x="209" y="527"/>
                  </a:lnTo>
                  <a:lnTo>
                    <a:pt x="207" y="525"/>
                  </a:lnTo>
                  <a:lnTo>
                    <a:pt x="207" y="523"/>
                  </a:lnTo>
                  <a:lnTo>
                    <a:pt x="205" y="517"/>
                  </a:lnTo>
                  <a:lnTo>
                    <a:pt x="204" y="515"/>
                  </a:lnTo>
                  <a:lnTo>
                    <a:pt x="204" y="513"/>
                  </a:lnTo>
                  <a:lnTo>
                    <a:pt x="203" y="512"/>
                  </a:lnTo>
                  <a:lnTo>
                    <a:pt x="202" y="511"/>
                  </a:lnTo>
                  <a:lnTo>
                    <a:pt x="201" y="511"/>
                  </a:lnTo>
                  <a:lnTo>
                    <a:pt x="199" y="510"/>
                  </a:lnTo>
                  <a:lnTo>
                    <a:pt x="197" y="510"/>
                  </a:lnTo>
                  <a:lnTo>
                    <a:pt x="191" y="509"/>
                  </a:lnTo>
                  <a:lnTo>
                    <a:pt x="188" y="509"/>
                  </a:lnTo>
                  <a:lnTo>
                    <a:pt x="180" y="507"/>
                  </a:lnTo>
                  <a:lnTo>
                    <a:pt x="169" y="505"/>
                  </a:lnTo>
                  <a:lnTo>
                    <a:pt x="165" y="504"/>
                  </a:lnTo>
                  <a:lnTo>
                    <a:pt x="163" y="503"/>
                  </a:lnTo>
                  <a:lnTo>
                    <a:pt x="162" y="502"/>
                  </a:lnTo>
                  <a:lnTo>
                    <a:pt x="159" y="501"/>
                  </a:lnTo>
                  <a:lnTo>
                    <a:pt x="158" y="500"/>
                  </a:lnTo>
                  <a:lnTo>
                    <a:pt x="157" y="499"/>
                  </a:lnTo>
                  <a:lnTo>
                    <a:pt x="156" y="497"/>
                  </a:lnTo>
                  <a:lnTo>
                    <a:pt x="152" y="492"/>
                  </a:lnTo>
                  <a:lnTo>
                    <a:pt x="150" y="489"/>
                  </a:lnTo>
                  <a:lnTo>
                    <a:pt x="148" y="487"/>
                  </a:lnTo>
                  <a:lnTo>
                    <a:pt x="143" y="483"/>
                  </a:lnTo>
                  <a:lnTo>
                    <a:pt x="138" y="479"/>
                  </a:lnTo>
                  <a:lnTo>
                    <a:pt x="136" y="477"/>
                  </a:lnTo>
                  <a:lnTo>
                    <a:pt x="134" y="474"/>
                  </a:lnTo>
                  <a:lnTo>
                    <a:pt x="132" y="471"/>
                  </a:lnTo>
                  <a:lnTo>
                    <a:pt x="130" y="467"/>
                  </a:lnTo>
                  <a:lnTo>
                    <a:pt x="129" y="463"/>
                  </a:lnTo>
                  <a:lnTo>
                    <a:pt x="127" y="455"/>
                  </a:lnTo>
                  <a:lnTo>
                    <a:pt x="125" y="452"/>
                  </a:lnTo>
                  <a:lnTo>
                    <a:pt x="124" y="447"/>
                  </a:lnTo>
                  <a:lnTo>
                    <a:pt x="121" y="443"/>
                  </a:lnTo>
                  <a:lnTo>
                    <a:pt x="119" y="439"/>
                  </a:lnTo>
                  <a:lnTo>
                    <a:pt x="114" y="432"/>
                  </a:lnTo>
                  <a:lnTo>
                    <a:pt x="112" y="430"/>
                  </a:lnTo>
                  <a:lnTo>
                    <a:pt x="107" y="426"/>
                  </a:lnTo>
                  <a:lnTo>
                    <a:pt x="105" y="424"/>
                  </a:lnTo>
                  <a:lnTo>
                    <a:pt x="104" y="422"/>
                  </a:lnTo>
                  <a:lnTo>
                    <a:pt x="102" y="420"/>
                  </a:lnTo>
                  <a:lnTo>
                    <a:pt x="101" y="417"/>
                  </a:lnTo>
                  <a:lnTo>
                    <a:pt x="100" y="416"/>
                  </a:lnTo>
                  <a:lnTo>
                    <a:pt x="99" y="414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9" y="407"/>
                  </a:lnTo>
                  <a:lnTo>
                    <a:pt x="98" y="404"/>
                  </a:lnTo>
                  <a:lnTo>
                    <a:pt x="97" y="402"/>
                  </a:lnTo>
                  <a:lnTo>
                    <a:pt x="97" y="399"/>
                  </a:lnTo>
                  <a:lnTo>
                    <a:pt x="94" y="392"/>
                  </a:lnTo>
                  <a:lnTo>
                    <a:pt x="92" y="384"/>
                  </a:lnTo>
                  <a:lnTo>
                    <a:pt x="89" y="379"/>
                  </a:lnTo>
                  <a:lnTo>
                    <a:pt x="87" y="374"/>
                  </a:lnTo>
                  <a:lnTo>
                    <a:pt x="79" y="361"/>
                  </a:lnTo>
                  <a:lnTo>
                    <a:pt x="77" y="357"/>
                  </a:lnTo>
                  <a:lnTo>
                    <a:pt x="75" y="353"/>
                  </a:lnTo>
                  <a:lnTo>
                    <a:pt x="72" y="349"/>
                  </a:lnTo>
                  <a:lnTo>
                    <a:pt x="69" y="345"/>
                  </a:lnTo>
                  <a:lnTo>
                    <a:pt x="64" y="339"/>
                  </a:lnTo>
                  <a:lnTo>
                    <a:pt x="57" y="332"/>
                  </a:lnTo>
                  <a:lnTo>
                    <a:pt x="55" y="330"/>
                  </a:lnTo>
                  <a:lnTo>
                    <a:pt x="54" y="328"/>
                  </a:lnTo>
                  <a:lnTo>
                    <a:pt x="53" y="326"/>
                  </a:lnTo>
                  <a:lnTo>
                    <a:pt x="52" y="324"/>
                  </a:lnTo>
                  <a:lnTo>
                    <a:pt x="51" y="322"/>
                  </a:lnTo>
                  <a:lnTo>
                    <a:pt x="51" y="320"/>
                  </a:lnTo>
                  <a:lnTo>
                    <a:pt x="50" y="317"/>
                  </a:lnTo>
                  <a:lnTo>
                    <a:pt x="50" y="313"/>
                  </a:lnTo>
                  <a:lnTo>
                    <a:pt x="52" y="306"/>
                  </a:lnTo>
                  <a:lnTo>
                    <a:pt x="53" y="295"/>
                  </a:lnTo>
                  <a:lnTo>
                    <a:pt x="54" y="292"/>
                  </a:lnTo>
                  <a:lnTo>
                    <a:pt x="55" y="288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60" y="274"/>
                  </a:lnTo>
                  <a:lnTo>
                    <a:pt x="61" y="269"/>
                  </a:lnTo>
                  <a:lnTo>
                    <a:pt x="61" y="267"/>
                  </a:lnTo>
                  <a:lnTo>
                    <a:pt x="62" y="264"/>
                  </a:lnTo>
                  <a:lnTo>
                    <a:pt x="65" y="260"/>
                  </a:lnTo>
                  <a:lnTo>
                    <a:pt x="66" y="259"/>
                  </a:lnTo>
                  <a:lnTo>
                    <a:pt x="66" y="258"/>
                  </a:lnTo>
                  <a:lnTo>
                    <a:pt x="67" y="257"/>
                  </a:lnTo>
                  <a:lnTo>
                    <a:pt x="67" y="255"/>
                  </a:lnTo>
                  <a:lnTo>
                    <a:pt x="67" y="253"/>
                  </a:lnTo>
                  <a:lnTo>
                    <a:pt x="66" y="249"/>
                  </a:lnTo>
                  <a:lnTo>
                    <a:pt x="66" y="247"/>
                  </a:lnTo>
                  <a:lnTo>
                    <a:pt x="67" y="245"/>
                  </a:lnTo>
                  <a:lnTo>
                    <a:pt x="68" y="240"/>
                  </a:lnTo>
                  <a:lnTo>
                    <a:pt x="69" y="239"/>
                  </a:lnTo>
                  <a:lnTo>
                    <a:pt x="69" y="237"/>
                  </a:lnTo>
                  <a:lnTo>
                    <a:pt x="68" y="236"/>
                  </a:lnTo>
                  <a:lnTo>
                    <a:pt x="68" y="235"/>
                  </a:lnTo>
                  <a:lnTo>
                    <a:pt x="67" y="232"/>
                  </a:lnTo>
                  <a:lnTo>
                    <a:pt x="65" y="230"/>
                  </a:lnTo>
                  <a:lnTo>
                    <a:pt x="64" y="230"/>
                  </a:lnTo>
                  <a:lnTo>
                    <a:pt x="63" y="228"/>
                  </a:lnTo>
                  <a:lnTo>
                    <a:pt x="59" y="225"/>
                  </a:lnTo>
                  <a:lnTo>
                    <a:pt x="57" y="223"/>
                  </a:lnTo>
                  <a:lnTo>
                    <a:pt x="55" y="222"/>
                  </a:lnTo>
                  <a:lnTo>
                    <a:pt x="54" y="220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5" y="216"/>
                  </a:lnTo>
                  <a:lnTo>
                    <a:pt x="57" y="214"/>
                  </a:lnTo>
                  <a:lnTo>
                    <a:pt x="57" y="212"/>
                  </a:lnTo>
                  <a:lnTo>
                    <a:pt x="57" y="210"/>
                  </a:lnTo>
                  <a:lnTo>
                    <a:pt x="57" y="208"/>
                  </a:lnTo>
                  <a:lnTo>
                    <a:pt x="56" y="206"/>
                  </a:lnTo>
                  <a:lnTo>
                    <a:pt x="53" y="199"/>
                  </a:lnTo>
                  <a:lnTo>
                    <a:pt x="52" y="195"/>
                  </a:lnTo>
                  <a:lnTo>
                    <a:pt x="51" y="192"/>
                  </a:lnTo>
                  <a:lnTo>
                    <a:pt x="50" y="187"/>
                  </a:lnTo>
                  <a:lnTo>
                    <a:pt x="49" y="185"/>
                  </a:lnTo>
                  <a:lnTo>
                    <a:pt x="48" y="182"/>
                  </a:lnTo>
                  <a:lnTo>
                    <a:pt x="45" y="177"/>
                  </a:lnTo>
                  <a:lnTo>
                    <a:pt x="44" y="175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7"/>
                  </a:lnTo>
                  <a:lnTo>
                    <a:pt x="43" y="167"/>
                  </a:lnTo>
                  <a:lnTo>
                    <a:pt x="44" y="164"/>
                  </a:lnTo>
                  <a:lnTo>
                    <a:pt x="46" y="162"/>
                  </a:lnTo>
                  <a:lnTo>
                    <a:pt x="48" y="160"/>
                  </a:lnTo>
                  <a:lnTo>
                    <a:pt x="49" y="158"/>
                  </a:lnTo>
                  <a:lnTo>
                    <a:pt x="51" y="157"/>
                  </a:lnTo>
                  <a:lnTo>
                    <a:pt x="53" y="157"/>
                  </a:lnTo>
                  <a:lnTo>
                    <a:pt x="57" y="155"/>
                  </a:lnTo>
                  <a:lnTo>
                    <a:pt x="59" y="154"/>
                  </a:lnTo>
                  <a:lnTo>
                    <a:pt x="61" y="152"/>
                  </a:lnTo>
                  <a:lnTo>
                    <a:pt x="63" y="150"/>
                  </a:lnTo>
                  <a:lnTo>
                    <a:pt x="64" y="148"/>
                  </a:lnTo>
                  <a:lnTo>
                    <a:pt x="66" y="145"/>
                  </a:lnTo>
                  <a:lnTo>
                    <a:pt x="67" y="142"/>
                  </a:lnTo>
                  <a:lnTo>
                    <a:pt x="69" y="140"/>
                  </a:lnTo>
                  <a:lnTo>
                    <a:pt x="69" y="138"/>
                  </a:lnTo>
                  <a:lnTo>
                    <a:pt x="69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68" y="132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6" y="130"/>
                  </a:lnTo>
                  <a:lnTo>
                    <a:pt x="62" y="130"/>
                  </a:lnTo>
                  <a:lnTo>
                    <a:pt x="60" y="129"/>
                  </a:lnTo>
                  <a:lnTo>
                    <a:pt x="59" y="128"/>
                  </a:lnTo>
                  <a:lnTo>
                    <a:pt x="57" y="127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7"/>
                  </a:lnTo>
                  <a:lnTo>
                    <a:pt x="52" y="116"/>
                  </a:lnTo>
                  <a:lnTo>
                    <a:pt x="52" y="115"/>
                  </a:lnTo>
                  <a:lnTo>
                    <a:pt x="54" y="114"/>
                  </a:lnTo>
                  <a:lnTo>
                    <a:pt x="54" y="113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3" y="111"/>
                  </a:lnTo>
                  <a:lnTo>
                    <a:pt x="52" y="110"/>
                  </a:lnTo>
                  <a:lnTo>
                    <a:pt x="50" y="110"/>
                  </a:lnTo>
                  <a:lnTo>
                    <a:pt x="49" y="109"/>
                  </a:lnTo>
                  <a:lnTo>
                    <a:pt x="46" y="108"/>
                  </a:lnTo>
                  <a:lnTo>
                    <a:pt x="44" y="108"/>
                  </a:lnTo>
                  <a:lnTo>
                    <a:pt x="43" y="107"/>
                  </a:lnTo>
                  <a:lnTo>
                    <a:pt x="41" y="106"/>
                  </a:lnTo>
                  <a:lnTo>
                    <a:pt x="39" y="105"/>
                  </a:lnTo>
                  <a:lnTo>
                    <a:pt x="37" y="102"/>
                  </a:lnTo>
                  <a:lnTo>
                    <a:pt x="34" y="97"/>
                  </a:lnTo>
                  <a:lnTo>
                    <a:pt x="33" y="97"/>
                  </a:lnTo>
                  <a:lnTo>
                    <a:pt x="32" y="96"/>
                  </a:lnTo>
                  <a:lnTo>
                    <a:pt x="30" y="95"/>
                  </a:lnTo>
                  <a:lnTo>
                    <a:pt x="27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19" y="89"/>
                  </a:lnTo>
                  <a:lnTo>
                    <a:pt x="17" y="87"/>
                  </a:lnTo>
                  <a:lnTo>
                    <a:pt x="14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5" y="77"/>
                  </a:lnTo>
                  <a:lnTo>
                    <a:pt x="6" y="75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5" y="68"/>
                  </a:lnTo>
                  <a:lnTo>
                    <a:pt x="17" y="67"/>
                  </a:lnTo>
                  <a:lnTo>
                    <a:pt x="19" y="67"/>
                  </a:lnTo>
                  <a:lnTo>
                    <a:pt x="22" y="67"/>
                  </a:lnTo>
                  <a:lnTo>
                    <a:pt x="29" y="67"/>
                  </a:lnTo>
                  <a:lnTo>
                    <a:pt x="32" y="67"/>
                  </a:lnTo>
                  <a:lnTo>
                    <a:pt x="34" y="66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42" y="63"/>
                  </a:lnTo>
                  <a:lnTo>
                    <a:pt x="44" y="61"/>
                  </a:lnTo>
                  <a:lnTo>
                    <a:pt x="48" y="57"/>
                  </a:lnTo>
                  <a:lnTo>
                    <a:pt x="49" y="56"/>
                  </a:lnTo>
                  <a:lnTo>
                    <a:pt x="51" y="55"/>
                  </a:lnTo>
                  <a:lnTo>
                    <a:pt x="52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3" y="50"/>
                  </a:lnTo>
                  <a:lnTo>
                    <a:pt x="64" y="47"/>
                  </a:lnTo>
                  <a:lnTo>
                    <a:pt x="67" y="43"/>
                  </a:lnTo>
                  <a:lnTo>
                    <a:pt x="69" y="41"/>
                  </a:lnTo>
                  <a:lnTo>
                    <a:pt x="70" y="37"/>
                  </a:lnTo>
                  <a:lnTo>
                    <a:pt x="72" y="32"/>
                  </a:lnTo>
                  <a:lnTo>
                    <a:pt x="73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9" y="18"/>
                  </a:lnTo>
                  <a:lnTo>
                    <a:pt x="82" y="17"/>
                  </a:lnTo>
                  <a:lnTo>
                    <a:pt x="96" y="10"/>
                  </a:lnTo>
                  <a:lnTo>
                    <a:pt x="102" y="7"/>
                  </a:lnTo>
                  <a:lnTo>
                    <a:pt x="105" y="5"/>
                  </a:lnTo>
                  <a:lnTo>
                    <a:pt x="108" y="5"/>
                  </a:lnTo>
                  <a:lnTo>
                    <a:pt x="119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076D6186-3A5B-B8DF-3867-9EC4F18A8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186" y="5395750"/>
              <a:ext cx="1076325" cy="930275"/>
            </a:xfrm>
            <a:custGeom>
              <a:avLst/>
              <a:gdLst>
                <a:gd name="T0" fmla="*/ 141 w 678"/>
                <a:gd name="T1" fmla="*/ 7 h 586"/>
                <a:gd name="T2" fmla="*/ 179 w 678"/>
                <a:gd name="T3" fmla="*/ 19 h 586"/>
                <a:gd name="T4" fmla="*/ 197 w 678"/>
                <a:gd name="T5" fmla="*/ 39 h 586"/>
                <a:gd name="T6" fmla="*/ 244 w 678"/>
                <a:gd name="T7" fmla="*/ 42 h 586"/>
                <a:gd name="T8" fmla="*/ 296 w 678"/>
                <a:gd name="T9" fmla="*/ 62 h 586"/>
                <a:gd name="T10" fmla="*/ 324 w 678"/>
                <a:gd name="T11" fmla="*/ 74 h 586"/>
                <a:gd name="T12" fmla="*/ 364 w 678"/>
                <a:gd name="T13" fmla="*/ 65 h 586"/>
                <a:gd name="T14" fmla="*/ 394 w 678"/>
                <a:gd name="T15" fmla="*/ 40 h 586"/>
                <a:gd name="T16" fmla="*/ 410 w 678"/>
                <a:gd name="T17" fmla="*/ 47 h 586"/>
                <a:gd name="T18" fmla="*/ 434 w 678"/>
                <a:gd name="T19" fmla="*/ 51 h 586"/>
                <a:gd name="T20" fmla="*/ 447 w 678"/>
                <a:gd name="T21" fmla="*/ 68 h 586"/>
                <a:gd name="T22" fmla="*/ 470 w 678"/>
                <a:gd name="T23" fmla="*/ 95 h 586"/>
                <a:gd name="T24" fmla="*/ 510 w 678"/>
                <a:gd name="T25" fmla="*/ 107 h 586"/>
                <a:gd name="T26" fmla="*/ 601 w 678"/>
                <a:gd name="T27" fmla="*/ 105 h 586"/>
                <a:gd name="T28" fmla="*/ 629 w 678"/>
                <a:gd name="T29" fmla="*/ 94 h 586"/>
                <a:gd name="T30" fmla="*/ 644 w 678"/>
                <a:gd name="T31" fmla="*/ 75 h 586"/>
                <a:gd name="T32" fmla="*/ 652 w 678"/>
                <a:gd name="T33" fmla="*/ 92 h 586"/>
                <a:gd name="T34" fmla="*/ 652 w 678"/>
                <a:gd name="T35" fmla="*/ 145 h 586"/>
                <a:gd name="T36" fmla="*/ 677 w 678"/>
                <a:gd name="T37" fmla="*/ 182 h 586"/>
                <a:gd name="T38" fmla="*/ 668 w 678"/>
                <a:gd name="T39" fmla="*/ 201 h 586"/>
                <a:gd name="T40" fmla="*/ 639 w 678"/>
                <a:gd name="T41" fmla="*/ 226 h 586"/>
                <a:gd name="T42" fmla="*/ 606 w 678"/>
                <a:gd name="T43" fmla="*/ 244 h 586"/>
                <a:gd name="T44" fmla="*/ 591 w 678"/>
                <a:gd name="T45" fmla="*/ 274 h 586"/>
                <a:gd name="T46" fmla="*/ 584 w 678"/>
                <a:gd name="T47" fmla="*/ 312 h 586"/>
                <a:gd name="T48" fmla="*/ 574 w 678"/>
                <a:gd name="T49" fmla="*/ 336 h 586"/>
                <a:gd name="T50" fmla="*/ 585 w 678"/>
                <a:gd name="T51" fmla="*/ 365 h 586"/>
                <a:gd name="T52" fmla="*/ 584 w 678"/>
                <a:gd name="T53" fmla="*/ 379 h 586"/>
                <a:gd name="T54" fmla="*/ 570 w 678"/>
                <a:gd name="T55" fmla="*/ 385 h 586"/>
                <a:gd name="T56" fmla="*/ 527 w 678"/>
                <a:gd name="T57" fmla="*/ 367 h 586"/>
                <a:gd name="T58" fmla="*/ 474 w 678"/>
                <a:gd name="T59" fmla="*/ 367 h 586"/>
                <a:gd name="T60" fmla="*/ 411 w 678"/>
                <a:gd name="T61" fmla="*/ 379 h 586"/>
                <a:gd name="T62" fmla="*/ 379 w 678"/>
                <a:gd name="T63" fmla="*/ 379 h 586"/>
                <a:gd name="T64" fmla="*/ 376 w 678"/>
                <a:gd name="T65" fmla="*/ 409 h 586"/>
                <a:gd name="T66" fmla="*/ 384 w 678"/>
                <a:gd name="T67" fmla="*/ 464 h 586"/>
                <a:gd name="T68" fmla="*/ 393 w 678"/>
                <a:gd name="T69" fmla="*/ 515 h 586"/>
                <a:gd name="T70" fmla="*/ 375 w 678"/>
                <a:gd name="T71" fmla="*/ 559 h 586"/>
                <a:gd name="T72" fmla="*/ 347 w 678"/>
                <a:gd name="T73" fmla="*/ 573 h 586"/>
                <a:gd name="T74" fmla="*/ 326 w 678"/>
                <a:gd name="T75" fmla="*/ 576 h 586"/>
                <a:gd name="T76" fmla="*/ 281 w 678"/>
                <a:gd name="T77" fmla="*/ 551 h 586"/>
                <a:gd name="T78" fmla="*/ 243 w 678"/>
                <a:gd name="T79" fmla="*/ 531 h 586"/>
                <a:gd name="T80" fmla="*/ 226 w 678"/>
                <a:gd name="T81" fmla="*/ 477 h 586"/>
                <a:gd name="T82" fmla="*/ 203 w 678"/>
                <a:gd name="T83" fmla="*/ 454 h 586"/>
                <a:gd name="T84" fmla="*/ 181 w 678"/>
                <a:gd name="T85" fmla="*/ 402 h 586"/>
                <a:gd name="T86" fmla="*/ 148 w 678"/>
                <a:gd name="T87" fmla="*/ 394 h 586"/>
                <a:gd name="T88" fmla="*/ 115 w 678"/>
                <a:gd name="T89" fmla="*/ 384 h 586"/>
                <a:gd name="T90" fmla="*/ 75 w 678"/>
                <a:gd name="T91" fmla="*/ 308 h 586"/>
                <a:gd name="T92" fmla="*/ 57 w 678"/>
                <a:gd name="T93" fmla="*/ 301 h 586"/>
                <a:gd name="T94" fmla="*/ 34 w 678"/>
                <a:gd name="T95" fmla="*/ 275 h 586"/>
                <a:gd name="T96" fmla="*/ 8 w 678"/>
                <a:gd name="T97" fmla="*/ 270 h 586"/>
                <a:gd name="T98" fmla="*/ 0 w 678"/>
                <a:gd name="T99" fmla="*/ 232 h 586"/>
                <a:gd name="T100" fmla="*/ 13 w 678"/>
                <a:gd name="T101" fmla="*/ 184 h 586"/>
                <a:gd name="T102" fmla="*/ 40 w 678"/>
                <a:gd name="T103" fmla="*/ 159 h 586"/>
                <a:gd name="T104" fmla="*/ 56 w 678"/>
                <a:gd name="T105" fmla="*/ 140 h 586"/>
                <a:gd name="T106" fmla="*/ 47 w 678"/>
                <a:gd name="T107" fmla="*/ 91 h 586"/>
                <a:gd name="T108" fmla="*/ 52 w 678"/>
                <a:gd name="T109" fmla="*/ 40 h 586"/>
                <a:gd name="T110" fmla="*/ 74 w 678"/>
                <a:gd name="T111" fmla="*/ 27 h 586"/>
                <a:gd name="T112" fmla="*/ 99 w 678"/>
                <a:gd name="T113" fmla="*/ 2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78" h="586">
                  <a:moveTo>
                    <a:pt x="132" y="0"/>
                  </a:moveTo>
                  <a:lnTo>
                    <a:pt x="135" y="2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6"/>
                  </a:lnTo>
                  <a:lnTo>
                    <a:pt x="141" y="7"/>
                  </a:lnTo>
                  <a:lnTo>
                    <a:pt x="143" y="8"/>
                  </a:lnTo>
                  <a:lnTo>
                    <a:pt x="145" y="9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61" y="12"/>
                  </a:lnTo>
                  <a:lnTo>
                    <a:pt x="167" y="14"/>
                  </a:lnTo>
                  <a:lnTo>
                    <a:pt x="171" y="15"/>
                  </a:lnTo>
                  <a:lnTo>
                    <a:pt x="174" y="16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82" y="20"/>
                  </a:lnTo>
                  <a:lnTo>
                    <a:pt x="184" y="22"/>
                  </a:lnTo>
                  <a:lnTo>
                    <a:pt x="185" y="23"/>
                  </a:lnTo>
                  <a:lnTo>
                    <a:pt x="187" y="25"/>
                  </a:lnTo>
                  <a:lnTo>
                    <a:pt x="188" y="26"/>
                  </a:lnTo>
                  <a:lnTo>
                    <a:pt x="189" y="28"/>
                  </a:lnTo>
                  <a:lnTo>
                    <a:pt x="192" y="35"/>
                  </a:lnTo>
                  <a:lnTo>
                    <a:pt x="194" y="36"/>
                  </a:lnTo>
                  <a:lnTo>
                    <a:pt x="195" y="37"/>
                  </a:lnTo>
                  <a:lnTo>
                    <a:pt x="197" y="39"/>
                  </a:lnTo>
                  <a:lnTo>
                    <a:pt x="199" y="40"/>
                  </a:lnTo>
                  <a:lnTo>
                    <a:pt x="201" y="41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8" y="43"/>
                  </a:lnTo>
                  <a:lnTo>
                    <a:pt x="212" y="43"/>
                  </a:lnTo>
                  <a:lnTo>
                    <a:pt x="215" y="43"/>
                  </a:lnTo>
                  <a:lnTo>
                    <a:pt x="225" y="42"/>
                  </a:lnTo>
                  <a:lnTo>
                    <a:pt x="231" y="42"/>
                  </a:lnTo>
                  <a:lnTo>
                    <a:pt x="244" y="42"/>
                  </a:lnTo>
                  <a:lnTo>
                    <a:pt x="256" y="43"/>
                  </a:lnTo>
                  <a:lnTo>
                    <a:pt x="281" y="44"/>
                  </a:lnTo>
                  <a:lnTo>
                    <a:pt x="283" y="45"/>
                  </a:lnTo>
                  <a:lnTo>
                    <a:pt x="284" y="45"/>
                  </a:lnTo>
                  <a:lnTo>
                    <a:pt x="287" y="46"/>
                  </a:lnTo>
                  <a:lnTo>
                    <a:pt x="288" y="47"/>
                  </a:lnTo>
                  <a:lnTo>
                    <a:pt x="290" y="50"/>
                  </a:lnTo>
                  <a:lnTo>
                    <a:pt x="292" y="53"/>
                  </a:lnTo>
                  <a:lnTo>
                    <a:pt x="294" y="57"/>
                  </a:lnTo>
                  <a:lnTo>
                    <a:pt x="296" y="62"/>
                  </a:lnTo>
                  <a:lnTo>
                    <a:pt x="299" y="70"/>
                  </a:lnTo>
                  <a:lnTo>
                    <a:pt x="301" y="73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4" y="75"/>
                  </a:lnTo>
                  <a:lnTo>
                    <a:pt x="304" y="76"/>
                  </a:lnTo>
                  <a:lnTo>
                    <a:pt x="307" y="76"/>
                  </a:lnTo>
                  <a:lnTo>
                    <a:pt x="314" y="74"/>
                  </a:lnTo>
                  <a:lnTo>
                    <a:pt x="318" y="74"/>
                  </a:lnTo>
                  <a:lnTo>
                    <a:pt x="324" y="74"/>
                  </a:lnTo>
                  <a:lnTo>
                    <a:pt x="332" y="74"/>
                  </a:lnTo>
                  <a:lnTo>
                    <a:pt x="337" y="74"/>
                  </a:lnTo>
                  <a:lnTo>
                    <a:pt x="339" y="74"/>
                  </a:lnTo>
                  <a:lnTo>
                    <a:pt x="340" y="74"/>
                  </a:lnTo>
                  <a:lnTo>
                    <a:pt x="342" y="73"/>
                  </a:lnTo>
                  <a:lnTo>
                    <a:pt x="344" y="72"/>
                  </a:lnTo>
                  <a:lnTo>
                    <a:pt x="353" y="68"/>
                  </a:lnTo>
                  <a:lnTo>
                    <a:pt x="357" y="67"/>
                  </a:lnTo>
                  <a:lnTo>
                    <a:pt x="359" y="66"/>
                  </a:lnTo>
                  <a:lnTo>
                    <a:pt x="364" y="65"/>
                  </a:lnTo>
                  <a:lnTo>
                    <a:pt x="377" y="63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2" y="61"/>
                  </a:lnTo>
                  <a:lnTo>
                    <a:pt x="383" y="60"/>
                  </a:lnTo>
                  <a:lnTo>
                    <a:pt x="384" y="59"/>
                  </a:lnTo>
                  <a:lnTo>
                    <a:pt x="387" y="54"/>
                  </a:lnTo>
                  <a:lnTo>
                    <a:pt x="392" y="44"/>
                  </a:lnTo>
                  <a:lnTo>
                    <a:pt x="394" y="41"/>
                  </a:lnTo>
                  <a:lnTo>
                    <a:pt x="394" y="40"/>
                  </a:lnTo>
                  <a:lnTo>
                    <a:pt x="396" y="39"/>
                  </a:lnTo>
                  <a:lnTo>
                    <a:pt x="397" y="38"/>
                  </a:lnTo>
                  <a:lnTo>
                    <a:pt x="399" y="37"/>
                  </a:lnTo>
                  <a:lnTo>
                    <a:pt x="401" y="38"/>
                  </a:lnTo>
                  <a:lnTo>
                    <a:pt x="401" y="38"/>
                  </a:lnTo>
                  <a:lnTo>
                    <a:pt x="402" y="39"/>
                  </a:lnTo>
                  <a:lnTo>
                    <a:pt x="404" y="40"/>
                  </a:lnTo>
                  <a:lnTo>
                    <a:pt x="406" y="42"/>
                  </a:lnTo>
                  <a:lnTo>
                    <a:pt x="408" y="45"/>
                  </a:lnTo>
                  <a:lnTo>
                    <a:pt x="410" y="47"/>
                  </a:lnTo>
                  <a:lnTo>
                    <a:pt x="412" y="49"/>
                  </a:lnTo>
                  <a:lnTo>
                    <a:pt x="414" y="50"/>
                  </a:lnTo>
                  <a:lnTo>
                    <a:pt x="416" y="51"/>
                  </a:lnTo>
                  <a:lnTo>
                    <a:pt x="416" y="51"/>
                  </a:lnTo>
                  <a:lnTo>
                    <a:pt x="420" y="51"/>
                  </a:lnTo>
                  <a:lnTo>
                    <a:pt x="422" y="51"/>
                  </a:lnTo>
                  <a:lnTo>
                    <a:pt x="429" y="50"/>
                  </a:lnTo>
                  <a:lnTo>
                    <a:pt x="432" y="50"/>
                  </a:lnTo>
                  <a:lnTo>
                    <a:pt x="434" y="51"/>
                  </a:lnTo>
                  <a:lnTo>
                    <a:pt x="434" y="51"/>
                  </a:lnTo>
                  <a:lnTo>
                    <a:pt x="436" y="52"/>
                  </a:lnTo>
                  <a:lnTo>
                    <a:pt x="436" y="52"/>
                  </a:lnTo>
                  <a:lnTo>
                    <a:pt x="439" y="54"/>
                  </a:lnTo>
                  <a:lnTo>
                    <a:pt x="439" y="56"/>
                  </a:lnTo>
                  <a:lnTo>
                    <a:pt x="440" y="58"/>
                  </a:lnTo>
                  <a:lnTo>
                    <a:pt x="442" y="62"/>
                  </a:lnTo>
                  <a:lnTo>
                    <a:pt x="443" y="64"/>
                  </a:lnTo>
                  <a:lnTo>
                    <a:pt x="444" y="65"/>
                  </a:lnTo>
                  <a:lnTo>
                    <a:pt x="445" y="66"/>
                  </a:lnTo>
                  <a:lnTo>
                    <a:pt x="447" y="68"/>
                  </a:lnTo>
                  <a:lnTo>
                    <a:pt x="453" y="74"/>
                  </a:lnTo>
                  <a:lnTo>
                    <a:pt x="456" y="77"/>
                  </a:lnTo>
                  <a:lnTo>
                    <a:pt x="457" y="78"/>
                  </a:lnTo>
                  <a:lnTo>
                    <a:pt x="459" y="80"/>
                  </a:lnTo>
                  <a:lnTo>
                    <a:pt x="463" y="87"/>
                  </a:lnTo>
                  <a:lnTo>
                    <a:pt x="465" y="90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9" y="94"/>
                  </a:lnTo>
                  <a:lnTo>
                    <a:pt x="470" y="95"/>
                  </a:lnTo>
                  <a:lnTo>
                    <a:pt x="472" y="96"/>
                  </a:lnTo>
                  <a:lnTo>
                    <a:pt x="475" y="97"/>
                  </a:lnTo>
                  <a:lnTo>
                    <a:pt x="477" y="97"/>
                  </a:lnTo>
                  <a:lnTo>
                    <a:pt x="484" y="98"/>
                  </a:lnTo>
                  <a:lnTo>
                    <a:pt x="489" y="100"/>
                  </a:lnTo>
                  <a:lnTo>
                    <a:pt x="492" y="100"/>
                  </a:lnTo>
                  <a:lnTo>
                    <a:pt x="498" y="103"/>
                  </a:lnTo>
                  <a:lnTo>
                    <a:pt x="501" y="105"/>
                  </a:lnTo>
                  <a:lnTo>
                    <a:pt x="504" y="105"/>
                  </a:lnTo>
                  <a:lnTo>
                    <a:pt x="510" y="107"/>
                  </a:lnTo>
                  <a:lnTo>
                    <a:pt x="520" y="107"/>
                  </a:lnTo>
                  <a:lnTo>
                    <a:pt x="525" y="107"/>
                  </a:lnTo>
                  <a:lnTo>
                    <a:pt x="536" y="107"/>
                  </a:lnTo>
                  <a:lnTo>
                    <a:pt x="550" y="106"/>
                  </a:lnTo>
                  <a:lnTo>
                    <a:pt x="561" y="105"/>
                  </a:lnTo>
                  <a:lnTo>
                    <a:pt x="574" y="105"/>
                  </a:lnTo>
                  <a:lnTo>
                    <a:pt x="580" y="105"/>
                  </a:lnTo>
                  <a:lnTo>
                    <a:pt x="591" y="105"/>
                  </a:lnTo>
                  <a:lnTo>
                    <a:pt x="596" y="105"/>
                  </a:lnTo>
                  <a:lnTo>
                    <a:pt x="601" y="105"/>
                  </a:lnTo>
                  <a:lnTo>
                    <a:pt x="605" y="104"/>
                  </a:lnTo>
                  <a:lnTo>
                    <a:pt x="608" y="103"/>
                  </a:lnTo>
                  <a:lnTo>
                    <a:pt x="611" y="103"/>
                  </a:lnTo>
                  <a:lnTo>
                    <a:pt x="614" y="102"/>
                  </a:lnTo>
                  <a:lnTo>
                    <a:pt x="616" y="101"/>
                  </a:lnTo>
                  <a:lnTo>
                    <a:pt x="619" y="100"/>
                  </a:lnTo>
                  <a:lnTo>
                    <a:pt x="622" y="98"/>
                  </a:lnTo>
                  <a:lnTo>
                    <a:pt x="624" y="97"/>
                  </a:lnTo>
                  <a:lnTo>
                    <a:pt x="627" y="95"/>
                  </a:lnTo>
                  <a:lnTo>
                    <a:pt x="629" y="94"/>
                  </a:lnTo>
                  <a:lnTo>
                    <a:pt x="631" y="92"/>
                  </a:lnTo>
                  <a:lnTo>
                    <a:pt x="634" y="90"/>
                  </a:lnTo>
                  <a:lnTo>
                    <a:pt x="636" y="87"/>
                  </a:lnTo>
                  <a:lnTo>
                    <a:pt x="639" y="84"/>
                  </a:lnTo>
                  <a:lnTo>
                    <a:pt x="641" y="82"/>
                  </a:lnTo>
                  <a:lnTo>
                    <a:pt x="641" y="80"/>
                  </a:lnTo>
                  <a:lnTo>
                    <a:pt x="642" y="78"/>
                  </a:lnTo>
                  <a:lnTo>
                    <a:pt x="643" y="76"/>
                  </a:lnTo>
                  <a:lnTo>
                    <a:pt x="643" y="75"/>
                  </a:lnTo>
                  <a:lnTo>
                    <a:pt x="644" y="75"/>
                  </a:lnTo>
                  <a:lnTo>
                    <a:pt x="646" y="75"/>
                  </a:lnTo>
                  <a:lnTo>
                    <a:pt x="647" y="75"/>
                  </a:lnTo>
                  <a:lnTo>
                    <a:pt x="648" y="77"/>
                  </a:lnTo>
                  <a:lnTo>
                    <a:pt x="650" y="78"/>
                  </a:lnTo>
                  <a:lnTo>
                    <a:pt x="651" y="79"/>
                  </a:lnTo>
                  <a:lnTo>
                    <a:pt x="651" y="80"/>
                  </a:lnTo>
                  <a:lnTo>
                    <a:pt x="652" y="82"/>
                  </a:lnTo>
                  <a:lnTo>
                    <a:pt x="652" y="85"/>
                  </a:lnTo>
                  <a:lnTo>
                    <a:pt x="652" y="87"/>
                  </a:lnTo>
                  <a:lnTo>
                    <a:pt x="652" y="92"/>
                  </a:lnTo>
                  <a:lnTo>
                    <a:pt x="651" y="110"/>
                  </a:lnTo>
                  <a:lnTo>
                    <a:pt x="651" y="114"/>
                  </a:lnTo>
                  <a:lnTo>
                    <a:pt x="649" y="122"/>
                  </a:lnTo>
                  <a:lnTo>
                    <a:pt x="648" y="127"/>
                  </a:lnTo>
                  <a:lnTo>
                    <a:pt x="648" y="131"/>
                  </a:lnTo>
                  <a:lnTo>
                    <a:pt x="648" y="134"/>
                  </a:lnTo>
                  <a:lnTo>
                    <a:pt x="649" y="137"/>
                  </a:lnTo>
                  <a:lnTo>
                    <a:pt x="650" y="140"/>
                  </a:lnTo>
                  <a:lnTo>
                    <a:pt x="651" y="142"/>
                  </a:lnTo>
                  <a:lnTo>
                    <a:pt x="652" y="145"/>
                  </a:lnTo>
                  <a:lnTo>
                    <a:pt x="653" y="146"/>
                  </a:lnTo>
                  <a:lnTo>
                    <a:pt x="654" y="149"/>
                  </a:lnTo>
                  <a:lnTo>
                    <a:pt x="656" y="150"/>
                  </a:lnTo>
                  <a:lnTo>
                    <a:pt x="658" y="152"/>
                  </a:lnTo>
                  <a:lnTo>
                    <a:pt x="663" y="158"/>
                  </a:lnTo>
                  <a:lnTo>
                    <a:pt x="666" y="160"/>
                  </a:lnTo>
                  <a:lnTo>
                    <a:pt x="668" y="163"/>
                  </a:lnTo>
                  <a:lnTo>
                    <a:pt x="670" y="167"/>
                  </a:lnTo>
                  <a:lnTo>
                    <a:pt x="676" y="179"/>
                  </a:lnTo>
                  <a:lnTo>
                    <a:pt x="677" y="182"/>
                  </a:lnTo>
                  <a:lnTo>
                    <a:pt x="678" y="185"/>
                  </a:lnTo>
                  <a:lnTo>
                    <a:pt x="678" y="187"/>
                  </a:lnTo>
                  <a:lnTo>
                    <a:pt x="678" y="189"/>
                  </a:lnTo>
                  <a:lnTo>
                    <a:pt x="677" y="192"/>
                  </a:lnTo>
                  <a:lnTo>
                    <a:pt x="677" y="194"/>
                  </a:lnTo>
                  <a:lnTo>
                    <a:pt x="677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3" y="198"/>
                  </a:lnTo>
                  <a:lnTo>
                    <a:pt x="668" y="201"/>
                  </a:lnTo>
                  <a:lnTo>
                    <a:pt x="667" y="202"/>
                  </a:lnTo>
                  <a:lnTo>
                    <a:pt x="666" y="203"/>
                  </a:lnTo>
                  <a:lnTo>
                    <a:pt x="663" y="205"/>
                  </a:lnTo>
                  <a:lnTo>
                    <a:pt x="660" y="209"/>
                  </a:lnTo>
                  <a:lnTo>
                    <a:pt x="658" y="213"/>
                  </a:lnTo>
                  <a:lnTo>
                    <a:pt x="654" y="216"/>
                  </a:lnTo>
                  <a:lnTo>
                    <a:pt x="648" y="220"/>
                  </a:lnTo>
                  <a:lnTo>
                    <a:pt x="646" y="222"/>
                  </a:lnTo>
                  <a:lnTo>
                    <a:pt x="643" y="224"/>
                  </a:lnTo>
                  <a:lnTo>
                    <a:pt x="639" y="226"/>
                  </a:lnTo>
                  <a:lnTo>
                    <a:pt x="636" y="227"/>
                  </a:lnTo>
                  <a:lnTo>
                    <a:pt x="633" y="229"/>
                  </a:lnTo>
                  <a:lnTo>
                    <a:pt x="628" y="231"/>
                  </a:lnTo>
                  <a:lnTo>
                    <a:pt x="620" y="234"/>
                  </a:lnTo>
                  <a:lnTo>
                    <a:pt x="618" y="234"/>
                  </a:lnTo>
                  <a:lnTo>
                    <a:pt x="618" y="234"/>
                  </a:lnTo>
                  <a:lnTo>
                    <a:pt x="615" y="237"/>
                  </a:lnTo>
                  <a:lnTo>
                    <a:pt x="611" y="239"/>
                  </a:lnTo>
                  <a:lnTo>
                    <a:pt x="608" y="241"/>
                  </a:lnTo>
                  <a:lnTo>
                    <a:pt x="606" y="244"/>
                  </a:lnTo>
                  <a:lnTo>
                    <a:pt x="603" y="247"/>
                  </a:lnTo>
                  <a:lnTo>
                    <a:pt x="601" y="250"/>
                  </a:lnTo>
                  <a:lnTo>
                    <a:pt x="599" y="253"/>
                  </a:lnTo>
                  <a:lnTo>
                    <a:pt x="599" y="255"/>
                  </a:lnTo>
                  <a:lnTo>
                    <a:pt x="598" y="257"/>
                  </a:lnTo>
                  <a:lnTo>
                    <a:pt x="596" y="263"/>
                  </a:lnTo>
                  <a:lnTo>
                    <a:pt x="596" y="264"/>
                  </a:lnTo>
                  <a:lnTo>
                    <a:pt x="595" y="267"/>
                  </a:lnTo>
                  <a:lnTo>
                    <a:pt x="591" y="272"/>
                  </a:lnTo>
                  <a:lnTo>
                    <a:pt x="591" y="274"/>
                  </a:lnTo>
                  <a:lnTo>
                    <a:pt x="590" y="275"/>
                  </a:lnTo>
                  <a:lnTo>
                    <a:pt x="590" y="277"/>
                  </a:lnTo>
                  <a:lnTo>
                    <a:pt x="589" y="279"/>
                  </a:lnTo>
                  <a:lnTo>
                    <a:pt x="589" y="284"/>
                  </a:lnTo>
                  <a:lnTo>
                    <a:pt x="589" y="290"/>
                  </a:lnTo>
                  <a:lnTo>
                    <a:pt x="589" y="294"/>
                  </a:lnTo>
                  <a:lnTo>
                    <a:pt x="588" y="297"/>
                  </a:lnTo>
                  <a:lnTo>
                    <a:pt x="587" y="299"/>
                  </a:lnTo>
                  <a:lnTo>
                    <a:pt x="585" y="306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3" y="313"/>
                  </a:lnTo>
                  <a:lnTo>
                    <a:pt x="581" y="316"/>
                  </a:lnTo>
                  <a:lnTo>
                    <a:pt x="579" y="317"/>
                  </a:lnTo>
                  <a:lnTo>
                    <a:pt x="576" y="323"/>
                  </a:lnTo>
                  <a:lnTo>
                    <a:pt x="576" y="326"/>
                  </a:lnTo>
                  <a:lnTo>
                    <a:pt x="575" y="328"/>
                  </a:lnTo>
                  <a:lnTo>
                    <a:pt x="574" y="332"/>
                  </a:lnTo>
                  <a:lnTo>
                    <a:pt x="574" y="334"/>
                  </a:lnTo>
                  <a:lnTo>
                    <a:pt x="574" y="336"/>
                  </a:lnTo>
                  <a:lnTo>
                    <a:pt x="574" y="339"/>
                  </a:lnTo>
                  <a:lnTo>
                    <a:pt x="576" y="344"/>
                  </a:lnTo>
                  <a:lnTo>
                    <a:pt x="576" y="347"/>
                  </a:lnTo>
                  <a:lnTo>
                    <a:pt x="576" y="349"/>
                  </a:lnTo>
                  <a:lnTo>
                    <a:pt x="577" y="352"/>
                  </a:lnTo>
                  <a:lnTo>
                    <a:pt x="578" y="353"/>
                  </a:lnTo>
                  <a:lnTo>
                    <a:pt x="579" y="354"/>
                  </a:lnTo>
                  <a:lnTo>
                    <a:pt x="582" y="359"/>
                  </a:lnTo>
                  <a:lnTo>
                    <a:pt x="585" y="364"/>
                  </a:lnTo>
                  <a:lnTo>
                    <a:pt x="585" y="365"/>
                  </a:lnTo>
                  <a:lnTo>
                    <a:pt x="585" y="366"/>
                  </a:lnTo>
                  <a:lnTo>
                    <a:pt x="585" y="367"/>
                  </a:lnTo>
                  <a:lnTo>
                    <a:pt x="584" y="369"/>
                  </a:lnTo>
                  <a:lnTo>
                    <a:pt x="584" y="370"/>
                  </a:lnTo>
                  <a:lnTo>
                    <a:pt x="584" y="372"/>
                  </a:lnTo>
                  <a:lnTo>
                    <a:pt x="586" y="374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5" y="378"/>
                  </a:lnTo>
                  <a:lnTo>
                    <a:pt x="584" y="379"/>
                  </a:lnTo>
                  <a:lnTo>
                    <a:pt x="584" y="382"/>
                  </a:lnTo>
                  <a:lnTo>
                    <a:pt x="582" y="383"/>
                  </a:lnTo>
                  <a:lnTo>
                    <a:pt x="581" y="384"/>
                  </a:lnTo>
                  <a:lnTo>
                    <a:pt x="579" y="387"/>
                  </a:lnTo>
                  <a:lnTo>
                    <a:pt x="578" y="388"/>
                  </a:lnTo>
                  <a:lnTo>
                    <a:pt x="576" y="388"/>
                  </a:lnTo>
                  <a:lnTo>
                    <a:pt x="576" y="388"/>
                  </a:lnTo>
                  <a:lnTo>
                    <a:pt x="574" y="388"/>
                  </a:lnTo>
                  <a:lnTo>
                    <a:pt x="573" y="387"/>
                  </a:lnTo>
                  <a:lnTo>
                    <a:pt x="570" y="385"/>
                  </a:lnTo>
                  <a:lnTo>
                    <a:pt x="564" y="380"/>
                  </a:lnTo>
                  <a:lnTo>
                    <a:pt x="558" y="376"/>
                  </a:lnTo>
                  <a:lnTo>
                    <a:pt x="551" y="370"/>
                  </a:lnTo>
                  <a:lnTo>
                    <a:pt x="550" y="369"/>
                  </a:lnTo>
                  <a:lnTo>
                    <a:pt x="548" y="369"/>
                  </a:lnTo>
                  <a:lnTo>
                    <a:pt x="546" y="368"/>
                  </a:lnTo>
                  <a:lnTo>
                    <a:pt x="544" y="367"/>
                  </a:lnTo>
                  <a:lnTo>
                    <a:pt x="531" y="367"/>
                  </a:lnTo>
                  <a:lnTo>
                    <a:pt x="529" y="367"/>
                  </a:lnTo>
                  <a:lnTo>
                    <a:pt x="527" y="367"/>
                  </a:lnTo>
                  <a:lnTo>
                    <a:pt x="519" y="368"/>
                  </a:lnTo>
                  <a:lnTo>
                    <a:pt x="515" y="368"/>
                  </a:lnTo>
                  <a:lnTo>
                    <a:pt x="511" y="367"/>
                  </a:lnTo>
                  <a:lnTo>
                    <a:pt x="501" y="366"/>
                  </a:lnTo>
                  <a:lnTo>
                    <a:pt x="495" y="366"/>
                  </a:lnTo>
                  <a:lnTo>
                    <a:pt x="491" y="365"/>
                  </a:lnTo>
                  <a:lnTo>
                    <a:pt x="486" y="366"/>
                  </a:lnTo>
                  <a:lnTo>
                    <a:pt x="484" y="366"/>
                  </a:lnTo>
                  <a:lnTo>
                    <a:pt x="477" y="367"/>
                  </a:lnTo>
                  <a:lnTo>
                    <a:pt x="474" y="367"/>
                  </a:lnTo>
                  <a:lnTo>
                    <a:pt x="454" y="369"/>
                  </a:lnTo>
                  <a:lnTo>
                    <a:pt x="444" y="371"/>
                  </a:lnTo>
                  <a:lnTo>
                    <a:pt x="440" y="372"/>
                  </a:lnTo>
                  <a:lnTo>
                    <a:pt x="436" y="372"/>
                  </a:lnTo>
                  <a:lnTo>
                    <a:pt x="434" y="373"/>
                  </a:lnTo>
                  <a:lnTo>
                    <a:pt x="421" y="378"/>
                  </a:lnTo>
                  <a:lnTo>
                    <a:pt x="419" y="379"/>
                  </a:lnTo>
                  <a:lnTo>
                    <a:pt x="416" y="379"/>
                  </a:lnTo>
                  <a:lnTo>
                    <a:pt x="414" y="379"/>
                  </a:lnTo>
                  <a:lnTo>
                    <a:pt x="411" y="379"/>
                  </a:lnTo>
                  <a:lnTo>
                    <a:pt x="409" y="379"/>
                  </a:lnTo>
                  <a:lnTo>
                    <a:pt x="405" y="377"/>
                  </a:lnTo>
                  <a:lnTo>
                    <a:pt x="401" y="377"/>
                  </a:lnTo>
                  <a:lnTo>
                    <a:pt x="399" y="377"/>
                  </a:lnTo>
                  <a:lnTo>
                    <a:pt x="396" y="377"/>
                  </a:lnTo>
                  <a:lnTo>
                    <a:pt x="390" y="377"/>
                  </a:lnTo>
                  <a:lnTo>
                    <a:pt x="384" y="378"/>
                  </a:lnTo>
                  <a:lnTo>
                    <a:pt x="382" y="378"/>
                  </a:lnTo>
                  <a:lnTo>
                    <a:pt x="380" y="379"/>
                  </a:lnTo>
                  <a:lnTo>
                    <a:pt x="379" y="379"/>
                  </a:lnTo>
                  <a:lnTo>
                    <a:pt x="377" y="381"/>
                  </a:lnTo>
                  <a:lnTo>
                    <a:pt x="377" y="382"/>
                  </a:lnTo>
                  <a:lnTo>
                    <a:pt x="375" y="384"/>
                  </a:lnTo>
                  <a:lnTo>
                    <a:pt x="374" y="386"/>
                  </a:lnTo>
                  <a:lnTo>
                    <a:pt x="374" y="389"/>
                  </a:lnTo>
                  <a:lnTo>
                    <a:pt x="374" y="393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6" y="406"/>
                  </a:lnTo>
                  <a:lnTo>
                    <a:pt x="376" y="409"/>
                  </a:lnTo>
                  <a:lnTo>
                    <a:pt x="376" y="413"/>
                  </a:lnTo>
                  <a:lnTo>
                    <a:pt x="376" y="417"/>
                  </a:lnTo>
                  <a:lnTo>
                    <a:pt x="375" y="425"/>
                  </a:lnTo>
                  <a:lnTo>
                    <a:pt x="375" y="429"/>
                  </a:lnTo>
                  <a:lnTo>
                    <a:pt x="375" y="432"/>
                  </a:lnTo>
                  <a:lnTo>
                    <a:pt x="375" y="437"/>
                  </a:lnTo>
                  <a:lnTo>
                    <a:pt x="376" y="442"/>
                  </a:lnTo>
                  <a:lnTo>
                    <a:pt x="377" y="446"/>
                  </a:lnTo>
                  <a:lnTo>
                    <a:pt x="379" y="451"/>
                  </a:lnTo>
                  <a:lnTo>
                    <a:pt x="384" y="464"/>
                  </a:lnTo>
                  <a:lnTo>
                    <a:pt x="387" y="470"/>
                  </a:lnTo>
                  <a:lnTo>
                    <a:pt x="389" y="476"/>
                  </a:lnTo>
                  <a:lnTo>
                    <a:pt x="390" y="481"/>
                  </a:lnTo>
                  <a:lnTo>
                    <a:pt x="391" y="484"/>
                  </a:lnTo>
                  <a:lnTo>
                    <a:pt x="391" y="488"/>
                  </a:lnTo>
                  <a:lnTo>
                    <a:pt x="392" y="494"/>
                  </a:lnTo>
                  <a:lnTo>
                    <a:pt x="394" y="506"/>
                  </a:lnTo>
                  <a:lnTo>
                    <a:pt x="394" y="510"/>
                  </a:lnTo>
                  <a:lnTo>
                    <a:pt x="394" y="512"/>
                  </a:lnTo>
                  <a:lnTo>
                    <a:pt x="393" y="515"/>
                  </a:lnTo>
                  <a:lnTo>
                    <a:pt x="393" y="517"/>
                  </a:lnTo>
                  <a:lnTo>
                    <a:pt x="391" y="523"/>
                  </a:lnTo>
                  <a:lnTo>
                    <a:pt x="390" y="526"/>
                  </a:lnTo>
                  <a:lnTo>
                    <a:pt x="389" y="531"/>
                  </a:lnTo>
                  <a:lnTo>
                    <a:pt x="384" y="539"/>
                  </a:lnTo>
                  <a:lnTo>
                    <a:pt x="380" y="550"/>
                  </a:lnTo>
                  <a:lnTo>
                    <a:pt x="379" y="552"/>
                  </a:lnTo>
                  <a:lnTo>
                    <a:pt x="378" y="554"/>
                  </a:lnTo>
                  <a:lnTo>
                    <a:pt x="377" y="556"/>
                  </a:lnTo>
                  <a:lnTo>
                    <a:pt x="375" y="559"/>
                  </a:lnTo>
                  <a:lnTo>
                    <a:pt x="373" y="560"/>
                  </a:lnTo>
                  <a:lnTo>
                    <a:pt x="372" y="561"/>
                  </a:lnTo>
                  <a:lnTo>
                    <a:pt x="370" y="563"/>
                  </a:lnTo>
                  <a:lnTo>
                    <a:pt x="369" y="564"/>
                  </a:lnTo>
                  <a:lnTo>
                    <a:pt x="366" y="565"/>
                  </a:lnTo>
                  <a:lnTo>
                    <a:pt x="358" y="567"/>
                  </a:lnTo>
                  <a:lnTo>
                    <a:pt x="355" y="568"/>
                  </a:lnTo>
                  <a:lnTo>
                    <a:pt x="352" y="569"/>
                  </a:lnTo>
                  <a:lnTo>
                    <a:pt x="348" y="571"/>
                  </a:lnTo>
                  <a:lnTo>
                    <a:pt x="347" y="573"/>
                  </a:lnTo>
                  <a:lnTo>
                    <a:pt x="344" y="574"/>
                  </a:lnTo>
                  <a:lnTo>
                    <a:pt x="343" y="576"/>
                  </a:lnTo>
                  <a:lnTo>
                    <a:pt x="342" y="578"/>
                  </a:lnTo>
                  <a:lnTo>
                    <a:pt x="341" y="579"/>
                  </a:lnTo>
                  <a:lnTo>
                    <a:pt x="339" y="581"/>
                  </a:lnTo>
                  <a:lnTo>
                    <a:pt x="337" y="586"/>
                  </a:lnTo>
                  <a:lnTo>
                    <a:pt x="337" y="586"/>
                  </a:lnTo>
                  <a:lnTo>
                    <a:pt x="335" y="584"/>
                  </a:lnTo>
                  <a:lnTo>
                    <a:pt x="330" y="580"/>
                  </a:lnTo>
                  <a:lnTo>
                    <a:pt x="326" y="576"/>
                  </a:lnTo>
                  <a:lnTo>
                    <a:pt x="321" y="573"/>
                  </a:lnTo>
                  <a:lnTo>
                    <a:pt x="316" y="569"/>
                  </a:lnTo>
                  <a:lnTo>
                    <a:pt x="310" y="565"/>
                  </a:lnTo>
                  <a:lnTo>
                    <a:pt x="305" y="561"/>
                  </a:lnTo>
                  <a:lnTo>
                    <a:pt x="300" y="559"/>
                  </a:lnTo>
                  <a:lnTo>
                    <a:pt x="296" y="556"/>
                  </a:lnTo>
                  <a:lnTo>
                    <a:pt x="293" y="555"/>
                  </a:lnTo>
                  <a:lnTo>
                    <a:pt x="289" y="554"/>
                  </a:lnTo>
                  <a:lnTo>
                    <a:pt x="285" y="552"/>
                  </a:lnTo>
                  <a:lnTo>
                    <a:pt x="281" y="551"/>
                  </a:lnTo>
                  <a:lnTo>
                    <a:pt x="264" y="547"/>
                  </a:lnTo>
                  <a:lnTo>
                    <a:pt x="259" y="545"/>
                  </a:lnTo>
                  <a:lnTo>
                    <a:pt x="256" y="544"/>
                  </a:lnTo>
                  <a:lnTo>
                    <a:pt x="254" y="542"/>
                  </a:lnTo>
                  <a:lnTo>
                    <a:pt x="250" y="540"/>
                  </a:lnTo>
                  <a:lnTo>
                    <a:pt x="248" y="539"/>
                  </a:lnTo>
                  <a:lnTo>
                    <a:pt x="247" y="537"/>
                  </a:lnTo>
                  <a:lnTo>
                    <a:pt x="245" y="535"/>
                  </a:lnTo>
                  <a:lnTo>
                    <a:pt x="244" y="533"/>
                  </a:lnTo>
                  <a:lnTo>
                    <a:pt x="243" y="531"/>
                  </a:lnTo>
                  <a:lnTo>
                    <a:pt x="243" y="529"/>
                  </a:lnTo>
                  <a:lnTo>
                    <a:pt x="242" y="526"/>
                  </a:lnTo>
                  <a:lnTo>
                    <a:pt x="240" y="514"/>
                  </a:lnTo>
                  <a:lnTo>
                    <a:pt x="240" y="511"/>
                  </a:lnTo>
                  <a:lnTo>
                    <a:pt x="239" y="508"/>
                  </a:lnTo>
                  <a:lnTo>
                    <a:pt x="238" y="504"/>
                  </a:lnTo>
                  <a:lnTo>
                    <a:pt x="236" y="499"/>
                  </a:lnTo>
                  <a:lnTo>
                    <a:pt x="230" y="485"/>
                  </a:lnTo>
                  <a:lnTo>
                    <a:pt x="228" y="480"/>
                  </a:lnTo>
                  <a:lnTo>
                    <a:pt x="226" y="477"/>
                  </a:lnTo>
                  <a:lnTo>
                    <a:pt x="223" y="472"/>
                  </a:lnTo>
                  <a:lnTo>
                    <a:pt x="222" y="470"/>
                  </a:lnTo>
                  <a:lnTo>
                    <a:pt x="221" y="469"/>
                  </a:lnTo>
                  <a:lnTo>
                    <a:pt x="219" y="467"/>
                  </a:lnTo>
                  <a:lnTo>
                    <a:pt x="217" y="466"/>
                  </a:lnTo>
                  <a:lnTo>
                    <a:pt x="210" y="461"/>
                  </a:lnTo>
                  <a:lnTo>
                    <a:pt x="207" y="459"/>
                  </a:lnTo>
                  <a:lnTo>
                    <a:pt x="206" y="457"/>
                  </a:lnTo>
                  <a:lnTo>
                    <a:pt x="204" y="455"/>
                  </a:lnTo>
                  <a:lnTo>
                    <a:pt x="203" y="454"/>
                  </a:lnTo>
                  <a:lnTo>
                    <a:pt x="202" y="451"/>
                  </a:lnTo>
                  <a:lnTo>
                    <a:pt x="200" y="449"/>
                  </a:lnTo>
                  <a:lnTo>
                    <a:pt x="199" y="445"/>
                  </a:lnTo>
                  <a:lnTo>
                    <a:pt x="197" y="442"/>
                  </a:lnTo>
                  <a:lnTo>
                    <a:pt x="195" y="437"/>
                  </a:lnTo>
                  <a:lnTo>
                    <a:pt x="190" y="426"/>
                  </a:lnTo>
                  <a:lnTo>
                    <a:pt x="187" y="414"/>
                  </a:lnTo>
                  <a:lnTo>
                    <a:pt x="184" y="409"/>
                  </a:lnTo>
                  <a:lnTo>
                    <a:pt x="182" y="404"/>
                  </a:lnTo>
                  <a:lnTo>
                    <a:pt x="181" y="402"/>
                  </a:lnTo>
                  <a:lnTo>
                    <a:pt x="179" y="399"/>
                  </a:lnTo>
                  <a:lnTo>
                    <a:pt x="177" y="396"/>
                  </a:lnTo>
                  <a:lnTo>
                    <a:pt x="174" y="394"/>
                  </a:lnTo>
                  <a:lnTo>
                    <a:pt x="173" y="393"/>
                  </a:lnTo>
                  <a:lnTo>
                    <a:pt x="171" y="392"/>
                  </a:lnTo>
                  <a:lnTo>
                    <a:pt x="169" y="392"/>
                  </a:lnTo>
                  <a:lnTo>
                    <a:pt x="167" y="392"/>
                  </a:lnTo>
                  <a:lnTo>
                    <a:pt x="158" y="393"/>
                  </a:lnTo>
                  <a:lnTo>
                    <a:pt x="153" y="394"/>
                  </a:lnTo>
                  <a:lnTo>
                    <a:pt x="148" y="394"/>
                  </a:lnTo>
                  <a:lnTo>
                    <a:pt x="140" y="394"/>
                  </a:lnTo>
                  <a:lnTo>
                    <a:pt x="137" y="393"/>
                  </a:lnTo>
                  <a:lnTo>
                    <a:pt x="134" y="393"/>
                  </a:lnTo>
                  <a:lnTo>
                    <a:pt x="130" y="392"/>
                  </a:lnTo>
                  <a:lnTo>
                    <a:pt x="126" y="391"/>
                  </a:lnTo>
                  <a:lnTo>
                    <a:pt x="123" y="390"/>
                  </a:lnTo>
                  <a:lnTo>
                    <a:pt x="122" y="389"/>
                  </a:lnTo>
                  <a:lnTo>
                    <a:pt x="120" y="388"/>
                  </a:lnTo>
                  <a:lnTo>
                    <a:pt x="117" y="386"/>
                  </a:lnTo>
                  <a:lnTo>
                    <a:pt x="115" y="384"/>
                  </a:lnTo>
                  <a:lnTo>
                    <a:pt x="107" y="374"/>
                  </a:lnTo>
                  <a:lnTo>
                    <a:pt x="105" y="372"/>
                  </a:lnTo>
                  <a:lnTo>
                    <a:pt x="103" y="369"/>
                  </a:lnTo>
                  <a:lnTo>
                    <a:pt x="100" y="364"/>
                  </a:lnTo>
                  <a:lnTo>
                    <a:pt x="97" y="358"/>
                  </a:lnTo>
                  <a:lnTo>
                    <a:pt x="92" y="348"/>
                  </a:lnTo>
                  <a:lnTo>
                    <a:pt x="88" y="340"/>
                  </a:lnTo>
                  <a:lnTo>
                    <a:pt x="84" y="329"/>
                  </a:lnTo>
                  <a:lnTo>
                    <a:pt x="79" y="317"/>
                  </a:lnTo>
                  <a:lnTo>
                    <a:pt x="75" y="308"/>
                  </a:lnTo>
                  <a:lnTo>
                    <a:pt x="75" y="307"/>
                  </a:lnTo>
                  <a:lnTo>
                    <a:pt x="74" y="305"/>
                  </a:lnTo>
                  <a:lnTo>
                    <a:pt x="72" y="304"/>
                  </a:lnTo>
                  <a:lnTo>
                    <a:pt x="72" y="304"/>
                  </a:lnTo>
                  <a:lnTo>
                    <a:pt x="71" y="303"/>
                  </a:lnTo>
                  <a:lnTo>
                    <a:pt x="70" y="303"/>
                  </a:lnTo>
                  <a:lnTo>
                    <a:pt x="67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57" y="301"/>
                  </a:lnTo>
                  <a:lnTo>
                    <a:pt x="56" y="300"/>
                  </a:lnTo>
                  <a:lnTo>
                    <a:pt x="53" y="297"/>
                  </a:lnTo>
                  <a:lnTo>
                    <a:pt x="50" y="294"/>
                  </a:lnTo>
                  <a:lnTo>
                    <a:pt x="48" y="292"/>
                  </a:lnTo>
                  <a:lnTo>
                    <a:pt x="43" y="284"/>
                  </a:lnTo>
                  <a:lnTo>
                    <a:pt x="42" y="282"/>
                  </a:lnTo>
                  <a:lnTo>
                    <a:pt x="40" y="281"/>
                  </a:lnTo>
                  <a:lnTo>
                    <a:pt x="38" y="279"/>
                  </a:lnTo>
                  <a:lnTo>
                    <a:pt x="36" y="277"/>
                  </a:lnTo>
                  <a:lnTo>
                    <a:pt x="34" y="275"/>
                  </a:lnTo>
                  <a:lnTo>
                    <a:pt x="32" y="274"/>
                  </a:lnTo>
                  <a:lnTo>
                    <a:pt x="29" y="273"/>
                  </a:lnTo>
                  <a:lnTo>
                    <a:pt x="27" y="272"/>
                  </a:lnTo>
                  <a:lnTo>
                    <a:pt x="25" y="271"/>
                  </a:lnTo>
                  <a:lnTo>
                    <a:pt x="21" y="271"/>
                  </a:lnTo>
                  <a:lnTo>
                    <a:pt x="17" y="270"/>
                  </a:lnTo>
                  <a:lnTo>
                    <a:pt x="13" y="269"/>
                  </a:lnTo>
                  <a:lnTo>
                    <a:pt x="10" y="270"/>
                  </a:lnTo>
                  <a:lnTo>
                    <a:pt x="9" y="270"/>
                  </a:lnTo>
                  <a:lnTo>
                    <a:pt x="8" y="270"/>
                  </a:lnTo>
                  <a:lnTo>
                    <a:pt x="8" y="269"/>
                  </a:lnTo>
                  <a:lnTo>
                    <a:pt x="7" y="267"/>
                  </a:lnTo>
                  <a:lnTo>
                    <a:pt x="4" y="256"/>
                  </a:lnTo>
                  <a:lnTo>
                    <a:pt x="2" y="252"/>
                  </a:lnTo>
                  <a:lnTo>
                    <a:pt x="2" y="250"/>
                  </a:lnTo>
                  <a:lnTo>
                    <a:pt x="2" y="247"/>
                  </a:lnTo>
                  <a:lnTo>
                    <a:pt x="1" y="244"/>
                  </a:lnTo>
                  <a:lnTo>
                    <a:pt x="1" y="240"/>
                  </a:lnTo>
                  <a:lnTo>
                    <a:pt x="0" y="237"/>
                  </a:lnTo>
                  <a:lnTo>
                    <a:pt x="0" y="232"/>
                  </a:lnTo>
                  <a:lnTo>
                    <a:pt x="1" y="228"/>
                  </a:lnTo>
                  <a:lnTo>
                    <a:pt x="1" y="223"/>
                  </a:lnTo>
                  <a:lnTo>
                    <a:pt x="2" y="219"/>
                  </a:lnTo>
                  <a:lnTo>
                    <a:pt x="3" y="212"/>
                  </a:lnTo>
                  <a:lnTo>
                    <a:pt x="5" y="207"/>
                  </a:lnTo>
                  <a:lnTo>
                    <a:pt x="6" y="201"/>
                  </a:lnTo>
                  <a:lnTo>
                    <a:pt x="7" y="197"/>
                  </a:lnTo>
                  <a:lnTo>
                    <a:pt x="8" y="194"/>
                  </a:lnTo>
                  <a:lnTo>
                    <a:pt x="10" y="191"/>
                  </a:lnTo>
                  <a:lnTo>
                    <a:pt x="13" y="184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2" y="171"/>
                  </a:lnTo>
                  <a:lnTo>
                    <a:pt x="24" y="169"/>
                  </a:lnTo>
                  <a:lnTo>
                    <a:pt x="26" y="167"/>
                  </a:lnTo>
                  <a:lnTo>
                    <a:pt x="27" y="165"/>
                  </a:lnTo>
                  <a:lnTo>
                    <a:pt x="30" y="164"/>
                  </a:lnTo>
                  <a:lnTo>
                    <a:pt x="32" y="162"/>
                  </a:lnTo>
                  <a:lnTo>
                    <a:pt x="33" y="162"/>
                  </a:lnTo>
                  <a:lnTo>
                    <a:pt x="40" y="159"/>
                  </a:lnTo>
                  <a:lnTo>
                    <a:pt x="42" y="158"/>
                  </a:lnTo>
                  <a:lnTo>
                    <a:pt x="45" y="156"/>
                  </a:lnTo>
                  <a:lnTo>
                    <a:pt x="47" y="154"/>
                  </a:lnTo>
                  <a:lnTo>
                    <a:pt x="50" y="152"/>
                  </a:lnTo>
                  <a:lnTo>
                    <a:pt x="51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5" y="145"/>
                  </a:lnTo>
                  <a:lnTo>
                    <a:pt x="55" y="142"/>
                  </a:lnTo>
                  <a:lnTo>
                    <a:pt x="56" y="140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0"/>
                  </a:lnTo>
                  <a:lnTo>
                    <a:pt x="57" y="127"/>
                  </a:lnTo>
                  <a:lnTo>
                    <a:pt x="56" y="122"/>
                  </a:lnTo>
                  <a:lnTo>
                    <a:pt x="53" y="110"/>
                  </a:lnTo>
                  <a:lnTo>
                    <a:pt x="52" y="107"/>
                  </a:lnTo>
                  <a:lnTo>
                    <a:pt x="51" y="102"/>
                  </a:lnTo>
                  <a:lnTo>
                    <a:pt x="47" y="95"/>
                  </a:lnTo>
                  <a:lnTo>
                    <a:pt x="47" y="91"/>
                  </a:lnTo>
                  <a:lnTo>
                    <a:pt x="46" y="87"/>
                  </a:lnTo>
                  <a:lnTo>
                    <a:pt x="46" y="85"/>
                  </a:lnTo>
                  <a:lnTo>
                    <a:pt x="46" y="82"/>
                  </a:lnTo>
                  <a:lnTo>
                    <a:pt x="46" y="80"/>
                  </a:lnTo>
                  <a:lnTo>
                    <a:pt x="49" y="72"/>
                  </a:lnTo>
                  <a:lnTo>
                    <a:pt x="50" y="68"/>
                  </a:lnTo>
                  <a:lnTo>
                    <a:pt x="50" y="64"/>
                  </a:lnTo>
                  <a:lnTo>
                    <a:pt x="50" y="52"/>
                  </a:lnTo>
                  <a:lnTo>
                    <a:pt x="51" y="47"/>
                  </a:lnTo>
                  <a:lnTo>
                    <a:pt x="52" y="40"/>
                  </a:lnTo>
                  <a:lnTo>
                    <a:pt x="53" y="35"/>
                  </a:lnTo>
                  <a:lnTo>
                    <a:pt x="54" y="30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29"/>
                  </a:lnTo>
                  <a:lnTo>
                    <a:pt x="85" y="29"/>
                  </a:lnTo>
                  <a:lnTo>
                    <a:pt x="87" y="28"/>
                  </a:lnTo>
                  <a:lnTo>
                    <a:pt x="90" y="27"/>
                  </a:lnTo>
                  <a:lnTo>
                    <a:pt x="92" y="27"/>
                  </a:lnTo>
                  <a:lnTo>
                    <a:pt x="94" y="26"/>
                  </a:lnTo>
                  <a:lnTo>
                    <a:pt x="96" y="25"/>
                  </a:lnTo>
                  <a:lnTo>
                    <a:pt x="99" y="22"/>
                  </a:lnTo>
                  <a:lnTo>
                    <a:pt x="104" y="20"/>
                  </a:lnTo>
                  <a:lnTo>
                    <a:pt x="107" y="17"/>
                  </a:lnTo>
                  <a:lnTo>
                    <a:pt x="119" y="7"/>
                  </a:lnTo>
                  <a:lnTo>
                    <a:pt x="122" y="5"/>
                  </a:lnTo>
                  <a:lnTo>
                    <a:pt x="125" y="3"/>
                  </a:lnTo>
                  <a:lnTo>
                    <a:pt x="129" y="1"/>
                  </a:lnTo>
                  <a:lnTo>
                    <a:pt x="131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E7B06CA4-6946-3DBC-70A5-C792F53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436" y="4598825"/>
              <a:ext cx="846138" cy="966788"/>
            </a:xfrm>
            <a:custGeom>
              <a:avLst/>
              <a:gdLst>
                <a:gd name="T0" fmla="*/ 147 w 533"/>
                <a:gd name="T1" fmla="*/ 19 h 609"/>
                <a:gd name="T2" fmla="*/ 172 w 533"/>
                <a:gd name="T3" fmla="*/ 6 h 609"/>
                <a:gd name="T4" fmla="*/ 193 w 533"/>
                <a:gd name="T5" fmla="*/ 21 h 609"/>
                <a:gd name="T6" fmla="*/ 222 w 533"/>
                <a:gd name="T7" fmla="*/ 35 h 609"/>
                <a:gd name="T8" fmla="*/ 252 w 533"/>
                <a:gd name="T9" fmla="*/ 44 h 609"/>
                <a:gd name="T10" fmla="*/ 273 w 533"/>
                <a:gd name="T11" fmla="*/ 61 h 609"/>
                <a:gd name="T12" fmla="*/ 279 w 533"/>
                <a:gd name="T13" fmla="*/ 70 h 609"/>
                <a:gd name="T14" fmla="*/ 294 w 533"/>
                <a:gd name="T15" fmla="*/ 84 h 609"/>
                <a:gd name="T16" fmla="*/ 290 w 533"/>
                <a:gd name="T17" fmla="*/ 103 h 609"/>
                <a:gd name="T18" fmla="*/ 270 w 533"/>
                <a:gd name="T19" fmla="*/ 120 h 609"/>
                <a:gd name="T20" fmla="*/ 279 w 533"/>
                <a:gd name="T21" fmla="*/ 148 h 609"/>
                <a:gd name="T22" fmla="*/ 282 w 533"/>
                <a:gd name="T23" fmla="*/ 175 h 609"/>
                <a:gd name="T24" fmla="*/ 295 w 533"/>
                <a:gd name="T25" fmla="*/ 193 h 609"/>
                <a:gd name="T26" fmla="*/ 288 w 533"/>
                <a:gd name="T27" fmla="*/ 220 h 609"/>
                <a:gd name="T28" fmla="*/ 278 w 533"/>
                <a:gd name="T29" fmla="*/ 273 h 609"/>
                <a:gd name="T30" fmla="*/ 304 w 533"/>
                <a:gd name="T31" fmla="*/ 310 h 609"/>
                <a:gd name="T32" fmla="*/ 326 w 533"/>
                <a:gd name="T33" fmla="*/ 365 h 609"/>
                <a:gd name="T34" fmla="*/ 348 w 533"/>
                <a:gd name="T35" fmla="*/ 396 h 609"/>
                <a:gd name="T36" fmla="*/ 375 w 533"/>
                <a:gd name="T37" fmla="*/ 440 h 609"/>
                <a:gd name="T38" fmla="*/ 407 w 533"/>
                <a:gd name="T39" fmla="*/ 460 h 609"/>
                <a:gd name="T40" fmla="*/ 434 w 533"/>
                <a:gd name="T41" fmla="*/ 476 h 609"/>
                <a:gd name="T42" fmla="*/ 459 w 533"/>
                <a:gd name="T43" fmla="*/ 494 h 609"/>
                <a:gd name="T44" fmla="*/ 506 w 533"/>
                <a:gd name="T45" fmla="*/ 510 h 609"/>
                <a:gd name="T46" fmla="*/ 532 w 533"/>
                <a:gd name="T47" fmla="*/ 524 h 609"/>
                <a:gd name="T48" fmla="*/ 512 w 533"/>
                <a:gd name="T49" fmla="*/ 542 h 609"/>
                <a:gd name="T50" fmla="*/ 505 w 533"/>
                <a:gd name="T51" fmla="*/ 557 h 609"/>
                <a:gd name="T52" fmla="*/ 496 w 533"/>
                <a:gd name="T53" fmla="*/ 564 h 609"/>
                <a:gd name="T54" fmla="*/ 489 w 533"/>
                <a:gd name="T55" fmla="*/ 596 h 609"/>
                <a:gd name="T56" fmla="*/ 456 w 533"/>
                <a:gd name="T57" fmla="*/ 607 h 609"/>
                <a:gd name="T58" fmla="*/ 361 w 533"/>
                <a:gd name="T59" fmla="*/ 607 h 609"/>
                <a:gd name="T60" fmla="*/ 326 w 533"/>
                <a:gd name="T61" fmla="*/ 593 h 609"/>
                <a:gd name="T62" fmla="*/ 302 w 533"/>
                <a:gd name="T63" fmla="*/ 564 h 609"/>
                <a:gd name="T64" fmla="*/ 280 w 533"/>
                <a:gd name="T65" fmla="*/ 553 h 609"/>
                <a:gd name="T66" fmla="*/ 261 w 533"/>
                <a:gd name="T67" fmla="*/ 540 h 609"/>
                <a:gd name="T68" fmla="*/ 241 w 533"/>
                <a:gd name="T69" fmla="*/ 564 h 609"/>
                <a:gd name="T70" fmla="*/ 197 w 533"/>
                <a:gd name="T71" fmla="*/ 576 h 609"/>
                <a:gd name="T72" fmla="*/ 159 w 533"/>
                <a:gd name="T73" fmla="*/ 572 h 609"/>
                <a:gd name="T74" fmla="*/ 104 w 533"/>
                <a:gd name="T75" fmla="*/ 544 h 609"/>
                <a:gd name="T76" fmla="*/ 55 w 533"/>
                <a:gd name="T77" fmla="*/ 539 h 609"/>
                <a:gd name="T78" fmla="*/ 34 w 533"/>
                <a:gd name="T79" fmla="*/ 518 h 609"/>
                <a:gd name="T80" fmla="*/ 0 w 533"/>
                <a:gd name="T81" fmla="*/ 507 h 609"/>
                <a:gd name="T82" fmla="*/ 13 w 533"/>
                <a:gd name="T83" fmla="*/ 466 h 609"/>
                <a:gd name="T84" fmla="*/ 18 w 533"/>
                <a:gd name="T85" fmla="*/ 440 h 609"/>
                <a:gd name="T86" fmla="*/ 7 w 533"/>
                <a:gd name="T87" fmla="*/ 407 h 609"/>
                <a:gd name="T88" fmla="*/ 29 w 533"/>
                <a:gd name="T89" fmla="*/ 387 h 609"/>
                <a:gd name="T90" fmla="*/ 24 w 533"/>
                <a:gd name="T91" fmla="*/ 368 h 609"/>
                <a:gd name="T92" fmla="*/ 18 w 533"/>
                <a:gd name="T93" fmla="*/ 350 h 609"/>
                <a:gd name="T94" fmla="*/ 35 w 533"/>
                <a:gd name="T95" fmla="*/ 335 h 609"/>
                <a:gd name="T96" fmla="*/ 37 w 533"/>
                <a:gd name="T97" fmla="*/ 310 h 609"/>
                <a:gd name="T98" fmla="*/ 71 w 533"/>
                <a:gd name="T99" fmla="*/ 275 h 609"/>
                <a:gd name="T100" fmla="*/ 92 w 533"/>
                <a:gd name="T101" fmla="*/ 228 h 609"/>
                <a:gd name="T102" fmla="*/ 81 w 533"/>
                <a:gd name="T103" fmla="*/ 201 h 609"/>
                <a:gd name="T104" fmla="*/ 79 w 533"/>
                <a:gd name="T105" fmla="*/ 143 h 609"/>
                <a:gd name="T106" fmla="*/ 77 w 533"/>
                <a:gd name="T107" fmla="*/ 99 h 609"/>
                <a:gd name="T108" fmla="*/ 68 w 533"/>
                <a:gd name="T109" fmla="*/ 56 h 609"/>
                <a:gd name="T110" fmla="*/ 71 w 533"/>
                <a:gd name="T111" fmla="*/ 24 h 609"/>
                <a:gd name="T112" fmla="*/ 86 w 533"/>
                <a:gd name="T113" fmla="*/ 21 h 609"/>
                <a:gd name="T114" fmla="*/ 106 w 533"/>
                <a:gd name="T115" fmla="*/ 12 h 609"/>
                <a:gd name="T116" fmla="*/ 127 w 533"/>
                <a:gd name="T117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3" h="609">
                  <a:moveTo>
                    <a:pt x="127" y="0"/>
                  </a:moveTo>
                  <a:lnTo>
                    <a:pt x="128" y="0"/>
                  </a:lnTo>
                  <a:lnTo>
                    <a:pt x="129" y="0"/>
                  </a:lnTo>
                  <a:lnTo>
                    <a:pt x="132" y="6"/>
                  </a:lnTo>
                  <a:lnTo>
                    <a:pt x="138" y="15"/>
                  </a:lnTo>
                  <a:lnTo>
                    <a:pt x="139" y="17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8"/>
                  </a:lnTo>
                  <a:lnTo>
                    <a:pt x="153" y="17"/>
                  </a:lnTo>
                  <a:lnTo>
                    <a:pt x="155" y="15"/>
                  </a:lnTo>
                  <a:lnTo>
                    <a:pt x="157" y="13"/>
                  </a:lnTo>
                  <a:lnTo>
                    <a:pt x="164" y="8"/>
                  </a:lnTo>
                  <a:lnTo>
                    <a:pt x="165" y="7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8"/>
                  </a:lnTo>
                  <a:lnTo>
                    <a:pt x="177" y="9"/>
                  </a:lnTo>
                  <a:lnTo>
                    <a:pt x="179" y="10"/>
                  </a:lnTo>
                  <a:lnTo>
                    <a:pt x="183" y="15"/>
                  </a:lnTo>
                  <a:lnTo>
                    <a:pt x="184" y="16"/>
                  </a:lnTo>
                  <a:lnTo>
                    <a:pt x="186" y="17"/>
                  </a:lnTo>
                  <a:lnTo>
                    <a:pt x="187" y="18"/>
                  </a:lnTo>
                  <a:lnTo>
                    <a:pt x="192" y="20"/>
                  </a:lnTo>
                  <a:lnTo>
                    <a:pt x="193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5" y="25"/>
                  </a:lnTo>
                  <a:lnTo>
                    <a:pt x="196" y="25"/>
                  </a:lnTo>
                  <a:lnTo>
                    <a:pt x="197" y="26"/>
                  </a:lnTo>
                  <a:lnTo>
                    <a:pt x="198" y="27"/>
                  </a:lnTo>
                  <a:lnTo>
                    <a:pt x="201" y="28"/>
                  </a:lnTo>
                  <a:lnTo>
                    <a:pt x="208" y="31"/>
                  </a:lnTo>
                  <a:lnTo>
                    <a:pt x="212" y="33"/>
                  </a:lnTo>
                  <a:lnTo>
                    <a:pt x="218" y="35"/>
                  </a:lnTo>
                  <a:lnTo>
                    <a:pt x="222" y="35"/>
                  </a:lnTo>
                  <a:lnTo>
                    <a:pt x="227" y="36"/>
                  </a:lnTo>
                  <a:lnTo>
                    <a:pt x="227" y="37"/>
                  </a:lnTo>
                  <a:lnTo>
                    <a:pt x="228" y="38"/>
                  </a:lnTo>
                  <a:lnTo>
                    <a:pt x="229" y="38"/>
                  </a:lnTo>
                  <a:lnTo>
                    <a:pt x="230" y="38"/>
                  </a:lnTo>
                  <a:lnTo>
                    <a:pt x="232" y="39"/>
                  </a:lnTo>
                  <a:lnTo>
                    <a:pt x="241" y="40"/>
                  </a:lnTo>
                  <a:lnTo>
                    <a:pt x="244" y="40"/>
                  </a:lnTo>
                  <a:lnTo>
                    <a:pt x="246" y="42"/>
                  </a:lnTo>
                  <a:lnTo>
                    <a:pt x="249" y="43"/>
                  </a:lnTo>
                  <a:lnTo>
                    <a:pt x="252" y="44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1" y="50"/>
                  </a:lnTo>
                  <a:lnTo>
                    <a:pt x="264" y="55"/>
                  </a:lnTo>
                  <a:lnTo>
                    <a:pt x="266" y="58"/>
                  </a:lnTo>
                  <a:lnTo>
                    <a:pt x="268" y="59"/>
                  </a:lnTo>
                  <a:lnTo>
                    <a:pt x="270" y="60"/>
                  </a:lnTo>
                  <a:lnTo>
                    <a:pt x="271" y="61"/>
                  </a:lnTo>
                  <a:lnTo>
                    <a:pt x="273" y="61"/>
                  </a:lnTo>
                  <a:lnTo>
                    <a:pt x="276" y="62"/>
                  </a:lnTo>
                  <a:lnTo>
                    <a:pt x="277" y="63"/>
                  </a:lnTo>
                  <a:lnTo>
                    <a:pt x="279" y="63"/>
                  </a:lnTo>
                  <a:lnTo>
                    <a:pt x="280" y="64"/>
                  </a:lnTo>
                  <a:lnTo>
                    <a:pt x="281" y="65"/>
                  </a:lnTo>
                  <a:lnTo>
                    <a:pt x="281" y="65"/>
                  </a:lnTo>
                  <a:lnTo>
                    <a:pt x="281" y="66"/>
                  </a:lnTo>
                  <a:lnTo>
                    <a:pt x="281" y="67"/>
                  </a:lnTo>
                  <a:lnTo>
                    <a:pt x="279" y="68"/>
                  </a:lnTo>
                  <a:lnTo>
                    <a:pt x="279" y="69"/>
                  </a:lnTo>
                  <a:lnTo>
                    <a:pt x="279" y="70"/>
                  </a:lnTo>
                  <a:lnTo>
                    <a:pt x="279" y="71"/>
                  </a:lnTo>
                  <a:lnTo>
                    <a:pt x="279" y="73"/>
                  </a:lnTo>
                  <a:lnTo>
                    <a:pt x="280" y="74"/>
                  </a:lnTo>
                  <a:lnTo>
                    <a:pt x="280" y="75"/>
                  </a:lnTo>
                  <a:lnTo>
                    <a:pt x="284" y="80"/>
                  </a:lnTo>
                  <a:lnTo>
                    <a:pt x="286" y="81"/>
                  </a:lnTo>
                  <a:lnTo>
                    <a:pt x="287" y="82"/>
                  </a:lnTo>
                  <a:lnTo>
                    <a:pt x="289" y="83"/>
                  </a:lnTo>
                  <a:lnTo>
                    <a:pt x="293" y="83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5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8"/>
                  </a:lnTo>
                  <a:lnTo>
                    <a:pt x="296" y="89"/>
                  </a:lnTo>
                  <a:lnTo>
                    <a:pt x="296" y="91"/>
                  </a:lnTo>
                  <a:lnTo>
                    <a:pt x="296" y="93"/>
                  </a:lnTo>
                  <a:lnTo>
                    <a:pt x="294" y="95"/>
                  </a:lnTo>
                  <a:lnTo>
                    <a:pt x="293" y="98"/>
                  </a:lnTo>
                  <a:lnTo>
                    <a:pt x="291" y="101"/>
                  </a:lnTo>
                  <a:lnTo>
                    <a:pt x="290" y="103"/>
                  </a:lnTo>
                  <a:lnTo>
                    <a:pt x="288" y="105"/>
                  </a:lnTo>
                  <a:lnTo>
                    <a:pt x="286" y="107"/>
                  </a:lnTo>
                  <a:lnTo>
                    <a:pt x="284" y="108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6" y="111"/>
                  </a:lnTo>
                  <a:lnTo>
                    <a:pt x="275" y="113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0" y="120"/>
                  </a:lnTo>
                  <a:lnTo>
                    <a:pt x="270" y="120"/>
                  </a:lnTo>
                  <a:lnTo>
                    <a:pt x="269" y="122"/>
                  </a:lnTo>
                  <a:lnTo>
                    <a:pt x="269" y="123"/>
                  </a:lnTo>
                  <a:lnTo>
                    <a:pt x="270" y="125"/>
                  </a:lnTo>
                  <a:lnTo>
                    <a:pt x="270" y="125"/>
                  </a:lnTo>
                  <a:lnTo>
                    <a:pt x="271" y="128"/>
                  </a:lnTo>
                  <a:lnTo>
                    <a:pt x="272" y="130"/>
                  </a:lnTo>
                  <a:lnTo>
                    <a:pt x="275" y="135"/>
                  </a:lnTo>
                  <a:lnTo>
                    <a:pt x="276" y="138"/>
                  </a:lnTo>
                  <a:lnTo>
                    <a:pt x="277" y="140"/>
                  </a:lnTo>
                  <a:lnTo>
                    <a:pt x="278" y="145"/>
                  </a:lnTo>
                  <a:lnTo>
                    <a:pt x="279" y="148"/>
                  </a:lnTo>
                  <a:lnTo>
                    <a:pt x="280" y="152"/>
                  </a:lnTo>
                  <a:lnTo>
                    <a:pt x="283" y="159"/>
                  </a:lnTo>
                  <a:lnTo>
                    <a:pt x="284" y="161"/>
                  </a:lnTo>
                  <a:lnTo>
                    <a:pt x="284" y="163"/>
                  </a:lnTo>
                  <a:lnTo>
                    <a:pt x="284" y="165"/>
                  </a:lnTo>
                  <a:lnTo>
                    <a:pt x="284" y="167"/>
                  </a:lnTo>
                  <a:lnTo>
                    <a:pt x="282" y="169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1" y="173"/>
                  </a:lnTo>
                  <a:lnTo>
                    <a:pt x="282" y="175"/>
                  </a:lnTo>
                  <a:lnTo>
                    <a:pt x="284" y="176"/>
                  </a:lnTo>
                  <a:lnTo>
                    <a:pt x="286" y="178"/>
                  </a:lnTo>
                  <a:lnTo>
                    <a:pt x="290" y="181"/>
                  </a:lnTo>
                  <a:lnTo>
                    <a:pt x="291" y="183"/>
                  </a:lnTo>
                  <a:lnTo>
                    <a:pt x="292" y="183"/>
                  </a:lnTo>
                  <a:lnTo>
                    <a:pt x="294" y="185"/>
                  </a:lnTo>
                  <a:lnTo>
                    <a:pt x="295" y="188"/>
                  </a:lnTo>
                  <a:lnTo>
                    <a:pt x="295" y="189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5" y="193"/>
                  </a:lnTo>
                  <a:lnTo>
                    <a:pt x="294" y="198"/>
                  </a:lnTo>
                  <a:lnTo>
                    <a:pt x="293" y="200"/>
                  </a:lnTo>
                  <a:lnTo>
                    <a:pt x="293" y="202"/>
                  </a:lnTo>
                  <a:lnTo>
                    <a:pt x="294" y="206"/>
                  </a:lnTo>
                  <a:lnTo>
                    <a:pt x="294" y="208"/>
                  </a:lnTo>
                  <a:lnTo>
                    <a:pt x="294" y="210"/>
                  </a:lnTo>
                  <a:lnTo>
                    <a:pt x="293" y="211"/>
                  </a:lnTo>
                  <a:lnTo>
                    <a:pt x="293" y="212"/>
                  </a:lnTo>
                  <a:lnTo>
                    <a:pt x="292" y="213"/>
                  </a:lnTo>
                  <a:lnTo>
                    <a:pt x="289" y="217"/>
                  </a:lnTo>
                  <a:lnTo>
                    <a:pt x="288" y="220"/>
                  </a:lnTo>
                  <a:lnTo>
                    <a:pt x="288" y="222"/>
                  </a:lnTo>
                  <a:lnTo>
                    <a:pt x="287" y="227"/>
                  </a:lnTo>
                  <a:lnTo>
                    <a:pt x="286" y="230"/>
                  </a:lnTo>
                  <a:lnTo>
                    <a:pt x="285" y="233"/>
                  </a:lnTo>
                  <a:lnTo>
                    <a:pt x="282" y="241"/>
                  </a:lnTo>
                  <a:lnTo>
                    <a:pt x="281" y="245"/>
                  </a:lnTo>
                  <a:lnTo>
                    <a:pt x="280" y="248"/>
                  </a:lnTo>
                  <a:lnTo>
                    <a:pt x="279" y="259"/>
                  </a:lnTo>
                  <a:lnTo>
                    <a:pt x="277" y="266"/>
                  </a:lnTo>
                  <a:lnTo>
                    <a:pt x="277" y="270"/>
                  </a:lnTo>
                  <a:lnTo>
                    <a:pt x="278" y="273"/>
                  </a:lnTo>
                  <a:lnTo>
                    <a:pt x="278" y="275"/>
                  </a:lnTo>
                  <a:lnTo>
                    <a:pt x="279" y="277"/>
                  </a:lnTo>
                  <a:lnTo>
                    <a:pt x="280" y="279"/>
                  </a:lnTo>
                  <a:lnTo>
                    <a:pt x="281" y="281"/>
                  </a:lnTo>
                  <a:lnTo>
                    <a:pt x="282" y="283"/>
                  </a:lnTo>
                  <a:lnTo>
                    <a:pt x="284" y="285"/>
                  </a:lnTo>
                  <a:lnTo>
                    <a:pt x="291" y="292"/>
                  </a:lnTo>
                  <a:lnTo>
                    <a:pt x="296" y="298"/>
                  </a:lnTo>
                  <a:lnTo>
                    <a:pt x="299" y="302"/>
                  </a:lnTo>
                  <a:lnTo>
                    <a:pt x="302" y="306"/>
                  </a:lnTo>
                  <a:lnTo>
                    <a:pt x="304" y="310"/>
                  </a:lnTo>
                  <a:lnTo>
                    <a:pt x="306" y="314"/>
                  </a:lnTo>
                  <a:lnTo>
                    <a:pt x="314" y="327"/>
                  </a:lnTo>
                  <a:lnTo>
                    <a:pt x="316" y="332"/>
                  </a:lnTo>
                  <a:lnTo>
                    <a:pt x="319" y="337"/>
                  </a:lnTo>
                  <a:lnTo>
                    <a:pt x="321" y="345"/>
                  </a:lnTo>
                  <a:lnTo>
                    <a:pt x="324" y="352"/>
                  </a:lnTo>
                  <a:lnTo>
                    <a:pt x="324" y="355"/>
                  </a:lnTo>
                  <a:lnTo>
                    <a:pt x="325" y="357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6" y="365"/>
                  </a:lnTo>
                  <a:lnTo>
                    <a:pt x="326" y="367"/>
                  </a:lnTo>
                  <a:lnTo>
                    <a:pt x="327" y="369"/>
                  </a:lnTo>
                  <a:lnTo>
                    <a:pt x="328" y="370"/>
                  </a:lnTo>
                  <a:lnTo>
                    <a:pt x="329" y="373"/>
                  </a:lnTo>
                  <a:lnTo>
                    <a:pt x="331" y="375"/>
                  </a:lnTo>
                  <a:lnTo>
                    <a:pt x="332" y="377"/>
                  </a:lnTo>
                  <a:lnTo>
                    <a:pt x="334" y="379"/>
                  </a:lnTo>
                  <a:lnTo>
                    <a:pt x="339" y="383"/>
                  </a:lnTo>
                  <a:lnTo>
                    <a:pt x="341" y="385"/>
                  </a:lnTo>
                  <a:lnTo>
                    <a:pt x="346" y="392"/>
                  </a:lnTo>
                  <a:lnTo>
                    <a:pt x="348" y="396"/>
                  </a:lnTo>
                  <a:lnTo>
                    <a:pt x="351" y="400"/>
                  </a:lnTo>
                  <a:lnTo>
                    <a:pt x="352" y="405"/>
                  </a:lnTo>
                  <a:lnTo>
                    <a:pt x="354" y="408"/>
                  </a:lnTo>
                  <a:lnTo>
                    <a:pt x="356" y="416"/>
                  </a:lnTo>
                  <a:lnTo>
                    <a:pt x="357" y="420"/>
                  </a:lnTo>
                  <a:lnTo>
                    <a:pt x="359" y="424"/>
                  </a:lnTo>
                  <a:lnTo>
                    <a:pt x="361" y="427"/>
                  </a:lnTo>
                  <a:lnTo>
                    <a:pt x="363" y="430"/>
                  </a:lnTo>
                  <a:lnTo>
                    <a:pt x="365" y="432"/>
                  </a:lnTo>
                  <a:lnTo>
                    <a:pt x="370" y="436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9" y="445"/>
                  </a:lnTo>
                  <a:lnTo>
                    <a:pt x="383" y="450"/>
                  </a:lnTo>
                  <a:lnTo>
                    <a:pt x="384" y="452"/>
                  </a:lnTo>
                  <a:lnTo>
                    <a:pt x="385" y="453"/>
                  </a:lnTo>
                  <a:lnTo>
                    <a:pt x="386" y="454"/>
                  </a:lnTo>
                  <a:lnTo>
                    <a:pt x="389" y="455"/>
                  </a:lnTo>
                  <a:lnTo>
                    <a:pt x="390" y="456"/>
                  </a:lnTo>
                  <a:lnTo>
                    <a:pt x="392" y="457"/>
                  </a:lnTo>
                  <a:lnTo>
                    <a:pt x="396" y="458"/>
                  </a:lnTo>
                  <a:lnTo>
                    <a:pt x="407" y="460"/>
                  </a:lnTo>
                  <a:lnTo>
                    <a:pt x="415" y="462"/>
                  </a:lnTo>
                  <a:lnTo>
                    <a:pt x="418" y="462"/>
                  </a:lnTo>
                  <a:lnTo>
                    <a:pt x="424" y="463"/>
                  </a:lnTo>
                  <a:lnTo>
                    <a:pt x="426" y="463"/>
                  </a:lnTo>
                  <a:lnTo>
                    <a:pt x="428" y="464"/>
                  </a:lnTo>
                  <a:lnTo>
                    <a:pt x="429" y="464"/>
                  </a:lnTo>
                  <a:lnTo>
                    <a:pt x="430" y="465"/>
                  </a:lnTo>
                  <a:lnTo>
                    <a:pt x="431" y="466"/>
                  </a:lnTo>
                  <a:lnTo>
                    <a:pt x="431" y="468"/>
                  </a:lnTo>
                  <a:lnTo>
                    <a:pt x="432" y="470"/>
                  </a:lnTo>
                  <a:lnTo>
                    <a:pt x="434" y="476"/>
                  </a:lnTo>
                  <a:lnTo>
                    <a:pt x="434" y="478"/>
                  </a:lnTo>
                  <a:lnTo>
                    <a:pt x="436" y="480"/>
                  </a:lnTo>
                  <a:lnTo>
                    <a:pt x="437" y="482"/>
                  </a:lnTo>
                  <a:lnTo>
                    <a:pt x="439" y="484"/>
                  </a:lnTo>
                  <a:lnTo>
                    <a:pt x="442" y="485"/>
                  </a:lnTo>
                  <a:lnTo>
                    <a:pt x="444" y="486"/>
                  </a:lnTo>
                  <a:lnTo>
                    <a:pt x="454" y="489"/>
                  </a:lnTo>
                  <a:lnTo>
                    <a:pt x="456" y="489"/>
                  </a:lnTo>
                  <a:lnTo>
                    <a:pt x="457" y="491"/>
                  </a:lnTo>
                  <a:lnTo>
                    <a:pt x="459" y="492"/>
                  </a:lnTo>
                  <a:lnTo>
                    <a:pt x="459" y="494"/>
                  </a:lnTo>
                  <a:lnTo>
                    <a:pt x="463" y="499"/>
                  </a:lnTo>
                  <a:lnTo>
                    <a:pt x="464" y="502"/>
                  </a:lnTo>
                  <a:lnTo>
                    <a:pt x="466" y="503"/>
                  </a:lnTo>
                  <a:lnTo>
                    <a:pt x="468" y="504"/>
                  </a:lnTo>
                  <a:lnTo>
                    <a:pt x="471" y="505"/>
                  </a:lnTo>
                  <a:lnTo>
                    <a:pt x="476" y="507"/>
                  </a:lnTo>
                  <a:lnTo>
                    <a:pt x="481" y="508"/>
                  </a:lnTo>
                  <a:lnTo>
                    <a:pt x="486" y="509"/>
                  </a:lnTo>
                  <a:lnTo>
                    <a:pt x="490" y="509"/>
                  </a:lnTo>
                  <a:lnTo>
                    <a:pt x="501" y="509"/>
                  </a:lnTo>
                  <a:lnTo>
                    <a:pt x="506" y="510"/>
                  </a:lnTo>
                  <a:lnTo>
                    <a:pt x="510" y="511"/>
                  </a:lnTo>
                  <a:lnTo>
                    <a:pt x="515" y="512"/>
                  </a:lnTo>
                  <a:lnTo>
                    <a:pt x="525" y="513"/>
                  </a:lnTo>
                  <a:lnTo>
                    <a:pt x="528" y="514"/>
                  </a:lnTo>
                  <a:lnTo>
                    <a:pt x="531" y="514"/>
                  </a:lnTo>
                  <a:lnTo>
                    <a:pt x="532" y="514"/>
                  </a:lnTo>
                  <a:lnTo>
                    <a:pt x="533" y="514"/>
                  </a:lnTo>
                  <a:lnTo>
                    <a:pt x="533" y="515"/>
                  </a:lnTo>
                  <a:lnTo>
                    <a:pt x="533" y="517"/>
                  </a:lnTo>
                  <a:lnTo>
                    <a:pt x="533" y="521"/>
                  </a:lnTo>
                  <a:lnTo>
                    <a:pt x="532" y="524"/>
                  </a:lnTo>
                  <a:lnTo>
                    <a:pt x="531" y="527"/>
                  </a:lnTo>
                  <a:lnTo>
                    <a:pt x="531" y="529"/>
                  </a:lnTo>
                  <a:lnTo>
                    <a:pt x="530" y="532"/>
                  </a:lnTo>
                  <a:lnTo>
                    <a:pt x="529" y="533"/>
                  </a:lnTo>
                  <a:lnTo>
                    <a:pt x="526" y="537"/>
                  </a:lnTo>
                  <a:lnTo>
                    <a:pt x="524" y="537"/>
                  </a:lnTo>
                  <a:lnTo>
                    <a:pt x="523" y="539"/>
                  </a:lnTo>
                  <a:lnTo>
                    <a:pt x="520" y="539"/>
                  </a:lnTo>
                  <a:lnTo>
                    <a:pt x="518" y="541"/>
                  </a:lnTo>
                  <a:lnTo>
                    <a:pt x="516" y="541"/>
                  </a:lnTo>
                  <a:lnTo>
                    <a:pt x="512" y="542"/>
                  </a:lnTo>
                  <a:lnTo>
                    <a:pt x="511" y="542"/>
                  </a:lnTo>
                  <a:lnTo>
                    <a:pt x="511" y="543"/>
                  </a:lnTo>
                  <a:lnTo>
                    <a:pt x="510" y="544"/>
                  </a:lnTo>
                  <a:lnTo>
                    <a:pt x="509" y="544"/>
                  </a:lnTo>
                  <a:lnTo>
                    <a:pt x="508" y="546"/>
                  </a:lnTo>
                  <a:lnTo>
                    <a:pt x="508" y="547"/>
                  </a:lnTo>
                  <a:lnTo>
                    <a:pt x="507" y="549"/>
                  </a:lnTo>
                  <a:lnTo>
                    <a:pt x="506" y="554"/>
                  </a:lnTo>
                  <a:lnTo>
                    <a:pt x="506" y="556"/>
                  </a:lnTo>
                  <a:lnTo>
                    <a:pt x="506" y="557"/>
                  </a:lnTo>
                  <a:lnTo>
                    <a:pt x="505" y="557"/>
                  </a:lnTo>
                  <a:lnTo>
                    <a:pt x="504" y="557"/>
                  </a:lnTo>
                  <a:lnTo>
                    <a:pt x="502" y="558"/>
                  </a:lnTo>
                  <a:lnTo>
                    <a:pt x="499" y="559"/>
                  </a:lnTo>
                  <a:lnTo>
                    <a:pt x="498" y="559"/>
                  </a:lnTo>
                  <a:lnTo>
                    <a:pt x="497" y="559"/>
                  </a:lnTo>
                  <a:lnTo>
                    <a:pt x="496" y="560"/>
                  </a:lnTo>
                  <a:lnTo>
                    <a:pt x="496" y="561"/>
                  </a:lnTo>
                  <a:lnTo>
                    <a:pt x="496" y="562"/>
                  </a:lnTo>
                  <a:lnTo>
                    <a:pt x="496" y="562"/>
                  </a:lnTo>
                  <a:lnTo>
                    <a:pt x="496" y="563"/>
                  </a:lnTo>
                  <a:lnTo>
                    <a:pt x="496" y="564"/>
                  </a:lnTo>
                  <a:lnTo>
                    <a:pt x="501" y="572"/>
                  </a:lnTo>
                  <a:lnTo>
                    <a:pt x="503" y="577"/>
                  </a:lnTo>
                  <a:lnTo>
                    <a:pt x="503" y="578"/>
                  </a:lnTo>
                  <a:lnTo>
                    <a:pt x="502" y="580"/>
                  </a:lnTo>
                  <a:lnTo>
                    <a:pt x="501" y="582"/>
                  </a:lnTo>
                  <a:lnTo>
                    <a:pt x="501" y="584"/>
                  </a:lnTo>
                  <a:lnTo>
                    <a:pt x="499" y="586"/>
                  </a:lnTo>
                  <a:lnTo>
                    <a:pt x="496" y="589"/>
                  </a:lnTo>
                  <a:lnTo>
                    <a:pt x="494" y="592"/>
                  </a:lnTo>
                  <a:lnTo>
                    <a:pt x="491" y="594"/>
                  </a:lnTo>
                  <a:lnTo>
                    <a:pt x="489" y="596"/>
                  </a:lnTo>
                  <a:lnTo>
                    <a:pt x="487" y="597"/>
                  </a:lnTo>
                  <a:lnTo>
                    <a:pt x="484" y="599"/>
                  </a:lnTo>
                  <a:lnTo>
                    <a:pt x="482" y="600"/>
                  </a:lnTo>
                  <a:lnTo>
                    <a:pt x="479" y="602"/>
                  </a:lnTo>
                  <a:lnTo>
                    <a:pt x="476" y="603"/>
                  </a:lnTo>
                  <a:lnTo>
                    <a:pt x="474" y="604"/>
                  </a:lnTo>
                  <a:lnTo>
                    <a:pt x="471" y="605"/>
                  </a:lnTo>
                  <a:lnTo>
                    <a:pt x="468" y="605"/>
                  </a:lnTo>
                  <a:lnTo>
                    <a:pt x="465" y="606"/>
                  </a:lnTo>
                  <a:lnTo>
                    <a:pt x="461" y="607"/>
                  </a:lnTo>
                  <a:lnTo>
                    <a:pt x="456" y="607"/>
                  </a:lnTo>
                  <a:lnTo>
                    <a:pt x="451" y="607"/>
                  </a:lnTo>
                  <a:lnTo>
                    <a:pt x="440" y="607"/>
                  </a:lnTo>
                  <a:lnTo>
                    <a:pt x="434" y="607"/>
                  </a:lnTo>
                  <a:lnTo>
                    <a:pt x="421" y="607"/>
                  </a:lnTo>
                  <a:lnTo>
                    <a:pt x="410" y="608"/>
                  </a:lnTo>
                  <a:lnTo>
                    <a:pt x="396" y="609"/>
                  </a:lnTo>
                  <a:lnTo>
                    <a:pt x="385" y="609"/>
                  </a:lnTo>
                  <a:lnTo>
                    <a:pt x="380" y="609"/>
                  </a:lnTo>
                  <a:lnTo>
                    <a:pt x="370" y="609"/>
                  </a:lnTo>
                  <a:lnTo>
                    <a:pt x="364" y="607"/>
                  </a:lnTo>
                  <a:lnTo>
                    <a:pt x="361" y="607"/>
                  </a:lnTo>
                  <a:lnTo>
                    <a:pt x="358" y="605"/>
                  </a:lnTo>
                  <a:lnTo>
                    <a:pt x="352" y="602"/>
                  </a:lnTo>
                  <a:lnTo>
                    <a:pt x="349" y="602"/>
                  </a:lnTo>
                  <a:lnTo>
                    <a:pt x="344" y="600"/>
                  </a:lnTo>
                  <a:lnTo>
                    <a:pt x="337" y="599"/>
                  </a:lnTo>
                  <a:lnTo>
                    <a:pt x="335" y="599"/>
                  </a:lnTo>
                  <a:lnTo>
                    <a:pt x="332" y="598"/>
                  </a:lnTo>
                  <a:lnTo>
                    <a:pt x="330" y="597"/>
                  </a:lnTo>
                  <a:lnTo>
                    <a:pt x="329" y="596"/>
                  </a:lnTo>
                  <a:lnTo>
                    <a:pt x="327" y="594"/>
                  </a:lnTo>
                  <a:lnTo>
                    <a:pt x="326" y="593"/>
                  </a:lnTo>
                  <a:lnTo>
                    <a:pt x="325" y="592"/>
                  </a:lnTo>
                  <a:lnTo>
                    <a:pt x="323" y="589"/>
                  </a:lnTo>
                  <a:lnTo>
                    <a:pt x="319" y="582"/>
                  </a:lnTo>
                  <a:lnTo>
                    <a:pt x="317" y="580"/>
                  </a:lnTo>
                  <a:lnTo>
                    <a:pt x="316" y="579"/>
                  </a:lnTo>
                  <a:lnTo>
                    <a:pt x="313" y="576"/>
                  </a:lnTo>
                  <a:lnTo>
                    <a:pt x="307" y="570"/>
                  </a:lnTo>
                  <a:lnTo>
                    <a:pt x="305" y="568"/>
                  </a:lnTo>
                  <a:lnTo>
                    <a:pt x="304" y="567"/>
                  </a:lnTo>
                  <a:lnTo>
                    <a:pt x="303" y="566"/>
                  </a:lnTo>
                  <a:lnTo>
                    <a:pt x="302" y="564"/>
                  </a:lnTo>
                  <a:lnTo>
                    <a:pt x="300" y="560"/>
                  </a:lnTo>
                  <a:lnTo>
                    <a:pt x="299" y="558"/>
                  </a:lnTo>
                  <a:lnTo>
                    <a:pt x="299" y="556"/>
                  </a:lnTo>
                  <a:lnTo>
                    <a:pt x="296" y="554"/>
                  </a:lnTo>
                  <a:lnTo>
                    <a:pt x="296" y="554"/>
                  </a:lnTo>
                  <a:lnTo>
                    <a:pt x="294" y="553"/>
                  </a:lnTo>
                  <a:lnTo>
                    <a:pt x="294" y="553"/>
                  </a:lnTo>
                  <a:lnTo>
                    <a:pt x="292" y="552"/>
                  </a:lnTo>
                  <a:lnTo>
                    <a:pt x="289" y="552"/>
                  </a:lnTo>
                  <a:lnTo>
                    <a:pt x="282" y="553"/>
                  </a:lnTo>
                  <a:lnTo>
                    <a:pt x="280" y="553"/>
                  </a:lnTo>
                  <a:lnTo>
                    <a:pt x="276" y="553"/>
                  </a:lnTo>
                  <a:lnTo>
                    <a:pt x="276" y="553"/>
                  </a:lnTo>
                  <a:lnTo>
                    <a:pt x="274" y="552"/>
                  </a:lnTo>
                  <a:lnTo>
                    <a:pt x="272" y="551"/>
                  </a:lnTo>
                  <a:lnTo>
                    <a:pt x="270" y="549"/>
                  </a:lnTo>
                  <a:lnTo>
                    <a:pt x="268" y="547"/>
                  </a:lnTo>
                  <a:lnTo>
                    <a:pt x="266" y="544"/>
                  </a:lnTo>
                  <a:lnTo>
                    <a:pt x="264" y="542"/>
                  </a:lnTo>
                  <a:lnTo>
                    <a:pt x="262" y="541"/>
                  </a:lnTo>
                  <a:lnTo>
                    <a:pt x="261" y="540"/>
                  </a:lnTo>
                  <a:lnTo>
                    <a:pt x="261" y="540"/>
                  </a:lnTo>
                  <a:lnTo>
                    <a:pt x="259" y="539"/>
                  </a:lnTo>
                  <a:lnTo>
                    <a:pt x="257" y="540"/>
                  </a:lnTo>
                  <a:lnTo>
                    <a:pt x="256" y="541"/>
                  </a:lnTo>
                  <a:lnTo>
                    <a:pt x="254" y="542"/>
                  </a:lnTo>
                  <a:lnTo>
                    <a:pt x="254" y="543"/>
                  </a:lnTo>
                  <a:lnTo>
                    <a:pt x="252" y="546"/>
                  </a:lnTo>
                  <a:lnTo>
                    <a:pt x="247" y="556"/>
                  </a:lnTo>
                  <a:lnTo>
                    <a:pt x="244" y="561"/>
                  </a:lnTo>
                  <a:lnTo>
                    <a:pt x="243" y="562"/>
                  </a:lnTo>
                  <a:lnTo>
                    <a:pt x="242" y="563"/>
                  </a:lnTo>
                  <a:lnTo>
                    <a:pt x="241" y="564"/>
                  </a:lnTo>
                  <a:lnTo>
                    <a:pt x="239" y="564"/>
                  </a:lnTo>
                  <a:lnTo>
                    <a:pt x="237" y="565"/>
                  </a:lnTo>
                  <a:lnTo>
                    <a:pt x="224" y="567"/>
                  </a:lnTo>
                  <a:lnTo>
                    <a:pt x="219" y="568"/>
                  </a:lnTo>
                  <a:lnTo>
                    <a:pt x="217" y="569"/>
                  </a:lnTo>
                  <a:lnTo>
                    <a:pt x="213" y="570"/>
                  </a:lnTo>
                  <a:lnTo>
                    <a:pt x="204" y="574"/>
                  </a:lnTo>
                  <a:lnTo>
                    <a:pt x="202" y="575"/>
                  </a:lnTo>
                  <a:lnTo>
                    <a:pt x="200" y="576"/>
                  </a:lnTo>
                  <a:lnTo>
                    <a:pt x="199" y="576"/>
                  </a:lnTo>
                  <a:lnTo>
                    <a:pt x="197" y="576"/>
                  </a:lnTo>
                  <a:lnTo>
                    <a:pt x="192" y="576"/>
                  </a:lnTo>
                  <a:lnTo>
                    <a:pt x="184" y="576"/>
                  </a:lnTo>
                  <a:lnTo>
                    <a:pt x="178" y="576"/>
                  </a:lnTo>
                  <a:lnTo>
                    <a:pt x="174" y="576"/>
                  </a:lnTo>
                  <a:lnTo>
                    <a:pt x="167" y="578"/>
                  </a:lnTo>
                  <a:lnTo>
                    <a:pt x="164" y="578"/>
                  </a:lnTo>
                  <a:lnTo>
                    <a:pt x="164" y="577"/>
                  </a:lnTo>
                  <a:lnTo>
                    <a:pt x="162" y="577"/>
                  </a:lnTo>
                  <a:lnTo>
                    <a:pt x="162" y="577"/>
                  </a:lnTo>
                  <a:lnTo>
                    <a:pt x="161" y="575"/>
                  </a:lnTo>
                  <a:lnTo>
                    <a:pt x="159" y="572"/>
                  </a:lnTo>
                  <a:lnTo>
                    <a:pt x="156" y="564"/>
                  </a:lnTo>
                  <a:lnTo>
                    <a:pt x="154" y="559"/>
                  </a:lnTo>
                  <a:lnTo>
                    <a:pt x="152" y="555"/>
                  </a:lnTo>
                  <a:lnTo>
                    <a:pt x="150" y="552"/>
                  </a:lnTo>
                  <a:lnTo>
                    <a:pt x="148" y="549"/>
                  </a:lnTo>
                  <a:lnTo>
                    <a:pt x="147" y="548"/>
                  </a:lnTo>
                  <a:lnTo>
                    <a:pt x="144" y="547"/>
                  </a:lnTo>
                  <a:lnTo>
                    <a:pt x="143" y="547"/>
                  </a:lnTo>
                  <a:lnTo>
                    <a:pt x="141" y="546"/>
                  </a:lnTo>
                  <a:lnTo>
                    <a:pt x="116" y="545"/>
                  </a:lnTo>
                  <a:lnTo>
                    <a:pt x="104" y="544"/>
                  </a:lnTo>
                  <a:lnTo>
                    <a:pt x="91" y="544"/>
                  </a:lnTo>
                  <a:lnTo>
                    <a:pt x="85" y="544"/>
                  </a:lnTo>
                  <a:lnTo>
                    <a:pt x="75" y="545"/>
                  </a:lnTo>
                  <a:lnTo>
                    <a:pt x="72" y="545"/>
                  </a:lnTo>
                  <a:lnTo>
                    <a:pt x="68" y="545"/>
                  </a:lnTo>
                  <a:lnTo>
                    <a:pt x="66" y="544"/>
                  </a:lnTo>
                  <a:lnTo>
                    <a:pt x="64" y="544"/>
                  </a:lnTo>
                  <a:lnTo>
                    <a:pt x="61" y="543"/>
                  </a:lnTo>
                  <a:lnTo>
                    <a:pt x="59" y="542"/>
                  </a:lnTo>
                  <a:lnTo>
                    <a:pt x="57" y="541"/>
                  </a:lnTo>
                  <a:lnTo>
                    <a:pt x="55" y="539"/>
                  </a:lnTo>
                  <a:lnTo>
                    <a:pt x="54" y="538"/>
                  </a:lnTo>
                  <a:lnTo>
                    <a:pt x="52" y="537"/>
                  </a:lnTo>
                  <a:lnTo>
                    <a:pt x="49" y="530"/>
                  </a:lnTo>
                  <a:lnTo>
                    <a:pt x="48" y="528"/>
                  </a:lnTo>
                  <a:lnTo>
                    <a:pt x="47" y="527"/>
                  </a:lnTo>
                  <a:lnTo>
                    <a:pt x="45" y="525"/>
                  </a:lnTo>
                  <a:lnTo>
                    <a:pt x="44" y="524"/>
                  </a:lnTo>
                  <a:lnTo>
                    <a:pt x="42" y="522"/>
                  </a:lnTo>
                  <a:lnTo>
                    <a:pt x="39" y="521"/>
                  </a:lnTo>
                  <a:lnTo>
                    <a:pt x="37" y="519"/>
                  </a:lnTo>
                  <a:lnTo>
                    <a:pt x="34" y="518"/>
                  </a:lnTo>
                  <a:lnTo>
                    <a:pt x="31" y="517"/>
                  </a:lnTo>
                  <a:lnTo>
                    <a:pt x="27" y="516"/>
                  </a:lnTo>
                  <a:lnTo>
                    <a:pt x="21" y="514"/>
                  </a:lnTo>
                  <a:lnTo>
                    <a:pt x="10" y="512"/>
                  </a:lnTo>
                  <a:lnTo>
                    <a:pt x="7" y="512"/>
                  </a:lnTo>
                  <a:lnTo>
                    <a:pt x="5" y="511"/>
                  </a:lnTo>
                  <a:lnTo>
                    <a:pt x="3" y="510"/>
                  </a:lnTo>
                  <a:lnTo>
                    <a:pt x="1" y="509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7"/>
                  </a:lnTo>
                  <a:lnTo>
                    <a:pt x="0" y="502"/>
                  </a:lnTo>
                  <a:lnTo>
                    <a:pt x="0" y="499"/>
                  </a:lnTo>
                  <a:lnTo>
                    <a:pt x="4" y="484"/>
                  </a:lnTo>
                  <a:lnTo>
                    <a:pt x="5" y="480"/>
                  </a:lnTo>
                  <a:lnTo>
                    <a:pt x="6" y="477"/>
                  </a:lnTo>
                  <a:lnTo>
                    <a:pt x="7" y="474"/>
                  </a:lnTo>
                  <a:lnTo>
                    <a:pt x="8" y="472"/>
                  </a:lnTo>
                  <a:lnTo>
                    <a:pt x="9" y="471"/>
                  </a:lnTo>
                  <a:lnTo>
                    <a:pt x="10" y="469"/>
                  </a:lnTo>
                  <a:lnTo>
                    <a:pt x="13" y="466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0" y="458"/>
                  </a:lnTo>
                  <a:lnTo>
                    <a:pt x="21" y="457"/>
                  </a:lnTo>
                  <a:lnTo>
                    <a:pt x="21" y="455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1" y="447"/>
                  </a:lnTo>
                  <a:lnTo>
                    <a:pt x="20" y="445"/>
                  </a:lnTo>
                  <a:lnTo>
                    <a:pt x="19" y="442"/>
                  </a:lnTo>
                  <a:lnTo>
                    <a:pt x="18" y="440"/>
                  </a:lnTo>
                  <a:lnTo>
                    <a:pt x="17" y="438"/>
                  </a:lnTo>
                  <a:lnTo>
                    <a:pt x="12" y="432"/>
                  </a:lnTo>
                  <a:lnTo>
                    <a:pt x="10" y="430"/>
                  </a:lnTo>
                  <a:lnTo>
                    <a:pt x="8" y="425"/>
                  </a:lnTo>
                  <a:lnTo>
                    <a:pt x="7" y="422"/>
                  </a:lnTo>
                  <a:lnTo>
                    <a:pt x="6" y="419"/>
                  </a:lnTo>
                  <a:lnTo>
                    <a:pt x="5" y="416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6" y="410"/>
                  </a:lnTo>
                  <a:lnTo>
                    <a:pt x="7" y="407"/>
                  </a:lnTo>
                  <a:lnTo>
                    <a:pt x="8" y="406"/>
                  </a:lnTo>
                  <a:lnTo>
                    <a:pt x="9" y="405"/>
                  </a:lnTo>
                  <a:lnTo>
                    <a:pt x="11" y="402"/>
                  </a:lnTo>
                  <a:lnTo>
                    <a:pt x="15" y="398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6" y="390"/>
                  </a:lnTo>
                  <a:lnTo>
                    <a:pt x="27" y="389"/>
                  </a:lnTo>
                  <a:lnTo>
                    <a:pt x="29" y="388"/>
                  </a:lnTo>
                  <a:lnTo>
                    <a:pt x="29" y="387"/>
                  </a:lnTo>
                  <a:lnTo>
                    <a:pt x="30" y="386"/>
                  </a:lnTo>
                  <a:lnTo>
                    <a:pt x="31" y="384"/>
                  </a:lnTo>
                  <a:lnTo>
                    <a:pt x="32" y="380"/>
                  </a:lnTo>
                  <a:lnTo>
                    <a:pt x="33" y="378"/>
                  </a:lnTo>
                  <a:lnTo>
                    <a:pt x="33" y="377"/>
                  </a:lnTo>
                  <a:lnTo>
                    <a:pt x="33" y="376"/>
                  </a:lnTo>
                  <a:lnTo>
                    <a:pt x="32" y="375"/>
                  </a:lnTo>
                  <a:lnTo>
                    <a:pt x="32" y="375"/>
                  </a:lnTo>
                  <a:lnTo>
                    <a:pt x="31" y="373"/>
                  </a:lnTo>
                  <a:lnTo>
                    <a:pt x="26" y="370"/>
                  </a:lnTo>
                  <a:lnTo>
                    <a:pt x="24" y="368"/>
                  </a:lnTo>
                  <a:lnTo>
                    <a:pt x="22" y="366"/>
                  </a:lnTo>
                  <a:lnTo>
                    <a:pt x="21" y="365"/>
                  </a:lnTo>
                  <a:lnTo>
                    <a:pt x="20" y="363"/>
                  </a:lnTo>
                  <a:lnTo>
                    <a:pt x="19" y="361"/>
                  </a:lnTo>
                  <a:lnTo>
                    <a:pt x="19" y="360"/>
                  </a:lnTo>
                  <a:lnTo>
                    <a:pt x="18" y="357"/>
                  </a:lnTo>
                  <a:lnTo>
                    <a:pt x="18" y="356"/>
                  </a:lnTo>
                  <a:lnTo>
                    <a:pt x="18" y="355"/>
                  </a:lnTo>
                  <a:lnTo>
                    <a:pt x="18" y="352"/>
                  </a:lnTo>
                  <a:lnTo>
                    <a:pt x="18" y="351"/>
                  </a:lnTo>
                  <a:lnTo>
                    <a:pt x="18" y="350"/>
                  </a:lnTo>
                  <a:lnTo>
                    <a:pt x="19" y="349"/>
                  </a:lnTo>
                  <a:lnTo>
                    <a:pt x="19" y="348"/>
                  </a:lnTo>
                  <a:lnTo>
                    <a:pt x="20" y="347"/>
                  </a:lnTo>
                  <a:lnTo>
                    <a:pt x="21" y="346"/>
                  </a:lnTo>
                  <a:lnTo>
                    <a:pt x="22" y="345"/>
                  </a:lnTo>
                  <a:lnTo>
                    <a:pt x="29" y="342"/>
                  </a:lnTo>
                  <a:lnTo>
                    <a:pt x="30" y="340"/>
                  </a:lnTo>
                  <a:lnTo>
                    <a:pt x="32" y="340"/>
                  </a:lnTo>
                  <a:lnTo>
                    <a:pt x="33" y="338"/>
                  </a:lnTo>
                  <a:lnTo>
                    <a:pt x="34" y="337"/>
                  </a:lnTo>
                  <a:lnTo>
                    <a:pt x="35" y="335"/>
                  </a:lnTo>
                  <a:lnTo>
                    <a:pt x="36" y="334"/>
                  </a:lnTo>
                  <a:lnTo>
                    <a:pt x="37" y="332"/>
                  </a:lnTo>
                  <a:lnTo>
                    <a:pt x="37" y="330"/>
                  </a:lnTo>
                  <a:lnTo>
                    <a:pt x="37" y="329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7" y="321"/>
                  </a:lnTo>
                  <a:lnTo>
                    <a:pt x="37" y="317"/>
                  </a:lnTo>
                  <a:lnTo>
                    <a:pt x="37" y="315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7"/>
                  </a:lnTo>
                  <a:lnTo>
                    <a:pt x="39" y="305"/>
                  </a:lnTo>
                  <a:lnTo>
                    <a:pt x="39" y="302"/>
                  </a:lnTo>
                  <a:lnTo>
                    <a:pt x="42" y="300"/>
                  </a:lnTo>
                  <a:lnTo>
                    <a:pt x="47" y="295"/>
                  </a:lnTo>
                  <a:lnTo>
                    <a:pt x="49" y="292"/>
                  </a:lnTo>
                  <a:lnTo>
                    <a:pt x="52" y="290"/>
                  </a:lnTo>
                  <a:lnTo>
                    <a:pt x="59" y="285"/>
                  </a:lnTo>
                  <a:lnTo>
                    <a:pt x="67" y="279"/>
                  </a:lnTo>
                  <a:lnTo>
                    <a:pt x="69" y="277"/>
                  </a:lnTo>
                  <a:lnTo>
                    <a:pt x="71" y="275"/>
                  </a:lnTo>
                  <a:lnTo>
                    <a:pt x="73" y="273"/>
                  </a:lnTo>
                  <a:lnTo>
                    <a:pt x="74" y="270"/>
                  </a:lnTo>
                  <a:lnTo>
                    <a:pt x="76" y="265"/>
                  </a:lnTo>
                  <a:lnTo>
                    <a:pt x="79" y="258"/>
                  </a:lnTo>
                  <a:lnTo>
                    <a:pt x="81" y="254"/>
                  </a:lnTo>
                  <a:lnTo>
                    <a:pt x="83" y="249"/>
                  </a:lnTo>
                  <a:lnTo>
                    <a:pt x="87" y="243"/>
                  </a:lnTo>
                  <a:lnTo>
                    <a:pt x="88" y="240"/>
                  </a:lnTo>
                  <a:lnTo>
                    <a:pt x="89" y="237"/>
                  </a:lnTo>
                  <a:lnTo>
                    <a:pt x="90" y="233"/>
                  </a:lnTo>
                  <a:lnTo>
                    <a:pt x="92" y="228"/>
                  </a:lnTo>
                  <a:lnTo>
                    <a:pt x="92" y="225"/>
                  </a:lnTo>
                  <a:lnTo>
                    <a:pt x="93" y="223"/>
                  </a:lnTo>
                  <a:lnTo>
                    <a:pt x="93" y="220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1" y="215"/>
                  </a:lnTo>
                  <a:lnTo>
                    <a:pt x="89" y="213"/>
                  </a:lnTo>
                  <a:lnTo>
                    <a:pt x="88" y="211"/>
                  </a:lnTo>
                  <a:lnTo>
                    <a:pt x="84" y="207"/>
                  </a:lnTo>
                  <a:lnTo>
                    <a:pt x="83" y="205"/>
                  </a:lnTo>
                  <a:lnTo>
                    <a:pt x="81" y="201"/>
                  </a:lnTo>
                  <a:lnTo>
                    <a:pt x="77" y="193"/>
                  </a:lnTo>
                  <a:lnTo>
                    <a:pt x="74" y="188"/>
                  </a:lnTo>
                  <a:lnTo>
                    <a:pt x="73" y="183"/>
                  </a:lnTo>
                  <a:lnTo>
                    <a:pt x="69" y="173"/>
                  </a:lnTo>
                  <a:lnTo>
                    <a:pt x="69" y="170"/>
                  </a:lnTo>
                  <a:lnTo>
                    <a:pt x="69" y="169"/>
                  </a:lnTo>
                  <a:lnTo>
                    <a:pt x="69" y="168"/>
                  </a:lnTo>
                  <a:lnTo>
                    <a:pt x="74" y="155"/>
                  </a:lnTo>
                  <a:lnTo>
                    <a:pt x="75" y="151"/>
                  </a:lnTo>
                  <a:lnTo>
                    <a:pt x="77" y="147"/>
                  </a:lnTo>
                  <a:lnTo>
                    <a:pt x="79" y="143"/>
                  </a:lnTo>
                  <a:lnTo>
                    <a:pt x="80" y="140"/>
                  </a:lnTo>
                  <a:lnTo>
                    <a:pt x="87" y="130"/>
                  </a:lnTo>
                  <a:lnTo>
                    <a:pt x="88" y="128"/>
                  </a:lnTo>
                  <a:lnTo>
                    <a:pt x="89" y="127"/>
                  </a:lnTo>
                  <a:lnTo>
                    <a:pt x="89" y="125"/>
                  </a:lnTo>
                  <a:lnTo>
                    <a:pt x="88" y="123"/>
                  </a:lnTo>
                  <a:lnTo>
                    <a:pt x="86" y="118"/>
                  </a:lnTo>
                  <a:lnTo>
                    <a:pt x="82" y="112"/>
                  </a:lnTo>
                  <a:lnTo>
                    <a:pt x="80" y="106"/>
                  </a:lnTo>
                  <a:lnTo>
                    <a:pt x="79" y="103"/>
                  </a:lnTo>
                  <a:lnTo>
                    <a:pt x="77" y="99"/>
                  </a:lnTo>
                  <a:lnTo>
                    <a:pt x="77" y="93"/>
                  </a:lnTo>
                  <a:lnTo>
                    <a:pt x="76" y="89"/>
                  </a:lnTo>
                  <a:lnTo>
                    <a:pt x="76" y="86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4" y="69"/>
                  </a:lnTo>
                  <a:lnTo>
                    <a:pt x="73" y="65"/>
                  </a:lnTo>
                  <a:lnTo>
                    <a:pt x="72" y="61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68" y="56"/>
                  </a:lnTo>
                  <a:lnTo>
                    <a:pt x="67" y="53"/>
                  </a:lnTo>
                  <a:lnTo>
                    <a:pt x="66" y="52"/>
                  </a:lnTo>
                  <a:lnTo>
                    <a:pt x="65" y="50"/>
                  </a:lnTo>
                  <a:lnTo>
                    <a:pt x="65" y="49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4" y="45"/>
                  </a:lnTo>
                  <a:lnTo>
                    <a:pt x="65" y="41"/>
                  </a:lnTo>
                  <a:lnTo>
                    <a:pt x="69" y="28"/>
                  </a:lnTo>
                  <a:lnTo>
                    <a:pt x="70" y="25"/>
                  </a:lnTo>
                  <a:lnTo>
                    <a:pt x="71" y="24"/>
                  </a:lnTo>
                  <a:lnTo>
                    <a:pt x="72" y="23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6" y="18"/>
                  </a:lnTo>
                  <a:lnTo>
                    <a:pt x="77" y="17"/>
                  </a:lnTo>
                  <a:lnTo>
                    <a:pt x="77" y="17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6" y="21"/>
                  </a:lnTo>
                  <a:lnTo>
                    <a:pt x="89" y="22"/>
                  </a:lnTo>
                  <a:lnTo>
                    <a:pt x="92" y="23"/>
                  </a:lnTo>
                  <a:lnTo>
                    <a:pt x="93" y="22"/>
                  </a:lnTo>
                  <a:lnTo>
                    <a:pt x="94" y="21"/>
                  </a:lnTo>
                  <a:lnTo>
                    <a:pt x="95" y="20"/>
                  </a:lnTo>
                  <a:lnTo>
                    <a:pt x="98" y="18"/>
                  </a:lnTo>
                  <a:lnTo>
                    <a:pt x="101" y="13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3" y="13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8" y="11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1" y="7"/>
                  </a:lnTo>
                  <a:lnTo>
                    <a:pt x="122" y="5"/>
                  </a:lnTo>
                  <a:lnTo>
                    <a:pt x="124" y="3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828282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3905F8AF-3E7D-C1AE-A54D-E9F2633C1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961" y="4421025"/>
              <a:ext cx="774700" cy="1096963"/>
            </a:xfrm>
            <a:custGeom>
              <a:avLst/>
              <a:gdLst>
                <a:gd name="T0" fmla="*/ 351 w 488"/>
                <a:gd name="T1" fmla="*/ 8 h 691"/>
                <a:gd name="T2" fmla="*/ 404 w 488"/>
                <a:gd name="T3" fmla="*/ 43 h 691"/>
                <a:gd name="T4" fmla="*/ 426 w 488"/>
                <a:gd name="T5" fmla="*/ 36 h 691"/>
                <a:gd name="T6" fmla="*/ 440 w 488"/>
                <a:gd name="T7" fmla="*/ 58 h 691"/>
                <a:gd name="T8" fmla="*/ 469 w 488"/>
                <a:gd name="T9" fmla="*/ 92 h 691"/>
                <a:gd name="T10" fmla="*/ 488 w 488"/>
                <a:gd name="T11" fmla="*/ 103 h 691"/>
                <a:gd name="T12" fmla="*/ 480 w 488"/>
                <a:gd name="T13" fmla="*/ 125 h 691"/>
                <a:gd name="T14" fmla="*/ 466 w 488"/>
                <a:gd name="T15" fmla="*/ 138 h 691"/>
                <a:gd name="T16" fmla="*/ 481 w 488"/>
                <a:gd name="T17" fmla="*/ 177 h 691"/>
                <a:gd name="T18" fmla="*/ 474 w 488"/>
                <a:gd name="T19" fmla="*/ 228 h 691"/>
                <a:gd name="T20" fmla="*/ 464 w 488"/>
                <a:gd name="T21" fmla="*/ 270 h 691"/>
                <a:gd name="T22" fmla="*/ 453 w 488"/>
                <a:gd name="T23" fmla="*/ 325 h 691"/>
                <a:gd name="T24" fmla="*/ 476 w 488"/>
                <a:gd name="T25" fmla="*/ 350 h 691"/>
                <a:gd name="T26" fmla="*/ 468 w 488"/>
                <a:gd name="T27" fmla="*/ 382 h 691"/>
                <a:gd name="T28" fmla="*/ 478 w 488"/>
                <a:gd name="T29" fmla="*/ 416 h 691"/>
                <a:gd name="T30" fmla="*/ 466 w 488"/>
                <a:gd name="T31" fmla="*/ 423 h 691"/>
                <a:gd name="T32" fmla="*/ 429 w 488"/>
                <a:gd name="T33" fmla="*/ 439 h 691"/>
                <a:gd name="T34" fmla="*/ 444 w 488"/>
                <a:gd name="T35" fmla="*/ 464 h 691"/>
                <a:gd name="T36" fmla="*/ 429 w 488"/>
                <a:gd name="T37" fmla="*/ 513 h 691"/>
                <a:gd name="T38" fmla="*/ 393 w 488"/>
                <a:gd name="T39" fmla="*/ 539 h 691"/>
                <a:gd name="T40" fmla="*/ 338 w 488"/>
                <a:gd name="T41" fmla="*/ 538 h 691"/>
                <a:gd name="T42" fmla="*/ 324 w 488"/>
                <a:gd name="T43" fmla="*/ 545 h 691"/>
                <a:gd name="T44" fmla="*/ 338 w 488"/>
                <a:gd name="T45" fmla="*/ 584 h 691"/>
                <a:gd name="T46" fmla="*/ 364 w 488"/>
                <a:gd name="T47" fmla="*/ 604 h 691"/>
                <a:gd name="T48" fmla="*/ 347 w 488"/>
                <a:gd name="T49" fmla="*/ 638 h 691"/>
                <a:gd name="T50" fmla="*/ 362 w 488"/>
                <a:gd name="T51" fmla="*/ 669 h 691"/>
                <a:gd name="T52" fmla="*/ 377 w 488"/>
                <a:gd name="T53" fmla="*/ 691 h 691"/>
                <a:gd name="T54" fmla="*/ 350 w 488"/>
                <a:gd name="T55" fmla="*/ 679 h 691"/>
                <a:gd name="T56" fmla="*/ 319 w 488"/>
                <a:gd name="T57" fmla="*/ 681 h 691"/>
                <a:gd name="T58" fmla="*/ 293 w 488"/>
                <a:gd name="T59" fmla="*/ 657 h 691"/>
                <a:gd name="T60" fmla="*/ 263 w 488"/>
                <a:gd name="T61" fmla="*/ 649 h 691"/>
                <a:gd name="T62" fmla="*/ 220 w 488"/>
                <a:gd name="T63" fmla="*/ 624 h 691"/>
                <a:gd name="T64" fmla="*/ 194 w 488"/>
                <a:gd name="T65" fmla="*/ 594 h 691"/>
                <a:gd name="T66" fmla="*/ 168 w 488"/>
                <a:gd name="T67" fmla="*/ 554 h 691"/>
                <a:gd name="T68" fmla="*/ 124 w 488"/>
                <a:gd name="T69" fmla="*/ 530 h 691"/>
                <a:gd name="T70" fmla="*/ 87 w 488"/>
                <a:gd name="T71" fmla="*/ 512 h 691"/>
                <a:gd name="T72" fmla="*/ 62 w 488"/>
                <a:gd name="T73" fmla="*/ 472 h 691"/>
                <a:gd name="T74" fmla="*/ 28 w 488"/>
                <a:gd name="T75" fmla="*/ 475 h 691"/>
                <a:gd name="T76" fmla="*/ 16 w 488"/>
                <a:gd name="T77" fmla="*/ 453 h 691"/>
                <a:gd name="T78" fmla="*/ 1 w 488"/>
                <a:gd name="T79" fmla="*/ 397 h 691"/>
                <a:gd name="T80" fmla="*/ 25 w 488"/>
                <a:gd name="T81" fmla="*/ 367 h 691"/>
                <a:gd name="T82" fmla="*/ 45 w 488"/>
                <a:gd name="T83" fmla="*/ 345 h 691"/>
                <a:gd name="T84" fmla="*/ 48 w 488"/>
                <a:gd name="T85" fmla="*/ 304 h 691"/>
                <a:gd name="T86" fmla="*/ 55 w 488"/>
                <a:gd name="T87" fmla="*/ 274 h 691"/>
                <a:gd name="T88" fmla="*/ 64 w 488"/>
                <a:gd name="T89" fmla="*/ 232 h 691"/>
                <a:gd name="T90" fmla="*/ 64 w 488"/>
                <a:gd name="T91" fmla="*/ 198 h 691"/>
                <a:gd name="T92" fmla="*/ 52 w 488"/>
                <a:gd name="T93" fmla="*/ 160 h 691"/>
                <a:gd name="T94" fmla="*/ 63 w 488"/>
                <a:gd name="T95" fmla="*/ 124 h 691"/>
                <a:gd name="T96" fmla="*/ 73 w 488"/>
                <a:gd name="T97" fmla="*/ 100 h 691"/>
                <a:gd name="T98" fmla="*/ 103 w 488"/>
                <a:gd name="T99" fmla="*/ 99 h 691"/>
                <a:gd name="T100" fmla="*/ 147 w 488"/>
                <a:gd name="T101" fmla="*/ 110 h 691"/>
                <a:gd name="T102" fmla="*/ 176 w 488"/>
                <a:gd name="T103" fmla="*/ 95 h 691"/>
                <a:gd name="T104" fmla="*/ 172 w 488"/>
                <a:gd name="T105" fmla="*/ 122 h 691"/>
                <a:gd name="T106" fmla="*/ 198 w 488"/>
                <a:gd name="T107" fmla="*/ 131 h 691"/>
                <a:gd name="T108" fmla="*/ 230 w 488"/>
                <a:gd name="T109" fmla="*/ 142 h 691"/>
                <a:gd name="T110" fmla="*/ 269 w 488"/>
                <a:gd name="T111" fmla="*/ 103 h 691"/>
                <a:gd name="T112" fmla="*/ 304 w 488"/>
                <a:gd name="T113" fmla="*/ 85 h 691"/>
                <a:gd name="T114" fmla="*/ 300 w 488"/>
                <a:gd name="T115" fmla="*/ 48 h 691"/>
                <a:gd name="T116" fmla="*/ 311 w 488"/>
                <a:gd name="T117" fmla="*/ 22 h 691"/>
                <a:gd name="T118" fmla="*/ 339 w 488"/>
                <a:gd name="T119" fmla="*/ 0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8" h="691">
                  <a:moveTo>
                    <a:pt x="339" y="0"/>
                  </a:moveTo>
                  <a:lnTo>
                    <a:pt x="340" y="0"/>
                  </a:lnTo>
                  <a:lnTo>
                    <a:pt x="341" y="0"/>
                  </a:lnTo>
                  <a:lnTo>
                    <a:pt x="342" y="1"/>
                  </a:lnTo>
                  <a:lnTo>
                    <a:pt x="343" y="2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5" y="4"/>
                  </a:lnTo>
                  <a:lnTo>
                    <a:pt x="347" y="5"/>
                  </a:lnTo>
                  <a:lnTo>
                    <a:pt x="351" y="8"/>
                  </a:lnTo>
                  <a:lnTo>
                    <a:pt x="366" y="15"/>
                  </a:lnTo>
                  <a:lnTo>
                    <a:pt x="370" y="18"/>
                  </a:lnTo>
                  <a:lnTo>
                    <a:pt x="374" y="20"/>
                  </a:lnTo>
                  <a:lnTo>
                    <a:pt x="378" y="23"/>
                  </a:lnTo>
                  <a:lnTo>
                    <a:pt x="381" y="25"/>
                  </a:lnTo>
                  <a:lnTo>
                    <a:pt x="384" y="28"/>
                  </a:lnTo>
                  <a:lnTo>
                    <a:pt x="391" y="34"/>
                  </a:lnTo>
                  <a:lnTo>
                    <a:pt x="395" y="38"/>
                  </a:lnTo>
                  <a:lnTo>
                    <a:pt x="398" y="39"/>
                  </a:lnTo>
                  <a:lnTo>
                    <a:pt x="400" y="41"/>
                  </a:lnTo>
                  <a:lnTo>
                    <a:pt x="404" y="43"/>
                  </a:lnTo>
                  <a:lnTo>
                    <a:pt x="406" y="44"/>
                  </a:lnTo>
                  <a:lnTo>
                    <a:pt x="407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11" y="44"/>
                  </a:lnTo>
                  <a:lnTo>
                    <a:pt x="412" y="43"/>
                  </a:lnTo>
                  <a:lnTo>
                    <a:pt x="416" y="40"/>
                  </a:lnTo>
                  <a:lnTo>
                    <a:pt x="419" y="39"/>
                  </a:lnTo>
                  <a:lnTo>
                    <a:pt x="421" y="38"/>
                  </a:lnTo>
                  <a:lnTo>
                    <a:pt x="424" y="37"/>
                  </a:lnTo>
                  <a:lnTo>
                    <a:pt x="426" y="36"/>
                  </a:lnTo>
                  <a:lnTo>
                    <a:pt x="427" y="36"/>
                  </a:lnTo>
                  <a:lnTo>
                    <a:pt x="428" y="37"/>
                  </a:lnTo>
                  <a:lnTo>
                    <a:pt x="429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2" y="40"/>
                  </a:lnTo>
                  <a:lnTo>
                    <a:pt x="434" y="43"/>
                  </a:lnTo>
                  <a:lnTo>
                    <a:pt x="436" y="49"/>
                  </a:lnTo>
                  <a:lnTo>
                    <a:pt x="437" y="53"/>
                  </a:lnTo>
                  <a:lnTo>
                    <a:pt x="440" y="58"/>
                  </a:lnTo>
                  <a:lnTo>
                    <a:pt x="444" y="66"/>
                  </a:lnTo>
                  <a:lnTo>
                    <a:pt x="448" y="74"/>
                  </a:lnTo>
                  <a:lnTo>
                    <a:pt x="452" y="81"/>
                  </a:lnTo>
                  <a:lnTo>
                    <a:pt x="454" y="83"/>
                  </a:lnTo>
                  <a:lnTo>
                    <a:pt x="456" y="85"/>
                  </a:lnTo>
                  <a:lnTo>
                    <a:pt x="457" y="87"/>
                  </a:lnTo>
                  <a:lnTo>
                    <a:pt x="459" y="88"/>
                  </a:lnTo>
                  <a:lnTo>
                    <a:pt x="463" y="90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9" y="92"/>
                  </a:lnTo>
                  <a:lnTo>
                    <a:pt x="470" y="92"/>
                  </a:lnTo>
                  <a:lnTo>
                    <a:pt x="472" y="92"/>
                  </a:lnTo>
                  <a:lnTo>
                    <a:pt x="474" y="92"/>
                  </a:lnTo>
                  <a:lnTo>
                    <a:pt x="476" y="92"/>
                  </a:lnTo>
                  <a:lnTo>
                    <a:pt x="478" y="92"/>
                  </a:lnTo>
                  <a:lnTo>
                    <a:pt x="480" y="91"/>
                  </a:lnTo>
                  <a:lnTo>
                    <a:pt x="482" y="91"/>
                  </a:lnTo>
                  <a:lnTo>
                    <a:pt x="486" y="89"/>
                  </a:lnTo>
                  <a:lnTo>
                    <a:pt x="486" y="90"/>
                  </a:lnTo>
                  <a:lnTo>
                    <a:pt x="486" y="92"/>
                  </a:lnTo>
                  <a:lnTo>
                    <a:pt x="488" y="103"/>
                  </a:lnTo>
                  <a:lnTo>
                    <a:pt x="488" y="107"/>
                  </a:lnTo>
                  <a:lnTo>
                    <a:pt x="488" y="110"/>
                  </a:lnTo>
                  <a:lnTo>
                    <a:pt x="488" y="112"/>
                  </a:lnTo>
                  <a:lnTo>
                    <a:pt x="488" y="113"/>
                  </a:lnTo>
                  <a:lnTo>
                    <a:pt x="488" y="115"/>
                  </a:lnTo>
                  <a:lnTo>
                    <a:pt x="487" y="117"/>
                  </a:lnTo>
                  <a:lnTo>
                    <a:pt x="486" y="120"/>
                  </a:lnTo>
                  <a:lnTo>
                    <a:pt x="485" y="121"/>
                  </a:lnTo>
                  <a:lnTo>
                    <a:pt x="483" y="122"/>
                  </a:lnTo>
                  <a:lnTo>
                    <a:pt x="482" y="123"/>
                  </a:lnTo>
                  <a:lnTo>
                    <a:pt x="480" y="125"/>
                  </a:lnTo>
                  <a:lnTo>
                    <a:pt x="476" y="126"/>
                  </a:lnTo>
                  <a:lnTo>
                    <a:pt x="473" y="127"/>
                  </a:lnTo>
                  <a:lnTo>
                    <a:pt x="471" y="128"/>
                  </a:lnTo>
                  <a:lnTo>
                    <a:pt x="469" y="129"/>
                  </a:lnTo>
                  <a:lnTo>
                    <a:pt x="468" y="130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6" y="137"/>
                  </a:lnTo>
                  <a:lnTo>
                    <a:pt x="466" y="138"/>
                  </a:lnTo>
                  <a:lnTo>
                    <a:pt x="467" y="140"/>
                  </a:lnTo>
                  <a:lnTo>
                    <a:pt x="469" y="142"/>
                  </a:lnTo>
                  <a:lnTo>
                    <a:pt x="474" y="152"/>
                  </a:lnTo>
                  <a:lnTo>
                    <a:pt x="476" y="154"/>
                  </a:lnTo>
                  <a:lnTo>
                    <a:pt x="476" y="157"/>
                  </a:lnTo>
                  <a:lnTo>
                    <a:pt x="478" y="160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0" y="169"/>
                  </a:lnTo>
                  <a:lnTo>
                    <a:pt x="481" y="174"/>
                  </a:lnTo>
                  <a:lnTo>
                    <a:pt x="481" y="177"/>
                  </a:lnTo>
                  <a:lnTo>
                    <a:pt x="481" y="181"/>
                  </a:lnTo>
                  <a:lnTo>
                    <a:pt x="479" y="190"/>
                  </a:lnTo>
                  <a:lnTo>
                    <a:pt x="479" y="193"/>
                  </a:lnTo>
                  <a:lnTo>
                    <a:pt x="478" y="197"/>
                  </a:lnTo>
                  <a:lnTo>
                    <a:pt x="479" y="203"/>
                  </a:lnTo>
                  <a:lnTo>
                    <a:pt x="479" y="207"/>
                  </a:lnTo>
                  <a:lnTo>
                    <a:pt x="478" y="212"/>
                  </a:lnTo>
                  <a:lnTo>
                    <a:pt x="478" y="215"/>
                  </a:lnTo>
                  <a:lnTo>
                    <a:pt x="477" y="219"/>
                  </a:lnTo>
                  <a:lnTo>
                    <a:pt x="476" y="223"/>
                  </a:lnTo>
                  <a:lnTo>
                    <a:pt x="474" y="228"/>
                  </a:lnTo>
                  <a:lnTo>
                    <a:pt x="470" y="237"/>
                  </a:lnTo>
                  <a:lnTo>
                    <a:pt x="467" y="247"/>
                  </a:lnTo>
                  <a:lnTo>
                    <a:pt x="464" y="255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2" y="260"/>
                  </a:lnTo>
                  <a:lnTo>
                    <a:pt x="463" y="262"/>
                  </a:lnTo>
                  <a:lnTo>
                    <a:pt x="464" y="265"/>
                  </a:lnTo>
                  <a:lnTo>
                    <a:pt x="464" y="267"/>
                  </a:lnTo>
                  <a:lnTo>
                    <a:pt x="464" y="268"/>
                  </a:lnTo>
                  <a:lnTo>
                    <a:pt x="464" y="270"/>
                  </a:lnTo>
                  <a:lnTo>
                    <a:pt x="461" y="280"/>
                  </a:lnTo>
                  <a:lnTo>
                    <a:pt x="459" y="288"/>
                  </a:lnTo>
                  <a:lnTo>
                    <a:pt x="458" y="292"/>
                  </a:lnTo>
                  <a:lnTo>
                    <a:pt x="456" y="298"/>
                  </a:lnTo>
                  <a:lnTo>
                    <a:pt x="454" y="305"/>
                  </a:lnTo>
                  <a:lnTo>
                    <a:pt x="453" y="308"/>
                  </a:lnTo>
                  <a:lnTo>
                    <a:pt x="452" y="312"/>
                  </a:lnTo>
                  <a:lnTo>
                    <a:pt x="451" y="317"/>
                  </a:lnTo>
                  <a:lnTo>
                    <a:pt x="451" y="321"/>
                  </a:lnTo>
                  <a:lnTo>
                    <a:pt x="452" y="323"/>
                  </a:lnTo>
                  <a:lnTo>
                    <a:pt x="453" y="325"/>
                  </a:lnTo>
                  <a:lnTo>
                    <a:pt x="453" y="327"/>
                  </a:lnTo>
                  <a:lnTo>
                    <a:pt x="454" y="328"/>
                  </a:lnTo>
                  <a:lnTo>
                    <a:pt x="454" y="329"/>
                  </a:lnTo>
                  <a:lnTo>
                    <a:pt x="455" y="331"/>
                  </a:lnTo>
                  <a:lnTo>
                    <a:pt x="457" y="334"/>
                  </a:lnTo>
                  <a:lnTo>
                    <a:pt x="460" y="337"/>
                  </a:lnTo>
                  <a:lnTo>
                    <a:pt x="464" y="339"/>
                  </a:lnTo>
                  <a:lnTo>
                    <a:pt x="470" y="344"/>
                  </a:lnTo>
                  <a:lnTo>
                    <a:pt x="472" y="347"/>
                  </a:lnTo>
                  <a:lnTo>
                    <a:pt x="474" y="348"/>
                  </a:lnTo>
                  <a:lnTo>
                    <a:pt x="476" y="350"/>
                  </a:lnTo>
                  <a:lnTo>
                    <a:pt x="478" y="353"/>
                  </a:lnTo>
                  <a:lnTo>
                    <a:pt x="481" y="357"/>
                  </a:lnTo>
                  <a:lnTo>
                    <a:pt x="481" y="359"/>
                  </a:lnTo>
                  <a:lnTo>
                    <a:pt x="481" y="360"/>
                  </a:lnTo>
                  <a:lnTo>
                    <a:pt x="481" y="361"/>
                  </a:lnTo>
                  <a:lnTo>
                    <a:pt x="481" y="362"/>
                  </a:lnTo>
                  <a:lnTo>
                    <a:pt x="481" y="363"/>
                  </a:lnTo>
                  <a:lnTo>
                    <a:pt x="473" y="374"/>
                  </a:lnTo>
                  <a:lnTo>
                    <a:pt x="470" y="377"/>
                  </a:lnTo>
                  <a:lnTo>
                    <a:pt x="469" y="379"/>
                  </a:lnTo>
                  <a:lnTo>
                    <a:pt x="468" y="382"/>
                  </a:lnTo>
                  <a:lnTo>
                    <a:pt x="467" y="384"/>
                  </a:lnTo>
                  <a:lnTo>
                    <a:pt x="466" y="385"/>
                  </a:lnTo>
                  <a:lnTo>
                    <a:pt x="466" y="387"/>
                  </a:lnTo>
                  <a:lnTo>
                    <a:pt x="466" y="389"/>
                  </a:lnTo>
                  <a:lnTo>
                    <a:pt x="467" y="392"/>
                  </a:lnTo>
                  <a:lnTo>
                    <a:pt x="467" y="394"/>
                  </a:lnTo>
                  <a:lnTo>
                    <a:pt x="469" y="397"/>
                  </a:lnTo>
                  <a:lnTo>
                    <a:pt x="471" y="401"/>
                  </a:lnTo>
                  <a:lnTo>
                    <a:pt x="476" y="412"/>
                  </a:lnTo>
                  <a:lnTo>
                    <a:pt x="477" y="414"/>
                  </a:lnTo>
                  <a:lnTo>
                    <a:pt x="478" y="416"/>
                  </a:lnTo>
                  <a:lnTo>
                    <a:pt x="478" y="417"/>
                  </a:lnTo>
                  <a:lnTo>
                    <a:pt x="478" y="419"/>
                  </a:lnTo>
                  <a:lnTo>
                    <a:pt x="478" y="420"/>
                  </a:lnTo>
                  <a:lnTo>
                    <a:pt x="478" y="421"/>
                  </a:lnTo>
                  <a:lnTo>
                    <a:pt x="477" y="422"/>
                  </a:lnTo>
                  <a:lnTo>
                    <a:pt x="476" y="422"/>
                  </a:lnTo>
                  <a:lnTo>
                    <a:pt x="474" y="422"/>
                  </a:lnTo>
                  <a:lnTo>
                    <a:pt x="472" y="422"/>
                  </a:lnTo>
                  <a:lnTo>
                    <a:pt x="469" y="422"/>
                  </a:lnTo>
                  <a:lnTo>
                    <a:pt x="467" y="422"/>
                  </a:lnTo>
                  <a:lnTo>
                    <a:pt x="466" y="423"/>
                  </a:lnTo>
                  <a:lnTo>
                    <a:pt x="463" y="424"/>
                  </a:lnTo>
                  <a:lnTo>
                    <a:pt x="460" y="425"/>
                  </a:lnTo>
                  <a:lnTo>
                    <a:pt x="447" y="427"/>
                  </a:lnTo>
                  <a:lnTo>
                    <a:pt x="442" y="429"/>
                  </a:lnTo>
                  <a:lnTo>
                    <a:pt x="439" y="430"/>
                  </a:lnTo>
                  <a:lnTo>
                    <a:pt x="436" y="432"/>
                  </a:lnTo>
                  <a:lnTo>
                    <a:pt x="433" y="434"/>
                  </a:lnTo>
                  <a:lnTo>
                    <a:pt x="431" y="435"/>
                  </a:lnTo>
                  <a:lnTo>
                    <a:pt x="430" y="436"/>
                  </a:lnTo>
                  <a:lnTo>
                    <a:pt x="429" y="437"/>
                  </a:lnTo>
                  <a:lnTo>
                    <a:pt x="429" y="439"/>
                  </a:lnTo>
                  <a:lnTo>
                    <a:pt x="429" y="440"/>
                  </a:lnTo>
                  <a:lnTo>
                    <a:pt x="430" y="442"/>
                  </a:lnTo>
                  <a:lnTo>
                    <a:pt x="431" y="445"/>
                  </a:lnTo>
                  <a:lnTo>
                    <a:pt x="432" y="447"/>
                  </a:lnTo>
                  <a:lnTo>
                    <a:pt x="434" y="449"/>
                  </a:lnTo>
                  <a:lnTo>
                    <a:pt x="439" y="455"/>
                  </a:lnTo>
                  <a:lnTo>
                    <a:pt x="441" y="459"/>
                  </a:lnTo>
                  <a:lnTo>
                    <a:pt x="443" y="460"/>
                  </a:lnTo>
                  <a:lnTo>
                    <a:pt x="444" y="462"/>
                  </a:lnTo>
                  <a:lnTo>
                    <a:pt x="444" y="463"/>
                  </a:lnTo>
                  <a:lnTo>
                    <a:pt x="444" y="464"/>
                  </a:lnTo>
                  <a:lnTo>
                    <a:pt x="444" y="466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2" y="473"/>
                  </a:lnTo>
                  <a:lnTo>
                    <a:pt x="441" y="477"/>
                  </a:lnTo>
                  <a:lnTo>
                    <a:pt x="436" y="485"/>
                  </a:lnTo>
                  <a:lnTo>
                    <a:pt x="435" y="488"/>
                  </a:lnTo>
                  <a:lnTo>
                    <a:pt x="433" y="494"/>
                  </a:lnTo>
                  <a:lnTo>
                    <a:pt x="432" y="497"/>
                  </a:lnTo>
                  <a:lnTo>
                    <a:pt x="431" y="502"/>
                  </a:lnTo>
                  <a:lnTo>
                    <a:pt x="429" y="513"/>
                  </a:lnTo>
                  <a:lnTo>
                    <a:pt x="429" y="516"/>
                  </a:lnTo>
                  <a:lnTo>
                    <a:pt x="428" y="518"/>
                  </a:lnTo>
                  <a:lnTo>
                    <a:pt x="427" y="519"/>
                  </a:lnTo>
                  <a:lnTo>
                    <a:pt x="426" y="521"/>
                  </a:lnTo>
                  <a:lnTo>
                    <a:pt x="424" y="522"/>
                  </a:lnTo>
                  <a:lnTo>
                    <a:pt x="422" y="524"/>
                  </a:lnTo>
                  <a:lnTo>
                    <a:pt x="415" y="528"/>
                  </a:lnTo>
                  <a:lnTo>
                    <a:pt x="407" y="533"/>
                  </a:lnTo>
                  <a:lnTo>
                    <a:pt x="404" y="534"/>
                  </a:lnTo>
                  <a:lnTo>
                    <a:pt x="397" y="538"/>
                  </a:lnTo>
                  <a:lnTo>
                    <a:pt x="393" y="539"/>
                  </a:lnTo>
                  <a:lnTo>
                    <a:pt x="389" y="541"/>
                  </a:lnTo>
                  <a:lnTo>
                    <a:pt x="374" y="544"/>
                  </a:lnTo>
                  <a:lnTo>
                    <a:pt x="371" y="545"/>
                  </a:lnTo>
                  <a:lnTo>
                    <a:pt x="367" y="545"/>
                  </a:lnTo>
                  <a:lnTo>
                    <a:pt x="364" y="545"/>
                  </a:lnTo>
                  <a:lnTo>
                    <a:pt x="359" y="544"/>
                  </a:lnTo>
                  <a:lnTo>
                    <a:pt x="355" y="544"/>
                  </a:lnTo>
                  <a:lnTo>
                    <a:pt x="351" y="542"/>
                  </a:lnTo>
                  <a:lnTo>
                    <a:pt x="346" y="541"/>
                  </a:lnTo>
                  <a:lnTo>
                    <a:pt x="340" y="539"/>
                  </a:lnTo>
                  <a:lnTo>
                    <a:pt x="338" y="538"/>
                  </a:lnTo>
                  <a:lnTo>
                    <a:pt x="336" y="537"/>
                  </a:lnTo>
                  <a:lnTo>
                    <a:pt x="334" y="537"/>
                  </a:lnTo>
                  <a:lnTo>
                    <a:pt x="332" y="537"/>
                  </a:lnTo>
                  <a:lnTo>
                    <a:pt x="331" y="538"/>
                  </a:lnTo>
                  <a:lnTo>
                    <a:pt x="329" y="538"/>
                  </a:lnTo>
                  <a:lnTo>
                    <a:pt x="328" y="539"/>
                  </a:lnTo>
                  <a:lnTo>
                    <a:pt x="326" y="539"/>
                  </a:lnTo>
                  <a:lnTo>
                    <a:pt x="325" y="541"/>
                  </a:lnTo>
                  <a:lnTo>
                    <a:pt x="324" y="542"/>
                  </a:lnTo>
                  <a:lnTo>
                    <a:pt x="324" y="544"/>
                  </a:lnTo>
                  <a:lnTo>
                    <a:pt x="324" y="545"/>
                  </a:lnTo>
                  <a:lnTo>
                    <a:pt x="324" y="547"/>
                  </a:lnTo>
                  <a:lnTo>
                    <a:pt x="324" y="548"/>
                  </a:lnTo>
                  <a:lnTo>
                    <a:pt x="324" y="550"/>
                  </a:lnTo>
                  <a:lnTo>
                    <a:pt x="324" y="554"/>
                  </a:lnTo>
                  <a:lnTo>
                    <a:pt x="326" y="563"/>
                  </a:lnTo>
                  <a:lnTo>
                    <a:pt x="328" y="566"/>
                  </a:lnTo>
                  <a:lnTo>
                    <a:pt x="330" y="571"/>
                  </a:lnTo>
                  <a:lnTo>
                    <a:pt x="332" y="576"/>
                  </a:lnTo>
                  <a:lnTo>
                    <a:pt x="335" y="580"/>
                  </a:lnTo>
                  <a:lnTo>
                    <a:pt x="336" y="582"/>
                  </a:lnTo>
                  <a:lnTo>
                    <a:pt x="338" y="584"/>
                  </a:lnTo>
                  <a:lnTo>
                    <a:pt x="340" y="586"/>
                  </a:lnTo>
                  <a:lnTo>
                    <a:pt x="341" y="587"/>
                  </a:lnTo>
                  <a:lnTo>
                    <a:pt x="344" y="589"/>
                  </a:lnTo>
                  <a:lnTo>
                    <a:pt x="349" y="592"/>
                  </a:lnTo>
                  <a:lnTo>
                    <a:pt x="351" y="593"/>
                  </a:lnTo>
                  <a:lnTo>
                    <a:pt x="356" y="596"/>
                  </a:lnTo>
                  <a:lnTo>
                    <a:pt x="359" y="599"/>
                  </a:lnTo>
                  <a:lnTo>
                    <a:pt x="361" y="600"/>
                  </a:lnTo>
                  <a:lnTo>
                    <a:pt x="362" y="601"/>
                  </a:lnTo>
                  <a:lnTo>
                    <a:pt x="363" y="603"/>
                  </a:lnTo>
                  <a:lnTo>
                    <a:pt x="364" y="604"/>
                  </a:lnTo>
                  <a:lnTo>
                    <a:pt x="364" y="607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4"/>
                  </a:lnTo>
                  <a:lnTo>
                    <a:pt x="363" y="616"/>
                  </a:lnTo>
                  <a:lnTo>
                    <a:pt x="361" y="618"/>
                  </a:lnTo>
                  <a:lnTo>
                    <a:pt x="353" y="626"/>
                  </a:lnTo>
                  <a:lnTo>
                    <a:pt x="351" y="630"/>
                  </a:lnTo>
                  <a:lnTo>
                    <a:pt x="349" y="633"/>
                  </a:lnTo>
                  <a:lnTo>
                    <a:pt x="348" y="635"/>
                  </a:lnTo>
                  <a:lnTo>
                    <a:pt x="347" y="638"/>
                  </a:lnTo>
                  <a:lnTo>
                    <a:pt x="346" y="641"/>
                  </a:lnTo>
                  <a:lnTo>
                    <a:pt x="347" y="644"/>
                  </a:lnTo>
                  <a:lnTo>
                    <a:pt x="347" y="645"/>
                  </a:lnTo>
                  <a:lnTo>
                    <a:pt x="348" y="647"/>
                  </a:lnTo>
                  <a:lnTo>
                    <a:pt x="349" y="651"/>
                  </a:lnTo>
                  <a:lnTo>
                    <a:pt x="350" y="653"/>
                  </a:lnTo>
                  <a:lnTo>
                    <a:pt x="351" y="655"/>
                  </a:lnTo>
                  <a:lnTo>
                    <a:pt x="352" y="657"/>
                  </a:lnTo>
                  <a:lnTo>
                    <a:pt x="355" y="661"/>
                  </a:lnTo>
                  <a:lnTo>
                    <a:pt x="359" y="666"/>
                  </a:lnTo>
                  <a:lnTo>
                    <a:pt x="362" y="669"/>
                  </a:lnTo>
                  <a:lnTo>
                    <a:pt x="369" y="676"/>
                  </a:lnTo>
                  <a:lnTo>
                    <a:pt x="376" y="681"/>
                  </a:lnTo>
                  <a:lnTo>
                    <a:pt x="376" y="682"/>
                  </a:lnTo>
                  <a:lnTo>
                    <a:pt x="378" y="684"/>
                  </a:lnTo>
                  <a:lnTo>
                    <a:pt x="379" y="685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9"/>
                  </a:lnTo>
                  <a:lnTo>
                    <a:pt x="379" y="689"/>
                  </a:lnTo>
                  <a:lnTo>
                    <a:pt x="378" y="690"/>
                  </a:lnTo>
                  <a:lnTo>
                    <a:pt x="377" y="691"/>
                  </a:lnTo>
                  <a:lnTo>
                    <a:pt x="376" y="691"/>
                  </a:lnTo>
                  <a:lnTo>
                    <a:pt x="374" y="691"/>
                  </a:lnTo>
                  <a:lnTo>
                    <a:pt x="372" y="691"/>
                  </a:lnTo>
                  <a:lnTo>
                    <a:pt x="371" y="690"/>
                  </a:lnTo>
                  <a:lnTo>
                    <a:pt x="369" y="689"/>
                  </a:lnTo>
                  <a:lnTo>
                    <a:pt x="361" y="684"/>
                  </a:lnTo>
                  <a:lnTo>
                    <a:pt x="359" y="682"/>
                  </a:lnTo>
                  <a:lnTo>
                    <a:pt x="356" y="681"/>
                  </a:lnTo>
                  <a:lnTo>
                    <a:pt x="355" y="680"/>
                  </a:lnTo>
                  <a:lnTo>
                    <a:pt x="353" y="679"/>
                  </a:lnTo>
                  <a:lnTo>
                    <a:pt x="350" y="679"/>
                  </a:lnTo>
                  <a:lnTo>
                    <a:pt x="348" y="678"/>
                  </a:lnTo>
                  <a:lnTo>
                    <a:pt x="346" y="678"/>
                  </a:lnTo>
                  <a:lnTo>
                    <a:pt x="344" y="678"/>
                  </a:lnTo>
                  <a:lnTo>
                    <a:pt x="341" y="678"/>
                  </a:lnTo>
                  <a:lnTo>
                    <a:pt x="339" y="678"/>
                  </a:lnTo>
                  <a:lnTo>
                    <a:pt x="335" y="679"/>
                  </a:lnTo>
                  <a:lnTo>
                    <a:pt x="329" y="681"/>
                  </a:lnTo>
                  <a:lnTo>
                    <a:pt x="326" y="681"/>
                  </a:lnTo>
                  <a:lnTo>
                    <a:pt x="324" y="681"/>
                  </a:lnTo>
                  <a:lnTo>
                    <a:pt x="321" y="681"/>
                  </a:lnTo>
                  <a:lnTo>
                    <a:pt x="319" y="681"/>
                  </a:lnTo>
                  <a:lnTo>
                    <a:pt x="317" y="681"/>
                  </a:lnTo>
                  <a:lnTo>
                    <a:pt x="314" y="681"/>
                  </a:lnTo>
                  <a:lnTo>
                    <a:pt x="313" y="680"/>
                  </a:lnTo>
                  <a:lnTo>
                    <a:pt x="311" y="679"/>
                  </a:lnTo>
                  <a:lnTo>
                    <a:pt x="309" y="678"/>
                  </a:lnTo>
                  <a:lnTo>
                    <a:pt x="308" y="676"/>
                  </a:lnTo>
                  <a:lnTo>
                    <a:pt x="306" y="674"/>
                  </a:lnTo>
                  <a:lnTo>
                    <a:pt x="304" y="671"/>
                  </a:lnTo>
                  <a:lnTo>
                    <a:pt x="298" y="664"/>
                  </a:lnTo>
                  <a:lnTo>
                    <a:pt x="295" y="659"/>
                  </a:lnTo>
                  <a:lnTo>
                    <a:pt x="293" y="657"/>
                  </a:lnTo>
                  <a:lnTo>
                    <a:pt x="290" y="655"/>
                  </a:lnTo>
                  <a:lnTo>
                    <a:pt x="288" y="654"/>
                  </a:lnTo>
                  <a:lnTo>
                    <a:pt x="285" y="651"/>
                  </a:lnTo>
                  <a:lnTo>
                    <a:pt x="283" y="650"/>
                  </a:lnTo>
                  <a:lnTo>
                    <a:pt x="280" y="649"/>
                  </a:lnTo>
                  <a:lnTo>
                    <a:pt x="277" y="649"/>
                  </a:lnTo>
                  <a:lnTo>
                    <a:pt x="274" y="648"/>
                  </a:lnTo>
                  <a:lnTo>
                    <a:pt x="272" y="648"/>
                  </a:lnTo>
                  <a:lnTo>
                    <a:pt x="270" y="648"/>
                  </a:lnTo>
                  <a:lnTo>
                    <a:pt x="268" y="648"/>
                  </a:lnTo>
                  <a:lnTo>
                    <a:pt x="263" y="649"/>
                  </a:lnTo>
                  <a:lnTo>
                    <a:pt x="262" y="649"/>
                  </a:lnTo>
                  <a:lnTo>
                    <a:pt x="262" y="648"/>
                  </a:lnTo>
                  <a:lnTo>
                    <a:pt x="261" y="647"/>
                  </a:lnTo>
                  <a:lnTo>
                    <a:pt x="252" y="644"/>
                  </a:lnTo>
                  <a:lnTo>
                    <a:pt x="247" y="642"/>
                  </a:lnTo>
                  <a:lnTo>
                    <a:pt x="239" y="639"/>
                  </a:lnTo>
                  <a:lnTo>
                    <a:pt x="236" y="636"/>
                  </a:lnTo>
                  <a:lnTo>
                    <a:pt x="232" y="634"/>
                  </a:lnTo>
                  <a:lnTo>
                    <a:pt x="228" y="631"/>
                  </a:lnTo>
                  <a:lnTo>
                    <a:pt x="225" y="629"/>
                  </a:lnTo>
                  <a:lnTo>
                    <a:pt x="220" y="624"/>
                  </a:lnTo>
                  <a:lnTo>
                    <a:pt x="219" y="622"/>
                  </a:lnTo>
                  <a:lnTo>
                    <a:pt x="217" y="621"/>
                  </a:lnTo>
                  <a:lnTo>
                    <a:pt x="212" y="618"/>
                  </a:lnTo>
                  <a:lnTo>
                    <a:pt x="210" y="617"/>
                  </a:lnTo>
                  <a:lnTo>
                    <a:pt x="209" y="616"/>
                  </a:lnTo>
                  <a:lnTo>
                    <a:pt x="207" y="614"/>
                  </a:lnTo>
                  <a:lnTo>
                    <a:pt x="201" y="607"/>
                  </a:lnTo>
                  <a:lnTo>
                    <a:pt x="199" y="606"/>
                  </a:lnTo>
                  <a:lnTo>
                    <a:pt x="198" y="604"/>
                  </a:lnTo>
                  <a:lnTo>
                    <a:pt x="197" y="601"/>
                  </a:lnTo>
                  <a:lnTo>
                    <a:pt x="194" y="594"/>
                  </a:lnTo>
                  <a:lnTo>
                    <a:pt x="193" y="593"/>
                  </a:lnTo>
                  <a:lnTo>
                    <a:pt x="192" y="591"/>
                  </a:lnTo>
                  <a:lnTo>
                    <a:pt x="190" y="589"/>
                  </a:lnTo>
                  <a:lnTo>
                    <a:pt x="184" y="583"/>
                  </a:lnTo>
                  <a:lnTo>
                    <a:pt x="177" y="575"/>
                  </a:lnTo>
                  <a:lnTo>
                    <a:pt x="175" y="573"/>
                  </a:lnTo>
                  <a:lnTo>
                    <a:pt x="174" y="571"/>
                  </a:lnTo>
                  <a:lnTo>
                    <a:pt x="172" y="568"/>
                  </a:lnTo>
                  <a:lnTo>
                    <a:pt x="171" y="565"/>
                  </a:lnTo>
                  <a:lnTo>
                    <a:pt x="170" y="562"/>
                  </a:lnTo>
                  <a:lnTo>
                    <a:pt x="168" y="554"/>
                  </a:lnTo>
                  <a:lnTo>
                    <a:pt x="166" y="550"/>
                  </a:lnTo>
                  <a:lnTo>
                    <a:pt x="165" y="548"/>
                  </a:lnTo>
                  <a:lnTo>
                    <a:pt x="164" y="546"/>
                  </a:lnTo>
                  <a:lnTo>
                    <a:pt x="162" y="544"/>
                  </a:lnTo>
                  <a:lnTo>
                    <a:pt x="161" y="543"/>
                  </a:lnTo>
                  <a:lnTo>
                    <a:pt x="159" y="542"/>
                  </a:lnTo>
                  <a:lnTo>
                    <a:pt x="158" y="542"/>
                  </a:lnTo>
                  <a:lnTo>
                    <a:pt x="154" y="540"/>
                  </a:lnTo>
                  <a:lnTo>
                    <a:pt x="152" y="539"/>
                  </a:lnTo>
                  <a:lnTo>
                    <a:pt x="142" y="537"/>
                  </a:lnTo>
                  <a:lnTo>
                    <a:pt x="124" y="530"/>
                  </a:lnTo>
                  <a:lnTo>
                    <a:pt x="118" y="529"/>
                  </a:lnTo>
                  <a:lnTo>
                    <a:pt x="108" y="527"/>
                  </a:lnTo>
                  <a:lnTo>
                    <a:pt x="104" y="526"/>
                  </a:lnTo>
                  <a:lnTo>
                    <a:pt x="102" y="525"/>
                  </a:lnTo>
                  <a:lnTo>
                    <a:pt x="100" y="524"/>
                  </a:lnTo>
                  <a:lnTo>
                    <a:pt x="99" y="523"/>
                  </a:lnTo>
                  <a:lnTo>
                    <a:pt x="97" y="522"/>
                  </a:lnTo>
                  <a:lnTo>
                    <a:pt x="94" y="520"/>
                  </a:lnTo>
                  <a:lnTo>
                    <a:pt x="92" y="518"/>
                  </a:lnTo>
                  <a:lnTo>
                    <a:pt x="90" y="516"/>
                  </a:lnTo>
                  <a:lnTo>
                    <a:pt x="87" y="512"/>
                  </a:lnTo>
                  <a:lnTo>
                    <a:pt x="84" y="509"/>
                  </a:lnTo>
                  <a:lnTo>
                    <a:pt x="78" y="500"/>
                  </a:lnTo>
                  <a:lnTo>
                    <a:pt x="77" y="498"/>
                  </a:lnTo>
                  <a:lnTo>
                    <a:pt x="75" y="495"/>
                  </a:lnTo>
                  <a:lnTo>
                    <a:pt x="73" y="489"/>
                  </a:lnTo>
                  <a:lnTo>
                    <a:pt x="72" y="486"/>
                  </a:lnTo>
                  <a:lnTo>
                    <a:pt x="69" y="482"/>
                  </a:lnTo>
                  <a:lnTo>
                    <a:pt x="68" y="479"/>
                  </a:lnTo>
                  <a:lnTo>
                    <a:pt x="67" y="477"/>
                  </a:lnTo>
                  <a:lnTo>
                    <a:pt x="64" y="474"/>
                  </a:lnTo>
                  <a:lnTo>
                    <a:pt x="62" y="472"/>
                  </a:lnTo>
                  <a:lnTo>
                    <a:pt x="59" y="471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3" y="468"/>
                  </a:lnTo>
                  <a:lnTo>
                    <a:pt x="49" y="467"/>
                  </a:lnTo>
                  <a:lnTo>
                    <a:pt x="47" y="468"/>
                  </a:lnTo>
                  <a:lnTo>
                    <a:pt x="43" y="469"/>
                  </a:lnTo>
                  <a:lnTo>
                    <a:pt x="39" y="469"/>
                  </a:lnTo>
                  <a:lnTo>
                    <a:pt x="36" y="472"/>
                  </a:lnTo>
                  <a:lnTo>
                    <a:pt x="30" y="474"/>
                  </a:lnTo>
                  <a:lnTo>
                    <a:pt x="28" y="475"/>
                  </a:lnTo>
                  <a:lnTo>
                    <a:pt x="27" y="475"/>
                  </a:lnTo>
                  <a:lnTo>
                    <a:pt x="25" y="475"/>
                  </a:lnTo>
                  <a:lnTo>
                    <a:pt x="25" y="475"/>
                  </a:lnTo>
                  <a:lnTo>
                    <a:pt x="23" y="474"/>
                  </a:lnTo>
                  <a:lnTo>
                    <a:pt x="22" y="473"/>
                  </a:lnTo>
                  <a:lnTo>
                    <a:pt x="22" y="472"/>
                  </a:lnTo>
                  <a:lnTo>
                    <a:pt x="21" y="470"/>
                  </a:lnTo>
                  <a:lnTo>
                    <a:pt x="20" y="468"/>
                  </a:lnTo>
                  <a:lnTo>
                    <a:pt x="20" y="466"/>
                  </a:lnTo>
                  <a:lnTo>
                    <a:pt x="17" y="458"/>
                  </a:lnTo>
                  <a:lnTo>
                    <a:pt x="16" y="453"/>
                  </a:lnTo>
                  <a:lnTo>
                    <a:pt x="14" y="447"/>
                  </a:lnTo>
                  <a:lnTo>
                    <a:pt x="10" y="439"/>
                  </a:lnTo>
                  <a:lnTo>
                    <a:pt x="9" y="434"/>
                  </a:lnTo>
                  <a:lnTo>
                    <a:pt x="7" y="430"/>
                  </a:lnTo>
                  <a:lnTo>
                    <a:pt x="5" y="420"/>
                  </a:lnTo>
                  <a:lnTo>
                    <a:pt x="2" y="413"/>
                  </a:lnTo>
                  <a:lnTo>
                    <a:pt x="1" y="408"/>
                  </a:lnTo>
                  <a:lnTo>
                    <a:pt x="0" y="401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1" y="397"/>
                  </a:lnTo>
                  <a:lnTo>
                    <a:pt x="2" y="397"/>
                  </a:lnTo>
                  <a:lnTo>
                    <a:pt x="2" y="396"/>
                  </a:lnTo>
                  <a:lnTo>
                    <a:pt x="5" y="395"/>
                  </a:lnTo>
                  <a:lnTo>
                    <a:pt x="7" y="393"/>
                  </a:lnTo>
                  <a:lnTo>
                    <a:pt x="10" y="390"/>
                  </a:lnTo>
                  <a:lnTo>
                    <a:pt x="13" y="386"/>
                  </a:lnTo>
                  <a:lnTo>
                    <a:pt x="19" y="379"/>
                  </a:lnTo>
                  <a:lnTo>
                    <a:pt x="22" y="374"/>
                  </a:lnTo>
                  <a:lnTo>
                    <a:pt x="24" y="372"/>
                  </a:lnTo>
                  <a:lnTo>
                    <a:pt x="25" y="369"/>
                  </a:lnTo>
                  <a:lnTo>
                    <a:pt x="25" y="367"/>
                  </a:lnTo>
                  <a:lnTo>
                    <a:pt x="26" y="362"/>
                  </a:lnTo>
                  <a:lnTo>
                    <a:pt x="27" y="358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1" y="352"/>
                  </a:lnTo>
                  <a:lnTo>
                    <a:pt x="32" y="351"/>
                  </a:lnTo>
                  <a:lnTo>
                    <a:pt x="34" y="350"/>
                  </a:lnTo>
                  <a:lnTo>
                    <a:pt x="36" y="349"/>
                  </a:lnTo>
                  <a:lnTo>
                    <a:pt x="39" y="347"/>
                  </a:lnTo>
                  <a:lnTo>
                    <a:pt x="44" y="346"/>
                  </a:lnTo>
                  <a:lnTo>
                    <a:pt x="45" y="345"/>
                  </a:lnTo>
                  <a:lnTo>
                    <a:pt x="46" y="344"/>
                  </a:lnTo>
                  <a:lnTo>
                    <a:pt x="48" y="343"/>
                  </a:lnTo>
                  <a:lnTo>
                    <a:pt x="50" y="340"/>
                  </a:lnTo>
                  <a:lnTo>
                    <a:pt x="51" y="337"/>
                  </a:lnTo>
                  <a:lnTo>
                    <a:pt x="52" y="335"/>
                  </a:lnTo>
                  <a:lnTo>
                    <a:pt x="52" y="331"/>
                  </a:lnTo>
                  <a:lnTo>
                    <a:pt x="52" y="326"/>
                  </a:lnTo>
                  <a:lnTo>
                    <a:pt x="52" y="322"/>
                  </a:lnTo>
                  <a:lnTo>
                    <a:pt x="52" y="317"/>
                  </a:lnTo>
                  <a:lnTo>
                    <a:pt x="51" y="312"/>
                  </a:lnTo>
                  <a:lnTo>
                    <a:pt x="48" y="304"/>
                  </a:lnTo>
                  <a:lnTo>
                    <a:pt x="47" y="300"/>
                  </a:lnTo>
                  <a:lnTo>
                    <a:pt x="42" y="289"/>
                  </a:lnTo>
                  <a:lnTo>
                    <a:pt x="42" y="287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2" y="283"/>
                  </a:lnTo>
                  <a:lnTo>
                    <a:pt x="43" y="282"/>
                  </a:lnTo>
                  <a:lnTo>
                    <a:pt x="50" y="278"/>
                  </a:lnTo>
                  <a:lnTo>
                    <a:pt x="52" y="277"/>
                  </a:lnTo>
                  <a:lnTo>
                    <a:pt x="54" y="275"/>
                  </a:lnTo>
                  <a:lnTo>
                    <a:pt x="55" y="274"/>
                  </a:lnTo>
                  <a:lnTo>
                    <a:pt x="56" y="272"/>
                  </a:lnTo>
                  <a:lnTo>
                    <a:pt x="57" y="270"/>
                  </a:lnTo>
                  <a:lnTo>
                    <a:pt x="59" y="267"/>
                  </a:lnTo>
                  <a:lnTo>
                    <a:pt x="59" y="265"/>
                  </a:lnTo>
                  <a:lnTo>
                    <a:pt x="60" y="261"/>
                  </a:lnTo>
                  <a:lnTo>
                    <a:pt x="60" y="257"/>
                  </a:lnTo>
                  <a:lnTo>
                    <a:pt x="60" y="249"/>
                  </a:lnTo>
                  <a:lnTo>
                    <a:pt x="61" y="244"/>
                  </a:lnTo>
                  <a:lnTo>
                    <a:pt x="62" y="242"/>
                  </a:lnTo>
                  <a:lnTo>
                    <a:pt x="62" y="238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4" y="226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5" y="214"/>
                  </a:lnTo>
                  <a:lnTo>
                    <a:pt x="66" y="210"/>
                  </a:lnTo>
                  <a:lnTo>
                    <a:pt x="67" y="207"/>
                  </a:lnTo>
                  <a:lnTo>
                    <a:pt x="67" y="205"/>
                  </a:lnTo>
                  <a:lnTo>
                    <a:pt x="67" y="203"/>
                  </a:lnTo>
                  <a:lnTo>
                    <a:pt x="66" y="201"/>
                  </a:lnTo>
                  <a:lnTo>
                    <a:pt x="64" y="198"/>
                  </a:lnTo>
                  <a:lnTo>
                    <a:pt x="63" y="196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5" y="185"/>
                  </a:lnTo>
                  <a:lnTo>
                    <a:pt x="54" y="182"/>
                  </a:lnTo>
                  <a:lnTo>
                    <a:pt x="54" y="181"/>
                  </a:lnTo>
                  <a:lnTo>
                    <a:pt x="53" y="178"/>
                  </a:lnTo>
                  <a:lnTo>
                    <a:pt x="52" y="174"/>
                  </a:lnTo>
                  <a:lnTo>
                    <a:pt x="53" y="167"/>
                  </a:lnTo>
                  <a:lnTo>
                    <a:pt x="53" y="162"/>
                  </a:lnTo>
                  <a:lnTo>
                    <a:pt x="52" y="160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50" y="150"/>
                  </a:lnTo>
                  <a:lnTo>
                    <a:pt x="51" y="147"/>
                  </a:lnTo>
                  <a:lnTo>
                    <a:pt x="51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4" y="139"/>
                  </a:lnTo>
                  <a:lnTo>
                    <a:pt x="57" y="135"/>
                  </a:lnTo>
                  <a:lnTo>
                    <a:pt x="59" y="130"/>
                  </a:lnTo>
                  <a:lnTo>
                    <a:pt x="63" y="124"/>
                  </a:lnTo>
                  <a:lnTo>
                    <a:pt x="64" y="120"/>
                  </a:lnTo>
                  <a:lnTo>
                    <a:pt x="65" y="118"/>
                  </a:lnTo>
                  <a:lnTo>
                    <a:pt x="66" y="115"/>
                  </a:lnTo>
                  <a:lnTo>
                    <a:pt x="66" y="114"/>
                  </a:lnTo>
                  <a:lnTo>
                    <a:pt x="66" y="113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09"/>
                  </a:lnTo>
                  <a:lnTo>
                    <a:pt x="68" y="107"/>
                  </a:lnTo>
                  <a:lnTo>
                    <a:pt x="71" y="102"/>
                  </a:lnTo>
                  <a:lnTo>
                    <a:pt x="73" y="100"/>
                  </a:lnTo>
                  <a:lnTo>
                    <a:pt x="75" y="98"/>
                  </a:lnTo>
                  <a:lnTo>
                    <a:pt x="77" y="97"/>
                  </a:lnTo>
                  <a:lnTo>
                    <a:pt x="78" y="96"/>
                  </a:lnTo>
                  <a:lnTo>
                    <a:pt x="79" y="95"/>
                  </a:lnTo>
                  <a:lnTo>
                    <a:pt x="82" y="95"/>
                  </a:lnTo>
                  <a:lnTo>
                    <a:pt x="84" y="95"/>
                  </a:lnTo>
                  <a:lnTo>
                    <a:pt x="91" y="97"/>
                  </a:lnTo>
                  <a:lnTo>
                    <a:pt x="97" y="97"/>
                  </a:lnTo>
                  <a:lnTo>
                    <a:pt x="100" y="98"/>
                  </a:lnTo>
                  <a:lnTo>
                    <a:pt x="102" y="98"/>
                  </a:lnTo>
                  <a:lnTo>
                    <a:pt x="103" y="99"/>
                  </a:lnTo>
                  <a:lnTo>
                    <a:pt x="107" y="103"/>
                  </a:lnTo>
                  <a:lnTo>
                    <a:pt x="110" y="105"/>
                  </a:lnTo>
                  <a:lnTo>
                    <a:pt x="113" y="106"/>
                  </a:lnTo>
                  <a:lnTo>
                    <a:pt x="118" y="107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38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7" y="110"/>
                  </a:lnTo>
                  <a:lnTo>
                    <a:pt x="149" y="110"/>
                  </a:lnTo>
                  <a:lnTo>
                    <a:pt x="150" y="110"/>
                  </a:lnTo>
                  <a:lnTo>
                    <a:pt x="154" y="108"/>
                  </a:lnTo>
                  <a:lnTo>
                    <a:pt x="156" y="108"/>
                  </a:lnTo>
                  <a:lnTo>
                    <a:pt x="159" y="107"/>
                  </a:lnTo>
                  <a:lnTo>
                    <a:pt x="160" y="107"/>
                  </a:lnTo>
                  <a:lnTo>
                    <a:pt x="162" y="107"/>
                  </a:lnTo>
                  <a:lnTo>
                    <a:pt x="168" y="103"/>
                  </a:lnTo>
                  <a:lnTo>
                    <a:pt x="170" y="101"/>
                  </a:lnTo>
                  <a:lnTo>
                    <a:pt x="173" y="99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6" y="98"/>
                  </a:lnTo>
                  <a:lnTo>
                    <a:pt x="175" y="101"/>
                  </a:lnTo>
                  <a:lnTo>
                    <a:pt x="173" y="107"/>
                  </a:lnTo>
                  <a:lnTo>
                    <a:pt x="172" y="110"/>
                  </a:lnTo>
                  <a:lnTo>
                    <a:pt x="171" y="114"/>
                  </a:lnTo>
                  <a:lnTo>
                    <a:pt x="170" y="116"/>
                  </a:lnTo>
                  <a:lnTo>
                    <a:pt x="170" y="119"/>
                  </a:lnTo>
                  <a:lnTo>
                    <a:pt x="170" y="120"/>
                  </a:lnTo>
                  <a:lnTo>
                    <a:pt x="171" y="121"/>
                  </a:lnTo>
                  <a:lnTo>
                    <a:pt x="172" y="122"/>
                  </a:lnTo>
                  <a:lnTo>
                    <a:pt x="172" y="123"/>
                  </a:lnTo>
                  <a:lnTo>
                    <a:pt x="172" y="124"/>
                  </a:lnTo>
                  <a:lnTo>
                    <a:pt x="174" y="125"/>
                  </a:lnTo>
                  <a:lnTo>
                    <a:pt x="174" y="126"/>
                  </a:lnTo>
                  <a:lnTo>
                    <a:pt x="177" y="127"/>
                  </a:lnTo>
                  <a:lnTo>
                    <a:pt x="178" y="127"/>
                  </a:lnTo>
                  <a:lnTo>
                    <a:pt x="179" y="128"/>
                  </a:lnTo>
                  <a:lnTo>
                    <a:pt x="182" y="128"/>
                  </a:lnTo>
                  <a:lnTo>
                    <a:pt x="190" y="130"/>
                  </a:lnTo>
                  <a:lnTo>
                    <a:pt x="194" y="130"/>
                  </a:lnTo>
                  <a:lnTo>
                    <a:pt x="198" y="131"/>
                  </a:lnTo>
                  <a:lnTo>
                    <a:pt x="203" y="132"/>
                  </a:lnTo>
                  <a:lnTo>
                    <a:pt x="208" y="134"/>
                  </a:lnTo>
                  <a:lnTo>
                    <a:pt x="212" y="136"/>
                  </a:lnTo>
                  <a:lnTo>
                    <a:pt x="215" y="138"/>
                  </a:lnTo>
                  <a:lnTo>
                    <a:pt x="221" y="142"/>
                  </a:lnTo>
                  <a:lnTo>
                    <a:pt x="223" y="143"/>
                  </a:lnTo>
                  <a:lnTo>
                    <a:pt x="224" y="143"/>
                  </a:lnTo>
                  <a:lnTo>
                    <a:pt x="226" y="144"/>
                  </a:lnTo>
                  <a:lnTo>
                    <a:pt x="227" y="143"/>
                  </a:lnTo>
                  <a:lnTo>
                    <a:pt x="229" y="143"/>
                  </a:lnTo>
                  <a:lnTo>
                    <a:pt x="230" y="142"/>
                  </a:lnTo>
                  <a:lnTo>
                    <a:pt x="232" y="140"/>
                  </a:lnTo>
                  <a:lnTo>
                    <a:pt x="233" y="138"/>
                  </a:lnTo>
                  <a:lnTo>
                    <a:pt x="236" y="133"/>
                  </a:lnTo>
                  <a:lnTo>
                    <a:pt x="237" y="131"/>
                  </a:lnTo>
                  <a:lnTo>
                    <a:pt x="240" y="127"/>
                  </a:lnTo>
                  <a:lnTo>
                    <a:pt x="243" y="124"/>
                  </a:lnTo>
                  <a:lnTo>
                    <a:pt x="246" y="121"/>
                  </a:lnTo>
                  <a:lnTo>
                    <a:pt x="248" y="119"/>
                  </a:lnTo>
                  <a:lnTo>
                    <a:pt x="257" y="112"/>
                  </a:lnTo>
                  <a:lnTo>
                    <a:pt x="264" y="107"/>
                  </a:lnTo>
                  <a:lnTo>
                    <a:pt x="269" y="103"/>
                  </a:lnTo>
                  <a:lnTo>
                    <a:pt x="273" y="101"/>
                  </a:lnTo>
                  <a:lnTo>
                    <a:pt x="275" y="100"/>
                  </a:lnTo>
                  <a:lnTo>
                    <a:pt x="277" y="100"/>
                  </a:lnTo>
                  <a:lnTo>
                    <a:pt x="287" y="97"/>
                  </a:lnTo>
                  <a:lnTo>
                    <a:pt x="292" y="95"/>
                  </a:lnTo>
                  <a:lnTo>
                    <a:pt x="296" y="93"/>
                  </a:lnTo>
                  <a:lnTo>
                    <a:pt x="299" y="91"/>
                  </a:lnTo>
                  <a:lnTo>
                    <a:pt x="301" y="90"/>
                  </a:lnTo>
                  <a:lnTo>
                    <a:pt x="303" y="88"/>
                  </a:lnTo>
                  <a:lnTo>
                    <a:pt x="304" y="87"/>
                  </a:lnTo>
                  <a:lnTo>
                    <a:pt x="304" y="85"/>
                  </a:lnTo>
                  <a:lnTo>
                    <a:pt x="305" y="83"/>
                  </a:lnTo>
                  <a:lnTo>
                    <a:pt x="305" y="82"/>
                  </a:lnTo>
                  <a:lnTo>
                    <a:pt x="304" y="78"/>
                  </a:lnTo>
                  <a:lnTo>
                    <a:pt x="302" y="72"/>
                  </a:lnTo>
                  <a:lnTo>
                    <a:pt x="301" y="66"/>
                  </a:lnTo>
                  <a:lnTo>
                    <a:pt x="299" y="62"/>
                  </a:lnTo>
                  <a:lnTo>
                    <a:pt x="299" y="59"/>
                  </a:lnTo>
                  <a:lnTo>
                    <a:pt x="299" y="56"/>
                  </a:lnTo>
                  <a:lnTo>
                    <a:pt x="299" y="53"/>
                  </a:lnTo>
                  <a:lnTo>
                    <a:pt x="299" y="50"/>
                  </a:lnTo>
                  <a:lnTo>
                    <a:pt x="300" y="48"/>
                  </a:lnTo>
                  <a:lnTo>
                    <a:pt x="301" y="43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4" y="30"/>
                  </a:lnTo>
                  <a:lnTo>
                    <a:pt x="304" y="29"/>
                  </a:lnTo>
                  <a:lnTo>
                    <a:pt x="305" y="26"/>
                  </a:lnTo>
                  <a:lnTo>
                    <a:pt x="306" y="25"/>
                  </a:lnTo>
                  <a:lnTo>
                    <a:pt x="307" y="24"/>
                  </a:lnTo>
                  <a:lnTo>
                    <a:pt x="311" y="22"/>
                  </a:lnTo>
                  <a:lnTo>
                    <a:pt x="313" y="20"/>
                  </a:lnTo>
                  <a:lnTo>
                    <a:pt x="314" y="18"/>
                  </a:lnTo>
                  <a:lnTo>
                    <a:pt x="316" y="14"/>
                  </a:lnTo>
                  <a:lnTo>
                    <a:pt x="319" y="12"/>
                  </a:lnTo>
                  <a:lnTo>
                    <a:pt x="321" y="9"/>
                  </a:lnTo>
                  <a:lnTo>
                    <a:pt x="326" y="6"/>
                  </a:lnTo>
                  <a:lnTo>
                    <a:pt x="330" y="4"/>
                  </a:lnTo>
                  <a:lnTo>
                    <a:pt x="334" y="1"/>
                  </a:lnTo>
                  <a:lnTo>
                    <a:pt x="336" y="0"/>
                  </a:lnTo>
                  <a:lnTo>
                    <a:pt x="339" y="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Rectangle 189">
              <a:extLst>
                <a:ext uri="{FF2B5EF4-FFF2-40B4-BE49-F238E27FC236}">
                  <a16:creationId xmlns:a16="http://schemas.microsoft.com/office/drawing/2014/main" id="{CCBAD049-56FB-E5A9-1BEF-4504F46AD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7504" y="5439947"/>
              <a:ext cx="12182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</a:p>
          </p:txBody>
        </p:sp>
        <p:sp>
          <p:nvSpPr>
            <p:cNvPr id="52" name="Rectangle 193">
              <a:extLst>
                <a:ext uri="{FF2B5EF4-FFF2-40B4-BE49-F238E27FC236}">
                  <a16:creationId xmlns:a16="http://schemas.microsoft.com/office/drawing/2014/main" id="{CCAE1D99-6736-3DFF-5C09-94D406F1B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5997" y="4840034"/>
              <a:ext cx="10259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</a:p>
          </p:txBody>
        </p:sp>
        <p:sp>
          <p:nvSpPr>
            <p:cNvPr id="53" name="Rectangle 197">
              <a:extLst>
                <a:ext uri="{FF2B5EF4-FFF2-40B4-BE49-F238E27FC236}">
                  <a16:creationId xmlns:a16="http://schemas.microsoft.com/office/drawing/2014/main" id="{C25756CA-C402-70F2-0548-473B93165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17" y="5705227"/>
              <a:ext cx="1394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</a:p>
          </p:txBody>
        </p:sp>
        <p:sp>
          <p:nvSpPr>
            <p:cNvPr id="54" name="Rectangle 198">
              <a:extLst>
                <a:ext uri="{FF2B5EF4-FFF2-40B4-BE49-F238E27FC236}">
                  <a16:creationId xmlns:a16="http://schemas.microsoft.com/office/drawing/2014/main" id="{834F2621-A14D-5A82-227F-B802EBEA1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299" y="6235423"/>
              <a:ext cx="13785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</a:p>
          </p:txBody>
        </p:sp>
        <p:sp>
          <p:nvSpPr>
            <p:cNvPr id="55" name="Rectangle 201">
              <a:extLst>
                <a:ext uri="{FF2B5EF4-FFF2-40B4-BE49-F238E27FC236}">
                  <a16:creationId xmlns:a16="http://schemas.microsoft.com/office/drawing/2014/main" id="{927B105F-283A-C5ED-FEF4-CF01F956C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814" y="4873912"/>
              <a:ext cx="14106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</a:p>
          </p:txBody>
        </p:sp>
        <p:sp>
          <p:nvSpPr>
            <p:cNvPr id="56" name="Rectangle 204">
              <a:extLst>
                <a:ext uri="{FF2B5EF4-FFF2-40B4-BE49-F238E27FC236}">
                  <a16:creationId xmlns:a16="http://schemas.microsoft.com/office/drawing/2014/main" id="{AC4431FF-E895-4174-D158-94A215EFA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736" y="5668800"/>
              <a:ext cx="13305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</a:p>
          </p:txBody>
        </p:sp>
        <p:sp>
          <p:nvSpPr>
            <p:cNvPr id="57" name="Rectangle 222">
              <a:extLst>
                <a:ext uri="{FF2B5EF4-FFF2-40B4-BE49-F238E27FC236}">
                  <a16:creationId xmlns:a16="http://schemas.microsoft.com/office/drawing/2014/main" id="{16F97164-2E49-B766-1F4C-4E679B368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409" y="5116435"/>
              <a:ext cx="12503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04601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076A7662-2018-A293-1A5C-47041A1A4825}"/>
              </a:ext>
            </a:extLst>
          </p:cNvPr>
          <p:cNvSpPr/>
          <p:nvPr/>
        </p:nvSpPr>
        <p:spPr>
          <a:xfrm>
            <a:off x="696408" y="4465945"/>
            <a:ext cx="10404000" cy="250705"/>
          </a:xfrm>
          <a:prstGeom prst="rect">
            <a:avLst/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A9B8C5DF-55F7-2D85-D032-E3D6ADB36F9A}"/>
              </a:ext>
            </a:extLst>
          </p:cNvPr>
          <p:cNvSpPr/>
          <p:nvPr/>
        </p:nvSpPr>
        <p:spPr>
          <a:xfrm>
            <a:off x="696408" y="2438901"/>
            <a:ext cx="10404000" cy="234000"/>
          </a:xfrm>
          <a:prstGeom prst="rect">
            <a:avLst/>
          </a:prstGeom>
          <a:solidFill>
            <a:srgbClr val="FFB9B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Nadpis 17">
            <a:extLst>
              <a:ext uri="{FF2B5EF4-FFF2-40B4-BE49-F238E27FC236}">
                <a16:creationId xmlns:a16="http://schemas.microsoft.com/office/drawing/2014/main" id="{72CE58F4-DC4A-537B-6056-99AF97F47B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Podíl a zastoupení stadií u nově diagnostikovaných pacientek se ZN prsu (C50) v krajích ČR (období 2019–2023)</a:t>
            </a:r>
            <a:br>
              <a:rPr lang="cs-CZ" sz="2400" dirty="0"/>
            </a:br>
            <a:endParaRPr lang="cs-CZ" sz="2400" dirty="0"/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B9DA35E5-8A09-CECA-B5DA-0FC85A9AB47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476250" y="1507803"/>
          <a:ext cx="9953625" cy="4825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D553C8EA-D986-D082-2419-08F1A3F18312}"/>
              </a:ext>
            </a:extLst>
          </p:cNvPr>
          <p:cNvSpPr/>
          <p:nvPr/>
        </p:nvSpPr>
        <p:spPr>
          <a:xfrm>
            <a:off x="2006188" y="1168659"/>
            <a:ext cx="87129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Stadium při diagnóze:        1         2        3        4         neuvedeno z objektivních důvodů        neznámo – neúplný záznam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45BC298B-F877-486C-0C5E-3017B1BC3D12}"/>
              </a:ext>
            </a:extLst>
          </p:cNvPr>
          <p:cNvSpPr/>
          <p:nvPr/>
        </p:nvSpPr>
        <p:spPr>
          <a:xfrm>
            <a:off x="3760997" y="1186890"/>
            <a:ext cx="144000" cy="144000"/>
          </a:xfrm>
          <a:prstGeom prst="rect">
            <a:avLst/>
          </a:prstGeom>
          <a:solidFill>
            <a:srgbClr val="00B0F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1F25BBBA-8BCC-FD13-49E9-2D1F042BA4CD}"/>
              </a:ext>
            </a:extLst>
          </p:cNvPr>
          <p:cNvSpPr/>
          <p:nvPr/>
        </p:nvSpPr>
        <p:spPr>
          <a:xfrm>
            <a:off x="4208720" y="1186890"/>
            <a:ext cx="144000" cy="144000"/>
          </a:xfrm>
          <a:prstGeom prst="rect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37A24B2-E0A4-712E-DF4E-0177B0DE4371}"/>
              </a:ext>
            </a:extLst>
          </p:cNvPr>
          <p:cNvSpPr/>
          <p:nvPr/>
        </p:nvSpPr>
        <p:spPr>
          <a:xfrm>
            <a:off x="4656443" y="1186890"/>
            <a:ext cx="144000" cy="144000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4A3DD82B-1442-2F74-D898-F063A31F0C38}"/>
              </a:ext>
            </a:extLst>
          </p:cNvPr>
          <p:cNvSpPr/>
          <p:nvPr/>
        </p:nvSpPr>
        <p:spPr>
          <a:xfrm>
            <a:off x="5104166" y="1186890"/>
            <a:ext cx="144000" cy="144000"/>
          </a:xfrm>
          <a:prstGeom prst="rect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375172B2-2A2F-75D9-647F-F220FD25B602}"/>
              </a:ext>
            </a:extLst>
          </p:cNvPr>
          <p:cNvSpPr/>
          <p:nvPr/>
        </p:nvSpPr>
        <p:spPr>
          <a:xfrm>
            <a:off x="5551889" y="1186890"/>
            <a:ext cx="144000" cy="144000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3256543-FB67-A49A-F0F2-CFABB320D562}"/>
              </a:ext>
            </a:extLst>
          </p:cNvPr>
          <p:cNvSpPr/>
          <p:nvPr/>
        </p:nvSpPr>
        <p:spPr>
          <a:xfrm>
            <a:off x="8359651" y="1186890"/>
            <a:ext cx="144000" cy="144000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" name="TextBox 6">
            <a:extLst>
              <a:ext uri="{FF2B5EF4-FFF2-40B4-BE49-F238E27FC236}">
                <a16:creationId xmlns:a16="http://schemas.microsoft.com/office/drawing/2014/main" id="{13319F71-58F1-AA27-6D5D-79A802C1B71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233351" y="1470160"/>
            <a:ext cx="18024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Průměrný počet nově diagnostikovaných ročně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7A8CE454-7912-1DC0-DA3F-B12D9D70BBE4}"/>
              </a:ext>
            </a:extLst>
          </p:cNvPr>
          <p:cNvGraphicFramePr>
            <a:graphicFrameLocks noGrp="1"/>
          </p:cNvGraphicFramePr>
          <p:nvPr/>
        </p:nvGraphicFramePr>
        <p:xfrm>
          <a:off x="10325055" y="1837547"/>
          <a:ext cx="904919" cy="4349565"/>
        </p:xfrm>
        <a:graphic>
          <a:graphicData uri="http://schemas.openxmlformats.org/drawingml/2006/table">
            <a:tbl>
              <a:tblPr/>
              <a:tblGrid>
                <a:gridCol w="904919">
                  <a:extLst>
                    <a:ext uri="{9D8B030D-6E8A-4147-A177-3AD203B41FA5}">
                      <a16:colId xmlns:a16="http://schemas.microsoft.com/office/drawing/2014/main" val="4292166783"/>
                    </a:ext>
                  </a:extLst>
                </a:gridCol>
              </a:tblGrid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424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69627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345229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443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048265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820840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931573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5341452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358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69204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314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920078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44038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7 699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661700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991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930922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185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1594631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574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106528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972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39752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834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5493707"/>
                  </a:ext>
                </a:extLst>
              </a:tr>
            </a:tbl>
          </a:graphicData>
        </a:graphic>
      </p:graphicFrame>
      <p:sp>
        <p:nvSpPr>
          <p:cNvPr id="14" name="TextBox 6">
            <a:extLst>
              <a:ext uri="{FF2B5EF4-FFF2-40B4-BE49-F238E27FC236}">
                <a16:creationId xmlns:a16="http://schemas.microsoft.com/office/drawing/2014/main" id="{BCBE1F97-0821-B054-C1C8-0E807C8D8D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6943" y="79671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035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164993" y="845290"/>
          <a:ext cx="10847403" cy="5541620"/>
        </p:xfrm>
        <a:graphic>
          <a:graphicData uri="http://schemas.openxmlformats.org/drawingml/2006/table">
            <a:tbl>
              <a:tblPr/>
              <a:tblGrid>
                <a:gridCol w="2886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57058986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28279049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274195822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1185986903"/>
                    </a:ext>
                  </a:extLst>
                </a:gridCol>
              </a:tblGrid>
              <a:tr h="59594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2014)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2015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2019)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perioda 2020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2022)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Rozdíl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přežití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+7.77 %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+2.12 %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+1.86 %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92.60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91.04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+5.31 %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86.64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+6.98 %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+3.89 %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+12.47 %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70.22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63.81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+3.90 %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tl. střeva a konečníku (C18–C20)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57.37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61.15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pojivových a měk. tkání (C47, C49)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+4.58 %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55.63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38.08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+14.19 %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35.80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47.43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+10.29 %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+7.22 %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02068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 a míchy (C70–C72)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+7.94 %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14357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 a plíce (C33, C34)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+10.03 %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76675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žluč. cest (C23, C24)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+7.88 %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367518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+8.18 %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298952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14.00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+8.71 %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4248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intrahep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žluč. cest (C22)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12.32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+6.20 %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Vývoj 5letého relativního přežití pacientů v České republice</a:t>
            </a:r>
          </a:p>
        </p:txBody>
      </p:sp>
      <p:sp>
        <p:nvSpPr>
          <p:cNvPr id="3" name="TextovéPole 20">
            <a:extLst>
              <a:ext uri="{FF2B5EF4-FFF2-40B4-BE49-F238E27FC236}">
                <a16:creationId xmlns:a16="http://schemas.microsoft.com/office/drawing/2014/main" id="{5E71DC4B-3B54-4FCB-8BD9-8A49465B98B8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7998" y="703701"/>
            <a:ext cx="53384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5letého přežití pro analýzu periody 2020</a:t>
            </a: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–</a:t>
            </a: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2022.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371783" y="964161"/>
          <a:ext cx="5540228" cy="5422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36801" y="891040"/>
            <a:ext cx="30257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/>
        </p:nvSpPr>
        <p:spPr>
          <a:xfrm>
            <a:off x="271398" y="883273"/>
            <a:ext cx="293542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Zdroj: Národní onkologický registr, ÚZIS ČR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232CFFF3-BC01-473A-A980-39DAF219E248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8000" y="530262"/>
            <a:ext cx="5674925" cy="26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0" tIns="45710" rIns="91420" bIns="4571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Všichni pacienti s diagnostikovaným onemocněním.</a:t>
            </a: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98FAA048-90A8-4BB0-A76C-729CF7E5E281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375844" y="1146461"/>
            <a:ext cx="3195814" cy="828775"/>
            <a:chOff x="375844" y="1146461"/>
            <a:chExt cx="3195814" cy="828775"/>
          </a:xfrm>
        </p:grpSpPr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E3941126-8CF3-4742-9701-3562FE2424ED}"/>
                </a:ext>
              </a:extLst>
            </p:cNvPr>
            <p:cNvSpPr/>
            <p:nvPr/>
          </p:nvSpPr>
          <p:spPr>
            <a:xfrm>
              <a:off x="375844" y="1186793"/>
              <a:ext cx="180000" cy="1800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ovéPole 29">
              <a:extLst>
                <a:ext uri="{FF2B5EF4-FFF2-40B4-BE49-F238E27FC236}">
                  <a16:creationId xmlns:a16="http://schemas.microsoft.com/office/drawing/2014/main" id="{252FB36A-F224-4E82-B0C4-CBD6EE67FA3C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55844" y="1146461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–2014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ovéPole 29">
              <a:extLst>
                <a:ext uri="{FF2B5EF4-FFF2-40B4-BE49-F238E27FC236}">
                  <a16:creationId xmlns:a16="http://schemas.microsoft.com/office/drawing/2014/main" id="{08C98FE0-1254-4804-96AE-21560EE40C8F}"/>
                </a:ext>
              </a:extLst>
            </p:cNvPr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555844" y="1413070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2015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–2019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ovéPole 29">
              <a:extLst>
                <a:ext uri="{FF2B5EF4-FFF2-40B4-BE49-F238E27FC236}">
                  <a16:creationId xmlns:a16="http://schemas.microsoft.com/office/drawing/2014/main" id="{57280BA1-82F6-4523-AA34-FAA3DE41D51B}"/>
                </a:ext>
              </a:extLst>
            </p:cNvPr>
            <p:cNvSpPr txBox="1"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545883" y="1698237"/>
              <a:ext cx="302577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2022</a:t>
              </a:r>
            </a:p>
          </p:txBody>
        </p:sp>
        <p:grpSp>
          <p:nvGrpSpPr>
            <p:cNvPr id="7" name="Skupina 34">
              <a:extLst>
                <a:ext uri="{FF2B5EF4-FFF2-40B4-BE49-F238E27FC236}">
                  <a16:creationId xmlns:a16="http://schemas.microsoft.com/office/drawing/2014/main" id="{4CC44408-DA10-482D-A8AB-D66BC4A27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947" y="1748951"/>
              <a:ext cx="161925" cy="176077"/>
              <a:chOff x="4508326" y="837418"/>
              <a:chExt cx="161925" cy="162000"/>
            </a:xfrm>
          </p:grpSpPr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9241B836-B695-468B-B5B1-7444789DF8E0}"/>
                  </a:ext>
                </a:extLst>
              </p:cNvPr>
              <p:cNvSpPr/>
              <p:nvPr/>
            </p:nvSpPr>
            <p:spPr bwMode="auto">
              <a:xfrm>
                <a:off x="4508326" y="837418"/>
                <a:ext cx="161925" cy="16200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Obdélník 8">
                <a:extLst>
                  <a:ext uri="{FF2B5EF4-FFF2-40B4-BE49-F238E27FC236}">
                    <a16:creationId xmlns:a16="http://schemas.microsoft.com/office/drawing/2014/main" id="{2A2A0786-43F5-431D-8E38-E186F2E0C2C0}"/>
                  </a:ext>
                </a:extLst>
              </p:cNvPr>
              <p:cNvSpPr/>
              <p:nvPr/>
            </p:nvSpPr>
            <p:spPr bwMode="auto">
              <a:xfrm>
                <a:off x="4521737" y="851649"/>
                <a:ext cx="136525" cy="13658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D5EF048C-C581-4293-8ECF-50219B7FBC81}"/>
                </a:ext>
              </a:extLst>
            </p:cNvPr>
            <p:cNvSpPr/>
            <p:nvPr/>
          </p:nvSpPr>
          <p:spPr>
            <a:xfrm>
              <a:off x="377872" y="1467872"/>
              <a:ext cx="180000" cy="1800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13856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CUSTOMSORTGLOBALLY" val="Fals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heme/theme1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Motiv Office">
  <a:themeElements>
    <a:clrScheme name="ÚZI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9"/>
      </a:accent1>
      <a:accent2>
        <a:srgbClr val="93A8CD"/>
      </a:accent2>
      <a:accent3>
        <a:srgbClr val="E32328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Motiv Office">
  <a:themeElements>
    <a:clrScheme name="UZIS-2023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A"/>
      </a:accent1>
      <a:accent2>
        <a:srgbClr val="93A8CD"/>
      </a:accent2>
      <a:accent3>
        <a:srgbClr val="DA2B47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sc-prezentace-cz.pptx" id="{51392DF6-9C5D-41B7-A72A-2D016CF2D798}" vid="{11C299F8-A47A-4F49-BCCF-7C9A9D6BD188}"/>
    </a:ext>
  </a:extLst>
</a:theme>
</file>

<file path=ppt/theme/theme4.xml><?xml version="1.0" encoding="utf-8"?>
<a:theme xmlns:a="http://schemas.openxmlformats.org/drawingml/2006/main" name="3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Motiv Office">
  <a:themeElements>
    <a:clrScheme name="ÚZI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9"/>
      </a:accent1>
      <a:accent2>
        <a:srgbClr val="93A8CD"/>
      </a:accent2>
      <a:accent3>
        <a:srgbClr val="E32328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6.xml><?xml version="1.0" encoding="utf-8"?>
<a:themeOverride xmlns:a="http://schemas.openxmlformats.org/drawingml/2006/main">
  <a:clrScheme name="Vlastní 2">
    <a:dk1>
      <a:sysClr val="windowText" lastClr="000000"/>
    </a:dk1>
    <a:lt1>
      <a:sysClr val="window" lastClr="FFFFFF"/>
    </a:lt1>
    <a:dk2>
      <a:srgbClr val="8496B0"/>
    </a:dk2>
    <a:lt2>
      <a:srgbClr val="E7E6E6"/>
    </a:lt2>
    <a:accent1>
      <a:srgbClr val="132B68"/>
    </a:accent1>
    <a:accent2>
      <a:srgbClr val="3C78A7"/>
    </a:accent2>
    <a:accent3>
      <a:srgbClr val="48A1FA"/>
    </a:accent3>
    <a:accent4>
      <a:srgbClr val="CC3300"/>
    </a:accent4>
    <a:accent5>
      <a:srgbClr val="A5A5A5"/>
    </a:accent5>
    <a:accent6>
      <a:srgbClr val="D8D8D8"/>
    </a:accent6>
    <a:hlink>
      <a:srgbClr val="0563C1"/>
    </a:hlink>
    <a:folHlink>
      <a:srgbClr val="954F72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0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5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Vlastní 2">
    <a:dk1>
      <a:sysClr val="windowText" lastClr="000000"/>
    </a:dk1>
    <a:lt1>
      <a:sysClr val="window" lastClr="FFFFFF"/>
    </a:lt1>
    <a:dk2>
      <a:srgbClr val="8496B0"/>
    </a:dk2>
    <a:lt2>
      <a:srgbClr val="E7E6E6"/>
    </a:lt2>
    <a:accent1>
      <a:srgbClr val="132B68"/>
    </a:accent1>
    <a:accent2>
      <a:srgbClr val="3C78A7"/>
    </a:accent2>
    <a:accent3>
      <a:srgbClr val="48A1FA"/>
    </a:accent3>
    <a:accent4>
      <a:srgbClr val="CC3300"/>
    </a:accent4>
    <a:accent5>
      <a:srgbClr val="A5A5A5"/>
    </a:accent5>
    <a:accent6>
      <a:srgbClr val="D8D8D8"/>
    </a:accent6>
    <a:hlink>
      <a:srgbClr val="0563C1"/>
    </a:hlink>
    <a:folHlink>
      <a:srgbClr val="954F72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C5702C2B366DD43B8EC33C976092C08" ma:contentTypeVersion="15" ma:contentTypeDescription="Vytvoří nový dokument" ma:contentTypeScope="" ma:versionID="d22e00018306151b3841cbee5f44c4dd">
  <xsd:schema xmlns:xsd="http://www.w3.org/2001/XMLSchema" xmlns:xs="http://www.w3.org/2001/XMLSchema" xmlns:p="http://schemas.microsoft.com/office/2006/metadata/properties" xmlns:ns2="4560a2e8-7b48-4feb-ba2f-dc6e893349a1" xmlns:ns3="e69392e9-048b-4282-ab87-0fdf96b0e7dd" targetNamespace="http://schemas.microsoft.com/office/2006/metadata/properties" ma:root="true" ma:fieldsID="2851a85d5bd981318c13553d8e7718af" ns2:_="" ns3:_="">
    <xsd:import namespace="4560a2e8-7b48-4feb-ba2f-dc6e893349a1"/>
    <xsd:import namespace="e69392e9-048b-4282-ab87-0fdf96b0e7d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MediaServiceSearchProperties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LengthInSecond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560a2e8-7b48-4feb-ba2f-dc6e893349a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1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Značky obrázků" ma:readOnly="false" ma:fieldId="{5cf76f15-5ced-4ddc-b409-7134ff3c332f}" ma:taxonomyMulti="true" ma:sspId="2c9fd9c3-b4f3-4cb4-be8c-44b1aa11e8a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15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9392e9-048b-4282-ab87-0fdf96b0e7dd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43ad9e8c-a633-4c12-8898-0628ccd9b925}" ma:internalName="TaxCatchAll" ma:showField="CatchAllData" ma:web="e69392e9-048b-4282-ab87-0fdf96b0e7d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dílí se s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dílené s podrobnostm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obsahu"/>
        <xsd:element ref="dc:title" minOccurs="0" maxOccurs="1" ma:index="4" ma:displayName="Nadpi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4560a2e8-7b48-4feb-ba2f-dc6e893349a1">
      <Terms xmlns="http://schemas.microsoft.com/office/infopath/2007/PartnerControls"/>
    </lcf76f155ced4ddcb4097134ff3c332f>
    <TaxCatchAll xmlns="e69392e9-048b-4282-ab87-0fdf96b0e7dd" xsi:nil="true"/>
  </documentManagement>
</p:properties>
</file>

<file path=customXml/itemProps1.xml><?xml version="1.0" encoding="utf-8"?>
<ds:datastoreItem xmlns:ds="http://schemas.openxmlformats.org/officeDocument/2006/customXml" ds:itemID="{E8CD68F1-53FB-4055-AE7A-B192D226317A}"/>
</file>

<file path=customXml/itemProps2.xml><?xml version="1.0" encoding="utf-8"?>
<ds:datastoreItem xmlns:ds="http://schemas.openxmlformats.org/officeDocument/2006/customXml" ds:itemID="{55982D38-569B-469E-92B2-8D2E1DA6C779}"/>
</file>

<file path=customXml/itemProps3.xml><?xml version="1.0" encoding="utf-8"?>
<ds:datastoreItem xmlns:ds="http://schemas.openxmlformats.org/officeDocument/2006/customXml" ds:itemID="{A4A9463E-3C14-4858-A210-A30CC60E9F49}"/>
</file>

<file path=docProps/app.xml><?xml version="1.0" encoding="utf-8"?>
<Properties xmlns="http://schemas.openxmlformats.org/officeDocument/2006/extended-properties" xmlns:vt="http://schemas.openxmlformats.org/officeDocument/2006/docPropsVTypes">
  <TotalTime>19229</TotalTime>
  <Words>12515</Words>
  <Application>Microsoft Office PowerPoint</Application>
  <PresentationFormat>Širokoúhlá obrazovka</PresentationFormat>
  <Paragraphs>2956</Paragraphs>
  <Slides>54</Slides>
  <Notes>43</Notes>
  <HiddenSlides>0</HiddenSlides>
  <MMClips>0</MMClips>
  <ScaleCrop>false</ScaleCrop>
  <HeadingPairs>
    <vt:vector size="8" baseType="variant">
      <vt:variant>
        <vt:lpstr>Použitá písma</vt:lpstr>
      </vt:variant>
      <vt:variant>
        <vt:i4>10</vt:i4>
      </vt:variant>
      <vt:variant>
        <vt:lpstr>Motiv</vt:lpstr>
      </vt:variant>
      <vt:variant>
        <vt:i4>6</vt:i4>
      </vt:variant>
      <vt:variant>
        <vt:lpstr>Vložené servery OLE</vt:lpstr>
      </vt:variant>
      <vt:variant>
        <vt:i4>1</vt:i4>
      </vt:variant>
      <vt:variant>
        <vt:lpstr>Nadpisy snímků</vt:lpstr>
      </vt:variant>
      <vt:variant>
        <vt:i4>54</vt:i4>
      </vt:variant>
    </vt:vector>
  </HeadingPairs>
  <TitlesOfParts>
    <vt:vector size="71" baseType="lpstr">
      <vt:lpstr>Aptos</vt:lpstr>
      <vt:lpstr>Aptos Narrow</vt:lpstr>
      <vt:lpstr>Arial</vt:lpstr>
      <vt:lpstr>Arial (Základní text)</vt:lpstr>
      <vt:lpstr>Arial Black</vt:lpstr>
      <vt:lpstr>Calibri</vt:lpstr>
      <vt:lpstr>Calibri  </vt:lpstr>
      <vt:lpstr>Calibri Light</vt:lpstr>
      <vt:lpstr>Verdana</vt:lpstr>
      <vt:lpstr>Wingdings</vt:lpstr>
      <vt:lpstr>Motiv Office</vt:lpstr>
      <vt:lpstr>1_Motiv Office</vt:lpstr>
      <vt:lpstr>2_Motiv Office</vt:lpstr>
      <vt:lpstr>3_Motiv Office</vt:lpstr>
      <vt:lpstr>4_Motiv Office</vt:lpstr>
      <vt:lpstr>5_Motiv Office</vt:lpstr>
      <vt:lpstr>Worksheet</vt:lpstr>
      <vt:lpstr>Epidemiologie, screening a péče o pacienty  s nádorovými onemocněními v Jihočeském kraji</vt:lpstr>
      <vt:lpstr>Obsah prezentace</vt:lpstr>
      <vt:lpstr>Epidemiologie nádorů prsu a onkologická léčba</vt:lpstr>
      <vt:lpstr>Incidence zhoubných novotvarů v letech 2019–2023: srovnání JHC a ČR </vt:lpstr>
      <vt:lpstr>Incidence ZN prsu (C50) u žen</vt:lpstr>
      <vt:lpstr>Mortalita zhoubných novotvarů v letech 2019–2023: srovnání JHC a ČR </vt:lpstr>
      <vt:lpstr>Mortalita ZN prsu (C50) u žen </vt:lpstr>
      <vt:lpstr>Podíl a zastoupení stadií u nově diagnostikovaných pacientek se ZN prsu (C50) v krajích ČR (období 2019–2023) </vt:lpstr>
      <vt:lpstr>Vývoj 5letého relativního přežití pacientů v České republice</vt:lpstr>
      <vt:lpstr>5leté relativní přežití pacientek se ZN prsu dle krajů (perioda 2020–2022)</vt:lpstr>
      <vt:lpstr>Primární protinádorová léčba pacientek se zhoubným novotvarem prsu (C50) v KOC a mimo KOC: dle kraje bydliště pacientky (2019–2023)</vt:lpstr>
      <vt:lpstr>Onkologické pacientky se ZN prsu s konzultací multidisciplinárního týmu (MDT)</vt:lpstr>
      <vt:lpstr>Onkologické pacientky se ZN prsu s konzultací multidisciplinárního týmu (MDT)</vt:lpstr>
      <vt:lpstr>Mammární chirurgie – průměrný roční počet HP s resekčním výkonem* na prsu pro ZN prsu</vt:lpstr>
      <vt:lpstr>Screening karcinomu prsu</vt:lpstr>
      <vt:lpstr>Pokrytí cílové populace screeningem ve standardním intervalu v roce 2023 dle kraje bydliště</vt:lpstr>
      <vt:lpstr>Pokrytí cílové populace screeningem ve standardním intervalu v roce 2023 dle okresu bydliště</vt:lpstr>
      <vt:lpstr>Síť mamografických screeningových center dle kraje centra</vt:lpstr>
      <vt:lpstr>Dojezdová vzdálenost do mamografických center</vt:lpstr>
      <vt:lpstr>Screeningové mamografie: migrace žen za vyšetřením napříč kraji ČR (2023)</vt:lpstr>
      <vt:lpstr>Screeningové mamografie: migrace žen za vyšetřením napříč kraji ČR (2023)</vt:lpstr>
      <vt:lpstr>Průměrná objednávací doba mamografických screeningových center dle kraje centra</vt:lpstr>
      <vt:lpstr>Průměrná objednávací doba mamografických screeningových center dle kraje centra</vt:lpstr>
      <vt:lpstr>Průměrná objednávací doba mamografických screeningových center dle okresu centra</vt:lpstr>
      <vt:lpstr>Průměrná objednávací doba mamografických screeningových center dle okresu centra</vt:lpstr>
      <vt:lpstr>Epidemiologie nádorů plic a onkologická léčba</vt:lpstr>
      <vt:lpstr>Incidence zhoubných novotvarů v letech 2019–2023: srovnání JHC a ČR </vt:lpstr>
      <vt:lpstr>Incidence ZN průdušnice, průdušky a plíce (C33, C34) </vt:lpstr>
      <vt:lpstr>Mortalita zhoubných novotvarů v letech 2019–2023: srovnání JHC a ČR </vt:lpstr>
      <vt:lpstr>Mortalita ZN průdušnice, průdušky a plíce (C33, C34) </vt:lpstr>
      <vt:lpstr>Podíl a zastoupení stadií u nově diagnostikovaných pacientů se ZN průdušnice, průdušky a plíce (C33, C34) v krajích ČR (období 2019–2023) </vt:lpstr>
      <vt:lpstr>Vývoj 5letého relativního přežití pacientů v České republice</vt:lpstr>
      <vt:lpstr>5leté relativní přežití pacientů se ZN plic dle krajů (perioda 2020–2022)</vt:lpstr>
      <vt:lpstr>Primární protinádorová léčba pacientů se ZN průdušnice, průdušky a plíce  (C33, C34) v KOC a mimo KOC: dle kraje bydliště pacienta (2018–2022)</vt:lpstr>
      <vt:lpstr>Onkologičtí pacienti se ZN plic s konzultací multidisciplinárního týmu (MDT)</vt:lpstr>
      <vt:lpstr>Screening karcinomu plic</vt:lpstr>
      <vt:lpstr>Prezentace aplikace PowerPoint</vt:lpstr>
      <vt:lpstr>Počet zapojených osob do programu</vt:lpstr>
      <vt:lpstr>výsledky oslovení osob u praktického lékaře v 1. screeningové epizodě – ČR vs. Jihočeský kraj</vt:lpstr>
      <vt:lpstr>Celkové Zapojení praktických lékařů do programu  dle kraje působiště zdravotnického zařízení </vt:lpstr>
      <vt:lpstr>Podíl oslovených osob v rámci 1. screeningové epizody dle kraje bydliště</vt:lpstr>
      <vt:lpstr>Interval mezi oslovením osoby u praktického lékaře a návštěvou pneumologa v rámci KRAJE v roce 2024</vt:lpstr>
      <vt:lpstr>Akreditovaná radiologická centra – únor 2025</vt:lpstr>
      <vt:lpstr>Interval mezi návštěvou u pneumologa a LDCT vyšetřením v rámci KRAJE v roce 2024</vt:lpstr>
      <vt:lpstr>Provedení LDCt u obyvatel Jihočeského kraje a okolí</vt:lpstr>
      <vt:lpstr>Celkové výsledky LDCT v rámci 1. screeningové epizody v české republice a jihočeském kraji </vt:lpstr>
      <vt:lpstr>Personální zázemí</vt:lpstr>
      <vt:lpstr>Prezentace aplikace PowerPoint</vt:lpstr>
      <vt:lpstr>Prezentace aplikace PowerPoint</vt:lpstr>
      <vt:lpstr>Kliničtí onkologové aktivní v roce 2023 v krajích</vt:lpstr>
      <vt:lpstr>Radiační onkologové aktivní v roce 2023 v krajích</vt:lpstr>
      <vt:lpstr>SHRNUTÍ</vt:lpstr>
      <vt:lpstr>Shrnutí situace v Jihočeském kraji</vt:lpstr>
      <vt:lpstr>Prezentace aplikace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Vysoudil Michal Ing.</dc:creator>
  <cp:lastModifiedBy>Hejduk Karel PhDr.</cp:lastModifiedBy>
  <cp:revision>165</cp:revision>
  <cp:lastPrinted>2025-03-05T09:57:07Z</cp:lastPrinted>
  <dcterms:created xsi:type="dcterms:W3CDTF">2022-12-07T08:46:39Z</dcterms:created>
  <dcterms:modified xsi:type="dcterms:W3CDTF">2025-05-13T14:17:54Z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0x0101002C5702C2B366DD43B8EC33C976092C08</vt:lpwstr>
  </property>
</Properties>
</file>